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3" r:id="rId1"/>
  </p:sldMasterIdLst>
  <p:notesMasterIdLst>
    <p:notesMasterId r:id="rId52"/>
  </p:notesMasterIdLst>
  <p:handoutMasterIdLst>
    <p:handoutMasterId r:id="rId53"/>
  </p:handoutMasterIdLst>
  <p:sldIdLst>
    <p:sldId id="401" r:id="rId2"/>
    <p:sldId id="357" r:id="rId3"/>
    <p:sldId id="529" r:id="rId4"/>
    <p:sldId id="565" r:id="rId5"/>
    <p:sldId id="530" r:id="rId6"/>
    <p:sldId id="566" r:id="rId7"/>
    <p:sldId id="567" r:id="rId8"/>
    <p:sldId id="485" r:id="rId9"/>
    <p:sldId id="500" r:id="rId10"/>
    <p:sldId id="568" r:id="rId11"/>
    <p:sldId id="569" r:id="rId12"/>
    <p:sldId id="502" r:id="rId13"/>
    <p:sldId id="548" r:id="rId14"/>
    <p:sldId id="550" r:id="rId15"/>
    <p:sldId id="551" r:id="rId16"/>
    <p:sldId id="552" r:id="rId17"/>
    <p:sldId id="570" r:id="rId18"/>
    <p:sldId id="587" r:id="rId19"/>
    <p:sldId id="576" r:id="rId20"/>
    <p:sldId id="554" r:id="rId21"/>
    <p:sldId id="555" r:id="rId22"/>
    <p:sldId id="572" r:id="rId23"/>
    <p:sldId id="553" r:id="rId24"/>
    <p:sldId id="557" r:id="rId25"/>
    <p:sldId id="588" r:id="rId26"/>
    <p:sldId id="558" r:id="rId27"/>
    <p:sldId id="559" r:id="rId28"/>
    <p:sldId id="560" r:id="rId29"/>
    <p:sldId id="561" r:id="rId30"/>
    <p:sldId id="562" r:id="rId31"/>
    <p:sldId id="563" r:id="rId32"/>
    <p:sldId id="564" r:id="rId33"/>
    <p:sldId id="591" r:id="rId34"/>
    <p:sldId id="592" r:id="rId35"/>
    <p:sldId id="577" r:id="rId36"/>
    <p:sldId id="578" r:id="rId37"/>
    <p:sldId id="590" r:id="rId38"/>
    <p:sldId id="582" r:id="rId39"/>
    <p:sldId id="583" r:id="rId40"/>
    <p:sldId id="573" r:id="rId41"/>
    <p:sldId id="575" r:id="rId42"/>
    <p:sldId id="574" r:id="rId43"/>
    <p:sldId id="579" r:id="rId44"/>
    <p:sldId id="580" r:id="rId45"/>
    <p:sldId id="581" r:id="rId46"/>
    <p:sldId id="589" r:id="rId47"/>
    <p:sldId id="584" r:id="rId48"/>
    <p:sldId id="585" r:id="rId49"/>
    <p:sldId id="586" r:id="rId50"/>
    <p:sldId id="301" r:id="rId51"/>
  </p:sldIdLst>
  <p:sldSz cx="9144000" cy="6858000" type="screen4x3"/>
  <p:notesSz cx="6788150" cy="9923463"/>
  <p:custDataLst>
    <p:tags r:id="rId54"/>
  </p:custDataLst>
  <p:defaultTextStyle>
    <a:defPPr>
      <a:defRPr lang="it-IT"/>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353A"/>
    <a:srgbClr val="D3FFF4"/>
    <a:srgbClr val="FE3939"/>
    <a:srgbClr val="014A99"/>
    <a:srgbClr val="336799"/>
    <a:srgbClr val="E54046"/>
    <a:srgbClr val="0D8B7B"/>
    <a:srgbClr val="336699"/>
    <a:srgbClr val="006A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172" autoAdjust="0"/>
    <p:restoredTop sz="93069" autoAdjust="0"/>
  </p:normalViewPr>
  <p:slideViewPr>
    <p:cSldViewPr>
      <p:cViewPr varScale="1">
        <p:scale>
          <a:sx n="97" d="100"/>
          <a:sy n="97" d="100"/>
        </p:scale>
        <p:origin x="2344"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0542254-F0F3-4536-8384-3CC800697C0B}"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it-IT"/>
        </a:p>
      </dgm:t>
    </dgm:pt>
    <dgm:pt modelId="{586579FA-0FE7-4479-9269-4B2EA679B796}">
      <dgm:prSet phldrT="[Testo]" custT="1"/>
      <dgm:spPr>
        <a:solidFill>
          <a:srgbClr val="0070C0"/>
        </a:solidFill>
      </dgm:spPr>
      <dgm:t>
        <a:bodyPr/>
        <a:lstStyle/>
        <a:p>
          <a:r>
            <a:rPr lang="it-IT" sz="1800" dirty="0">
              <a:latin typeface="Arial" pitchFamily="34" charset="0"/>
              <a:cs typeface="Arial" pitchFamily="34" charset="0"/>
            </a:rPr>
            <a:t>Sono ridotti di due anni i termini di decadenza per gli accertamenti </a:t>
          </a:r>
        </a:p>
      </dgm:t>
    </dgm:pt>
    <dgm:pt modelId="{4C958475-9D71-4DDA-9348-52944A2D55ED}" type="parTrans" cxnId="{415FBC32-5412-4817-BF0F-EB7D223E6BD9}">
      <dgm:prSet/>
      <dgm:spPr/>
      <dgm:t>
        <a:bodyPr/>
        <a:lstStyle/>
        <a:p>
          <a:endParaRPr lang="it-IT" sz="1800">
            <a:latin typeface="Arial" pitchFamily="34" charset="0"/>
            <a:cs typeface="Arial" pitchFamily="34" charset="0"/>
          </a:endParaRPr>
        </a:p>
      </dgm:t>
    </dgm:pt>
    <dgm:pt modelId="{4E0F8B25-F3BE-4FFA-B987-1AF1834D45B0}" type="sibTrans" cxnId="{415FBC32-5412-4817-BF0F-EB7D223E6BD9}">
      <dgm:prSet/>
      <dgm:spPr/>
      <dgm:t>
        <a:bodyPr/>
        <a:lstStyle/>
        <a:p>
          <a:endParaRPr lang="it-IT" sz="1800">
            <a:latin typeface="Arial" pitchFamily="34" charset="0"/>
            <a:cs typeface="Arial" pitchFamily="34" charset="0"/>
          </a:endParaRPr>
        </a:p>
      </dgm:t>
    </dgm:pt>
    <dgm:pt modelId="{0EB3F865-1E9B-4CF4-95A6-0FC972606C5B}">
      <dgm:prSet phldrT="[Testo]" custT="1"/>
      <dgm:spPr/>
      <dgm:t>
        <a:bodyPr/>
        <a:lstStyle/>
        <a:p>
          <a:r>
            <a:rPr lang="it-IT" sz="1800" dirty="0">
              <a:latin typeface="Arial" pitchFamily="34" charset="0"/>
              <a:cs typeface="Arial" pitchFamily="34" charset="0"/>
            </a:rPr>
            <a:t>A favore dei soggetti che garantiscono la tracciabilità dei pagamenti ricevuti ed effettuati relativi ad operazioni di ammontare superiore a € 500 </a:t>
          </a:r>
        </a:p>
      </dgm:t>
    </dgm:pt>
    <dgm:pt modelId="{92FA2284-89EB-4000-A294-5B0F73FE2851}" type="parTrans" cxnId="{E637042A-7988-40A7-9C5C-E497831A9A37}">
      <dgm:prSet/>
      <dgm:spPr/>
      <dgm:t>
        <a:bodyPr/>
        <a:lstStyle/>
        <a:p>
          <a:endParaRPr lang="it-IT" sz="1800">
            <a:latin typeface="Arial" pitchFamily="34" charset="0"/>
            <a:cs typeface="Arial" pitchFamily="34" charset="0"/>
          </a:endParaRPr>
        </a:p>
      </dgm:t>
    </dgm:pt>
    <dgm:pt modelId="{CB47D2E9-E875-43FF-BB21-F51106F70E7E}" type="sibTrans" cxnId="{E637042A-7988-40A7-9C5C-E497831A9A37}">
      <dgm:prSet/>
      <dgm:spPr/>
      <dgm:t>
        <a:bodyPr/>
        <a:lstStyle/>
        <a:p>
          <a:endParaRPr lang="it-IT" sz="1800">
            <a:latin typeface="Arial" pitchFamily="34" charset="0"/>
            <a:cs typeface="Arial" pitchFamily="34" charset="0"/>
          </a:endParaRPr>
        </a:p>
      </dgm:t>
    </dgm:pt>
    <dgm:pt modelId="{A28C4739-8A35-4D31-A659-6FB8CB4FCF2E}">
      <dgm:prSet phldrT="[Testo]" custT="1"/>
      <dgm:spPr>
        <a:solidFill>
          <a:srgbClr val="0070C0"/>
        </a:solidFill>
      </dgm:spPr>
      <dgm:t>
        <a:bodyPr/>
        <a:lstStyle/>
        <a:p>
          <a:r>
            <a:rPr lang="it-IT" sz="1800" dirty="0">
              <a:latin typeface="Arial" pitchFamily="34" charset="0"/>
              <a:cs typeface="Arial" pitchFamily="34" charset="0"/>
            </a:rPr>
            <a:t>La stessa riduzione di due anni dei termini per gli accertamenti</a:t>
          </a:r>
        </a:p>
      </dgm:t>
    </dgm:pt>
    <dgm:pt modelId="{B362168E-92E9-4E10-B234-20C14FC22D63}" type="parTrans" cxnId="{E14161C2-06E7-4ADC-8F7C-F0046414AD24}">
      <dgm:prSet/>
      <dgm:spPr/>
      <dgm:t>
        <a:bodyPr/>
        <a:lstStyle/>
        <a:p>
          <a:endParaRPr lang="it-IT" sz="1800">
            <a:latin typeface="Arial" pitchFamily="34" charset="0"/>
            <a:cs typeface="Arial" pitchFamily="34" charset="0"/>
          </a:endParaRPr>
        </a:p>
      </dgm:t>
    </dgm:pt>
    <dgm:pt modelId="{A2ECB248-A7C7-4E50-B454-E2675CF3FA27}" type="sibTrans" cxnId="{E14161C2-06E7-4ADC-8F7C-F0046414AD24}">
      <dgm:prSet/>
      <dgm:spPr/>
      <dgm:t>
        <a:bodyPr/>
        <a:lstStyle/>
        <a:p>
          <a:endParaRPr lang="it-IT" sz="1800">
            <a:latin typeface="Arial" pitchFamily="34" charset="0"/>
            <a:cs typeface="Arial" pitchFamily="34" charset="0"/>
          </a:endParaRPr>
        </a:p>
      </dgm:t>
    </dgm:pt>
    <dgm:pt modelId="{57C70119-7B18-4FFB-BE2B-157B7C43CD98}">
      <dgm:prSet phldrT="[Testo]" custT="1"/>
      <dgm:spPr/>
      <dgm:t>
        <a:bodyPr/>
        <a:lstStyle/>
        <a:p>
          <a:r>
            <a:rPr lang="it-IT" sz="1800" dirty="0">
              <a:latin typeface="Arial" pitchFamily="34" charset="0"/>
              <a:cs typeface="Arial" pitchFamily="34" charset="0"/>
            </a:rPr>
            <a:t>Viene concessa ai commercianti al minuto che decidono di optare per la trasmissione telematica dei corrispettivi giornalieri </a:t>
          </a:r>
          <a:r>
            <a:rPr lang="it-IT" sz="1800" b="1" u="sng" dirty="0">
              <a:latin typeface="Arial" pitchFamily="34" charset="0"/>
              <a:cs typeface="Arial" pitchFamily="34" charset="0"/>
            </a:rPr>
            <a:t>(obbligatoria dal 2020)</a:t>
          </a:r>
        </a:p>
      </dgm:t>
    </dgm:pt>
    <dgm:pt modelId="{C63CFB48-9EAC-4D41-B761-271C76A04918}" type="parTrans" cxnId="{90C967E0-98CA-4D62-BA7C-789A2C07991D}">
      <dgm:prSet/>
      <dgm:spPr/>
      <dgm:t>
        <a:bodyPr/>
        <a:lstStyle/>
        <a:p>
          <a:endParaRPr lang="it-IT" sz="1800">
            <a:latin typeface="Arial" pitchFamily="34" charset="0"/>
            <a:cs typeface="Arial" pitchFamily="34" charset="0"/>
          </a:endParaRPr>
        </a:p>
      </dgm:t>
    </dgm:pt>
    <dgm:pt modelId="{DC782AB6-C870-431D-9D0D-2D2E8DA8D010}" type="sibTrans" cxnId="{90C967E0-98CA-4D62-BA7C-789A2C07991D}">
      <dgm:prSet/>
      <dgm:spPr/>
      <dgm:t>
        <a:bodyPr/>
        <a:lstStyle/>
        <a:p>
          <a:endParaRPr lang="it-IT" sz="1800">
            <a:latin typeface="Arial" pitchFamily="34" charset="0"/>
            <a:cs typeface="Arial" pitchFamily="34" charset="0"/>
          </a:endParaRPr>
        </a:p>
      </dgm:t>
    </dgm:pt>
    <dgm:pt modelId="{291D15A5-7402-442A-96A0-43D9C9C810F1}">
      <dgm:prSet phldrT="[Testo]" custT="1"/>
      <dgm:spPr>
        <a:solidFill>
          <a:srgbClr val="0070C0"/>
        </a:solidFill>
      </dgm:spPr>
      <dgm:t>
        <a:bodyPr/>
        <a:lstStyle/>
        <a:p>
          <a:r>
            <a:rPr lang="it-IT" sz="1800" dirty="0">
              <a:latin typeface="Arial" pitchFamily="34" charset="0"/>
              <a:cs typeface="Arial" pitchFamily="34" charset="0"/>
            </a:rPr>
            <a:t>Per i soggetti che si avvalgono degli elementi messi a disposizione dall’Agenzia delle entrate </a:t>
          </a:r>
        </a:p>
      </dgm:t>
    </dgm:pt>
    <dgm:pt modelId="{A2D6D926-199E-4947-B584-9C43DA17604A}" type="parTrans" cxnId="{3317E061-6BDE-4B4E-A42F-A1A70E9301DE}">
      <dgm:prSet/>
      <dgm:spPr/>
      <dgm:t>
        <a:bodyPr/>
        <a:lstStyle/>
        <a:p>
          <a:endParaRPr lang="it-IT" sz="1800">
            <a:latin typeface="Arial" pitchFamily="34" charset="0"/>
            <a:cs typeface="Arial" pitchFamily="34" charset="0"/>
          </a:endParaRPr>
        </a:p>
      </dgm:t>
    </dgm:pt>
    <dgm:pt modelId="{95023D72-680E-403A-947C-5CC1593EE21F}" type="sibTrans" cxnId="{3317E061-6BDE-4B4E-A42F-A1A70E9301DE}">
      <dgm:prSet/>
      <dgm:spPr/>
      <dgm:t>
        <a:bodyPr/>
        <a:lstStyle/>
        <a:p>
          <a:endParaRPr lang="it-IT" sz="1800">
            <a:latin typeface="Arial" pitchFamily="34" charset="0"/>
            <a:cs typeface="Arial" pitchFamily="34" charset="0"/>
          </a:endParaRPr>
        </a:p>
      </dgm:t>
    </dgm:pt>
    <dgm:pt modelId="{E2D7CFCF-6814-42AC-B302-4AE5D31DCFE5}">
      <dgm:prSet phldrT="[Testo]" custT="1"/>
      <dgm:spPr/>
      <dgm:t>
        <a:bodyPr/>
        <a:lstStyle/>
        <a:p>
          <a:r>
            <a:rPr lang="it-IT" sz="1800" dirty="0">
              <a:latin typeface="Arial" pitchFamily="34" charset="0"/>
              <a:cs typeface="Arial" pitchFamily="34" charset="0"/>
            </a:rPr>
            <a:t>Viene meno l’obbligo di tenuta dei registri IVA (fatture, acquisti e corrispettivi)</a:t>
          </a:r>
        </a:p>
      </dgm:t>
    </dgm:pt>
    <dgm:pt modelId="{3AD439CB-B789-4A9C-BF1B-2651A5642D2E}" type="parTrans" cxnId="{918D5219-E317-4CB2-B8FE-E4410D7C3107}">
      <dgm:prSet/>
      <dgm:spPr/>
      <dgm:t>
        <a:bodyPr/>
        <a:lstStyle/>
        <a:p>
          <a:endParaRPr lang="it-IT" sz="1800">
            <a:latin typeface="Arial" pitchFamily="34" charset="0"/>
            <a:cs typeface="Arial" pitchFamily="34" charset="0"/>
          </a:endParaRPr>
        </a:p>
      </dgm:t>
    </dgm:pt>
    <dgm:pt modelId="{32FFF375-7FF1-439D-8533-7484FCC29494}" type="sibTrans" cxnId="{918D5219-E317-4CB2-B8FE-E4410D7C3107}">
      <dgm:prSet/>
      <dgm:spPr/>
      <dgm:t>
        <a:bodyPr/>
        <a:lstStyle/>
        <a:p>
          <a:endParaRPr lang="it-IT" sz="1800">
            <a:latin typeface="Arial" pitchFamily="34" charset="0"/>
            <a:cs typeface="Arial" pitchFamily="34" charset="0"/>
          </a:endParaRPr>
        </a:p>
      </dgm:t>
    </dgm:pt>
    <dgm:pt modelId="{B3AE6125-8D6C-4958-AF72-3C806C15AD47}" type="pres">
      <dgm:prSet presAssocID="{E0542254-F0F3-4536-8384-3CC800697C0B}" presName="Name0" presStyleCnt="0">
        <dgm:presLayoutVars>
          <dgm:dir/>
          <dgm:animLvl val="lvl"/>
          <dgm:resizeHandles val="exact"/>
        </dgm:presLayoutVars>
      </dgm:prSet>
      <dgm:spPr/>
    </dgm:pt>
    <dgm:pt modelId="{5A2656E3-6EE8-4009-9D13-23E5542A5CC6}" type="pres">
      <dgm:prSet presAssocID="{291D15A5-7402-442A-96A0-43D9C9C810F1}" presName="boxAndChildren" presStyleCnt="0"/>
      <dgm:spPr/>
    </dgm:pt>
    <dgm:pt modelId="{7525E538-0993-4EB5-B685-8295E0DE0CD2}" type="pres">
      <dgm:prSet presAssocID="{291D15A5-7402-442A-96A0-43D9C9C810F1}" presName="parentTextBox" presStyleLbl="node1" presStyleIdx="0" presStyleCnt="3"/>
      <dgm:spPr/>
    </dgm:pt>
    <dgm:pt modelId="{DAEE8B19-3388-43BC-BDEE-05067A45C626}" type="pres">
      <dgm:prSet presAssocID="{291D15A5-7402-442A-96A0-43D9C9C810F1}" presName="entireBox" presStyleLbl="node1" presStyleIdx="0" presStyleCnt="3"/>
      <dgm:spPr/>
    </dgm:pt>
    <dgm:pt modelId="{23824B22-C28D-41E4-B762-ECBFB5755025}" type="pres">
      <dgm:prSet presAssocID="{291D15A5-7402-442A-96A0-43D9C9C810F1}" presName="descendantBox" presStyleCnt="0"/>
      <dgm:spPr/>
    </dgm:pt>
    <dgm:pt modelId="{062843BC-559A-4F30-834B-F9B157DF6929}" type="pres">
      <dgm:prSet presAssocID="{E2D7CFCF-6814-42AC-B302-4AE5D31DCFE5}" presName="childTextBox" presStyleLbl="fgAccFollowNode1" presStyleIdx="0" presStyleCnt="3">
        <dgm:presLayoutVars>
          <dgm:bulletEnabled val="1"/>
        </dgm:presLayoutVars>
      </dgm:prSet>
      <dgm:spPr/>
    </dgm:pt>
    <dgm:pt modelId="{B50D96FF-D036-4112-BB7C-70DEFD8C3124}" type="pres">
      <dgm:prSet presAssocID="{A2ECB248-A7C7-4E50-B454-E2675CF3FA27}" presName="sp" presStyleCnt="0"/>
      <dgm:spPr/>
    </dgm:pt>
    <dgm:pt modelId="{4DC5B9E6-C370-44B4-A655-3F8280CE4EF0}" type="pres">
      <dgm:prSet presAssocID="{A28C4739-8A35-4D31-A659-6FB8CB4FCF2E}" presName="arrowAndChildren" presStyleCnt="0"/>
      <dgm:spPr/>
    </dgm:pt>
    <dgm:pt modelId="{A6A8C2E2-B8F9-4F41-B999-B4F8880AAD7E}" type="pres">
      <dgm:prSet presAssocID="{A28C4739-8A35-4D31-A659-6FB8CB4FCF2E}" presName="parentTextArrow" presStyleLbl="node1" presStyleIdx="0" presStyleCnt="3"/>
      <dgm:spPr/>
    </dgm:pt>
    <dgm:pt modelId="{583F7674-AED6-4933-8FD5-BF20B5E3EC7D}" type="pres">
      <dgm:prSet presAssocID="{A28C4739-8A35-4D31-A659-6FB8CB4FCF2E}" presName="arrow" presStyleLbl="node1" presStyleIdx="1" presStyleCnt="3"/>
      <dgm:spPr/>
    </dgm:pt>
    <dgm:pt modelId="{BEC52EF8-5692-4EC2-B985-1EF215EE4B19}" type="pres">
      <dgm:prSet presAssocID="{A28C4739-8A35-4D31-A659-6FB8CB4FCF2E}" presName="descendantArrow" presStyleCnt="0"/>
      <dgm:spPr/>
    </dgm:pt>
    <dgm:pt modelId="{C9740C14-A4B8-413E-AB9A-9CFADCB9D057}" type="pres">
      <dgm:prSet presAssocID="{57C70119-7B18-4FFB-BE2B-157B7C43CD98}" presName="childTextArrow" presStyleLbl="fgAccFollowNode1" presStyleIdx="1" presStyleCnt="3">
        <dgm:presLayoutVars>
          <dgm:bulletEnabled val="1"/>
        </dgm:presLayoutVars>
      </dgm:prSet>
      <dgm:spPr/>
    </dgm:pt>
    <dgm:pt modelId="{6D8CD575-9408-4389-BE40-D3881AF05B4D}" type="pres">
      <dgm:prSet presAssocID="{4E0F8B25-F3BE-4FFA-B987-1AF1834D45B0}" presName="sp" presStyleCnt="0"/>
      <dgm:spPr/>
    </dgm:pt>
    <dgm:pt modelId="{6D22DDF6-DCE0-4EB1-9AAD-2CB91797F98F}" type="pres">
      <dgm:prSet presAssocID="{586579FA-0FE7-4479-9269-4B2EA679B796}" presName="arrowAndChildren" presStyleCnt="0"/>
      <dgm:spPr/>
    </dgm:pt>
    <dgm:pt modelId="{99981AA0-FA55-487A-87CE-C35BB032DA5B}" type="pres">
      <dgm:prSet presAssocID="{586579FA-0FE7-4479-9269-4B2EA679B796}" presName="parentTextArrow" presStyleLbl="node1" presStyleIdx="1" presStyleCnt="3"/>
      <dgm:spPr/>
    </dgm:pt>
    <dgm:pt modelId="{47837B12-05A1-4AD3-81FA-80336321A8A3}" type="pres">
      <dgm:prSet presAssocID="{586579FA-0FE7-4479-9269-4B2EA679B796}" presName="arrow" presStyleLbl="node1" presStyleIdx="2" presStyleCnt="3"/>
      <dgm:spPr/>
    </dgm:pt>
    <dgm:pt modelId="{731FC00C-0A54-49D3-A4EC-3B2541353D58}" type="pres">
      <dgm:prSet presAssocID="{586579FA-0FE7-4479-9269-4B2EA679B796}" presName="descendantArrow" presStyleCnt="0"/>
      <dgm:spPr/>
    </dgm:pt>
    <dgm:pt modelId="{EA2D8CF9-3F6D-4D05-B0E0-E2E459A29723}" type="pres">
      <dgm:prSet presAssocID="{0EB3F865-1E9B-4CF4-95A6-0FC972606C5B}" presName="childTextArrow" presStyleLbl="fgAccFollowNode1" presStyleIdx="2" presStyleCnt="3" custScaleY="104977">
        <dgm:presLayoutVars>
          <dgm:bulletEnabled val="1"/>
        </dgm:presLayoutVars>
      </dgm:prSet>
      <dgm:spPr/>
    </dgm:pt>
  </dgm:ptLst>
  <dgm:cxnLst>
    <dgm:cxn modelId="{E4BA5207-7BC0-4DF1-8B14-4CD11B51DFD9}" type="presOf" srcId="{57C70119-7B18-4FFB-BE2B-157B7C43CD98}" destId="{C9740C14-A4B8-413E-AB9A-9CFADCB9D057}" srcOrd="0" destOrd="0" presId="urn:microsoft.com/office/officeart/2005/8/layout/process4"/>
    <dgm:cxn modelId="{E29FCA16-5761-4EA4-AEC7-1BBB592801FA}" type="presOf" srcId="{E2D7CFCF-6814-42AC-B302-4AE5D31DCFE5}" destId="{062843BC-559A-4F30-834B-F9B157DF6929}" srcOrd="0" destOrd="0" presId="urn:microsoft.com/office/officeart/2005/8/layout/process4"/>
    <dgm:cxn modelId="{918D5219-E317-4CB2-B8FE-E4410D7C3107}" srcId="{291D15A5-7402-442A-96A0-43D9C9C810F1}" destId="{E2D7CFCF-6814-42AC-B302-4AE5D31DCFE5}" srcOrd="0" destOrd="0" parTransId="{3AD439CB-B789-4A9C-BF1B-2651A5642D2E}" sibTransId="{32FFF375-7FF1-439D-8533-7484FCC29494}"/>
    <dgm:cxn modelId="{E637042A-7988-40A7-9C5C-E497831A9A37}" srcId="{586579FA-0FE7-4479-9269-4B2EA679B796}" destId="{0EB3F865-1E9B-4CF4-95A6-0FC972606C5B}" srcOrd="0" destOrd="0" parTransId="{92FA2284-89EB-4000-A294-5B0F73FE2851}" sibTransId="{CB47D2E9-E875-43FF-BB21-F51106F70E7E}"/>
    <dgm:cxn modelId="{415FBC32-5412-4817-BF0F-EB7D223E6BD9}" srcId="{E0542254-F0F3-4536-8384-3CC800697C0B}" destId="{586579FA-0FE7-4479-9269-4B2EA679B796}" srcOrd="0" destOrd="0" parTransId="{4C958475-9D71-4DDA-9348-52944A2D55ED}" sibTransId="{4E0F8B25-F3BE-4FFA-B987-1AF1834D45B0}"/>
    <dgm:cxn modelId="{7FCC6547-4743-4699-AB1D-A3E5BDA3AD43}" type="presOf" srcId="{A28C4739-8A35-4D31-A659-6FB8CB4FCF2E}" destId="{A6A8C2E2-B8F9-4F41-B999-B4F8880AAD7E}" srcOrd="0" destOrd="0" presId="urn:microsoft.com/office/officeart/2005/8/layout/process4"/>
    <dgm:cxn modelId="{C320DE57-2EFF-4C56-B29F-4C6D9498E8CE}" type="presOf" srcId="{E0542254-F0F3-4536-8384-3CC800697C0B}" destId="{B3AE6125-8D6C-4958-AF72-3C806C15AD47}" srcOrd="0" destOrd="0" presId="urn:microsoft.com/office/officeart/2005/8/layout/process4"/>
    <dgm:cxn modelId="{3317E061-6BDE-4B4E-A42F-A1A70E9301DE}" srcId="{E0542254-F0F3-4536-8384-3CC800697C0B}" destId="{291D15A5-7402-442A-96A0-43D9C9C810F1}" srcOrd="2" destOrd="0" parTransId="{A2D6D926-199E-4947-B584-9C43DA17604A}" sibTransId="{95023D72-680E-403A-947C-5CC1593EE21F}"/>
    <dgm:cxn modelId="{99319A70-7829-47D8-98CC-D16D04DD6E57}" type="presOf" srcId="{586579FA-0FE7-4479-9269-4B2EA679B796}" destId="{99981AA0-FA55-487A-87CE-C35BB032DA5B}" srcOrd="0" destOrd="0" presId="urn:microsoft.com/office/officeart/2005/8/layout/process4"/>
    <dgm:cxn modelId="{8582DD7B-AA18-40A4-94CE-1CE56DBF6020}" type="presOf" srcId="{0EB3F865-1E9B-4CF4-95A6-0FC972606C5B}" destId="{EA2D8CF9-3F6D-4D05-B0E0-E2E459A29723}" srcOrd="0" destOrd="0" presId="urn:microsoft.com/office/officeart/2005/8/layout/process4"/>
    <dgm:cxn modelId="{0F897B8D-D2A3-4DC1-9400-B537305342E9}" type="presOf" srcId="{291D15A5-7402-442A-96A0-43D9C9C810F1}" destId="{7525E538-0993-4EB5-B685-8295E0DE0CD2}" srcOrd="0" destOrd="0" presId="urn:microsoft.com/office/officeart/2005/8/layout/process4"/>
    <dgm:cxn modelId="{C5628591-240C-4646-97C4-F4254D37FC92}" type="presOf" srcId="{A28C4739-8A35-4D31-A659-6FB8CB4FCF2E}" destId="{583F7674-AED6-4933-8FD5-BF20B5E3EC7D}" srcOrd="1" destOrd="0" presId="urn:microsoft.com/office/officeart/2005/8/layout/process4"/>
    <dgm:cxn modelId="{F99B4CAA-1031-4948-AB1B-41BBF44F7FE9}" type="presOf" srcId="{586579FA-0FE7-4479-9269-4B2EA679B796}" destId="{47837B12-05A1-4AD3-81FA-80336321A8A3}" srcOrd="1" destOrd="0" presId="urn:microsoft.com/office/officeart/2005/8/layout/process4"/>
    <dgm:cxn modelId="{E14161C2-06E7-4ADC-8F7C-F0046414AD24}" srcId="{E0542254-F0F3-4536-8384-3CC800697C0B}" destId="{A28C4739-8A35-4D31-A659-6FB8CB4FCF2E}" srcOrd="1" destOrd="0" parTransId="{B362168E-92E9-4E10-B234-20C14FC22D63}" sibTransId="{A2ECB248-A7C7-4E50-B454-E2675CF3FA27}"/>
    <dgm:cxn modelId="{8803FBC3-9478-4132-A105-9277285F0D3C}" type="presOf" srcId="{291D15A5-7402-442A-96A0-43D9C9C810F1}" destId="{DAEE8B19-3388-43BC-BDEE-05067A45C626}" srcOrd="1" destOrd="0" presId="urn:microsoft.com/office/officeart/2005/8/layout/process4"/>
    <dgm:cxn modelId="{90C967E0-98CA-4D62-BA7C-789A2C07991D}" srcId="{A28C4739-8A35-4D31-A659-6FB8CB4FCF2E}" destId="{57C70119-7B18-4FFB-BE2B-157B7C43CD98}" srcOrd="0" destOrd="0" parTransId="{C63CFB48-9EAC-4D41-B761-271C76A04918}" sibTransId="{DC782AB6-C870-431D-9D0D-2D2E8DA8D010}"/>
    <dgm:cxn modelId="{8CA3F723-72E8-4C10-802B-77E8E5FD1593}" type="presParOf" srcId="{B3AE6125-8D6C-4958-AF72-3C806C15AD47}" destId="{5A2656E3-6EE8-4009-9D13-23E5542A5CC6}" srcOrd="0" destOrd="0" presId="urn:microsoft.com/office/officeart/2005/8/layout/process4"/>
    <dgm:cxn modelId="{AF1EB779-BBE9-40E5-A377-1153CA8BA626}" type="presParOf" srcId="{5A2656E3-6EE8-4009-9D13-23E5542A5CC6}" destId="{7525E538-0993-4EB5-B685-8295E0DE0CD2}" srcOrd="0" destOrd="0" presId="urn:microsoft.com/office/officeart/2005/8/layout/process4"/>
    <dgm:cxn modelId="{FF0B36F4-754C-45F6-A5C2-4AB8D6EF8681}" type="presParOf" srcId="{5A2656E3-6EE8-4009-9D13-23E5542A5CC6}" destId="{DAEE8B19-3388-43BC-BDEE-05067A45C626}" srcOrd="1" destOrd="0" presId="urn:microsoft.com/office/officeart/2005/8/layout/process4"/>
    <dgm:cxn modelId="{F05ABF32-7E57-4B92-8E78-3E852C10E579}" type="presParOf" srcId="{5A2656E3-6EE8-4009-9D13-23E5542A5CC6}" destId="{23824B22-C28D-41E4-B762-ECBFB5755025}" srcOrd="2" destOrd="0" presId="urn:microsoft.com/office/officeart/2005/8/layout/process4"/>
    <dgm:cxn modelId="{470280F7-79D4-427C-9000-E938D6A9547A}" type="presParOf" srcId="{23824B22-C28D-41E4-B762-ECBFB5755025}" destId="{062843BC-559A-4F30-834B-F9B157DF6929}" srcOrd="0" destOrd="0" presId="urn:microsoft.com/office/officeart/2005/8/layout/process4"/>
    <dgm:cxn modelId="{9B10354D-ACD9-4BED-A314-57D06E96B2CB}" type="presParOf" srcId="{B3AE6125-8D6C-4958-AF72-3C806C15AD47}" destId="{B50D96FF-D036-4112-BB7C-70DEFD8C3124}" srcOrd="1" destOrd="0" presId="urn:microsoft.com/office/officeart/2005/8/layout/process4"/>
    <dgm:cxn modelId="{6DE7C1CE-9A49-4B0D-A85C-EF4869FCAAB2}" type="presParOf" srcId="{B3AE6125-8D6C-4958-AF72-3C806C15AD47}" destId="{4DC5B9E6-C370-44B4-A655-3F8280CE4EF0}" srcOrd="2" destOrd="0" presId="urn:microsoft.com/office/officeart/2005/8/layout/process4"/>
    <dgm:cxn modelId="{2FAD027D-F928-4E0E-A41C-C7178D6CA294}" type="presParOf" srcId="{4DC5B9E6-C370-44B4-A655-3F8280CE4EF0}" destId="{A6A8C2E2-B8F9-4F41-B999-B4F8880AAD7E}" srcOrd="0" destOrd="0" presId="urn:microsoft.com/office/officeart/2005/8/layout/process4"/>
    <dgm:cxn modelId="{2FEF7771-D04E-46DF-92C8-6B6CE128FF5D}" type="presParOf" srcId="{4DC5B9E6-C370-44B4-A655-3F8280CE4EF0}" destId="{583F7674-AED6-4933-8FD5-BF20B5E3EC7D}" srcOrd="1" destOrd="0" presId="urn:microsoft.com/office/officeart/2005/8/layout/process4"/>
    <dgm:cxn modelId="{7C50DA97-7137-417F-A23F-07BB4FD05B7E}" type="presParOf" srcId="{4DC5B9E6-C370-44B4-A655-3F8280CE4EF0}" destId="{BEC52EF8-5692-4EC2-B985-1EF215EE4B19}" srcOrd="2" destOrd="0" presId="urn:microsoft.com/office/officeart/2005/8/layout/process4"/>
    <dgm:cxn modelId="{D999B249-44D6-4A9C-965C-12D4D2C2563F}" type="presParOf" srcId="{BEC52EF8-5692-4EC2-B985-1EF215EE4B19}" destId="{C9740C14-A4B8-413E-AB9A-9CFADCB9D057}" srcOrd="0" destOrd="0" presId="urn:microsoft.com/office/officeart/2005/8/layout/process4"/>
    <dgm:cxn modelId="{E4C3C27F-C2FA-42FB-B103-E7F35BF6E522}" type="presParOf" srcId="{B3AE6125-8D6C-4958-AF72-3C806C15AD47}" destId="{6D8CD575-9408-4389-BE40-D3881AF05B4D}" srcOrd="3" destOrd="0" presId="urn:microsoft.com/office/officeart/2005/8/layout/process4"/>
    <dgm:cxn modelId="{2BF3965B-FF54-49FD-AD9E-EC9ECE887195}" type="presParOf" srcId="{B3AE6125-8D6C-4958-AF72-3C806C15AD47}" destId="{6D22DDF6-DCE0-4EB1-9AAD-2CB91797F98F}" srcOrd="4" destOrd="0" presId="urn:microsoft.com/office/officeart/2005/8/layout/process4"/>
    <dgm:cxn modelId="{D1C80E13-396A-48FC-AB1F-FB07F7CC7C4A}" type="presParOf" srcId="{6D22DDF6-DCE0-4EB1-9AAD-2CB91797F98F}" destId="{99981AA0-FA55-487A-87CE-C35BB032DA5B}" srcOrd="0" destOrd="0" presId="urn:microsoft.com/office/officeart/2005/8/layout/process4"/>
    <dgm:cxn modelId="{F050C40C-F34C-41CA-858B-8A8784F1FF2B}" type="presParOf" srcId="{6D22DDF6-DCE0-4EB1-9AAD-2CB91797F98F}" destId="{47837B12-05A1-4AD3-81FA-80336321A8A3}" srcOrd="1" destOrd="0" presId="urn:microsoft.com/office/officeart/2005/8/layout/process4"/>
    <dgm:cxn modelId="{7CE94F95-EF97-428D-A1EE-2CA49FDC9490}" type="presParOf" srcId="{6D22DDF6-DCE0-4EB1-9AAD-2CB91797F98F}" destId="{731FC00C-0A54-49D3-A4EC-3B2541353D58}" srcOrd="2" destOrd="0" presId="urn:microsoft.com/office/officeart/2005/8/layout/process4"/>
    <dgm:cxn modelId="{09061C1B-FE3D-43A9-83B0-693F93AC7A67}" type="presParOf" srcId="{731FC00C-0A54-49D3-A4EC-3B2541353D58}" destId="{EA2D8CF9-3F6D-4D05-B0E0-E2E459A29723}"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0542254-F0F3-4536-8384-3CC800697C0B}"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it-IT"/>
        </a:p>
      </dgm:t>
    </dgm:pt>
    <dgm:pt modelId="{586579FA-0FE7-4479-9269-4B2EA679B796}">
      <dgm:prSet phldrT="[Testo]" custT="1"/>
      <dgm:spPr>
        <a:solidFill>
          <a:srgbClr val="0070C0"/>
        </a:solidFill>
      </dgm:spPr>
      <dgm:t>
        <a:bodyPr/>
        <a:lstStyle/>
        <a:p>
          <a:pPr>
            <a:lnSpc>
              <a:spcPts val="2400"/>
            </a:lnSpc>
          </a:pPr>
          <a:r>
            <a:rPr lang="it-IT" sz="1800" dirty="0">
              <a:latin typeface="Arial" pitchFamily="34" charset="0"/>
              <a:cs typeface="Arial" pitchFamily="34" charset="0"/>
            </a:rPr>
            <a:t>L’Agenzia delle entrate metterà a disposizione dei Professionisti e delle Imprese in contabilità semplificata i seguenti dati ed elementi:  </a:t>
          </a:r>
        </a:p>
      </dgm:t>
    </dgm:pt>
    <dgm:pt modelId="{4C958475-9D71-4DDA-9348-52944A2D55ED}" type="parTrans" cxnId="{415FBC32-5412-4817-BF0F-EB7D223E6BD9}">
      <dgm:prSet/>
      <dgm:spPr/>
      <dgm:t>
        <a:bodyPr/>
        <a:lstStyle/>
        <a:p>
          <a:pPr>
            <a:lnSpc>
              <a:spcPts val="2400"/>
            </a:lnSpc>
          </a:pPr>
          <a:endParaRPr lang="it-IT" sz="1800">
            <a:latin typeface="Arial" pitchFamily="34" charset="0"/>
            <a:cs typeface="Arial" pitchFamily="34" charset="0"/>
          </a:endParaRPr>
        </a:p>
      </dgm:t>
    </dgm:pt>
    <dgm:pt modelId="{4E0F8B25-F3BE-4FFA-B987-1AF1834D45B0}" type="sibTrans" cxnId="{415FBC32-5412-4817-BF0F-EB7D223E6BD9}">
      <dgm:prSet/>
      <dgm:spPr/>
      <dgm:t>
        <a:bodyPr/>
        <a:lstStyle/>
        <a:p>
          <a:pPr>
            <a:lnSpc>
              <a:spcPts val="2400"/>
            </a:lnSpc>
          </a:pPr>
          <a:endParaRPr lang="it-IT" sz="1800">
            <a:latin typeface="Arial" pitchFamily="34" charset="0"/>
            <a:cs typeface="Arial" pitchFamily="34" charset="0"/>
          </a:endParaRPr>
        </a:p>
      </dgm:t>
    </dgm:pt>
    <dgm:pt modelId="{0EB3F865-1E9B-4CF4-95A6-0FC972606C5B}">
      <dgm:prSet phldrT="[Testo]" custT="1"/>
      <dgm:spPr/>
      <dgm:t>
        <a:bodyPr/>
        <a:lstStyle/>
        <a:p>
          <a:pPr>
            <a:lnSpc>
              <a:spcPts val="2400"/>
            </a:lnSpc>
          </a:pPr>
          <a:r>
            <a:rPr lang="it-IT" sz="1800" dirty="0">
              <a:latin typeface="Arial" pitchFamily="34" charset="0"/>
              <a:cs typeface="Arial" pitchFamily="34" charset="0"/>
            </a:rPr>
            <a:t>Dichiarazione periodica contenente la liquidazione periodica (mensile o trimestrale) nonché il relativo Mod. F24 di versamento </a:t>
          </a:r>
        </a:p>
      </dgm:t>
    </dgm:pt>
    <dgm:pt modelId="{92FA2284-89EB-4000-A294-5B0F73FE2851}" type="parTrans" cxnId="{E637042A-7988-40A7-9C5C-E497831A9A37}">
      <dgm:prSet/>
      <dgm:spPr/>
      <dgm:t>
        <a:bodyPr/>
        <a:lstStyle/>
        <a:p>
          <a:pPr>
            <a:lnSpc>
              <a:spcPts val="2400"/>
            </a:lnSpc>
          </a:pPr>
          <a:endParaRPr lang="it-IT" sz="1800">
            <a:latin typeface="Arial" pitchFamily="34" charset="0"/>
            <a:cs typeface="Arial" pitchFamily="34" charset="0"/>
          </a:endParaRPr>
        </a:p>
      </dgm:t>
    </dgm:pt>
    <dgm:pt modelId="{CB47D2E9-E875-43FF-BB21-F51106F70E7E}" type="sibTrans" cxnId="{E637042A-7988-40A7-9C5C-E497831A9A37}">
      <dgm:prSet/>
      <dgm:spPr/>
      <dgm:t>
        <a:bodyPr/>
        <a:lstStyle/>
        <a:p>
          <a:pPr>
            <a:lnSpc>
              <a:spcPts val="2400"/>
            </a:lnSpc>
          </a:pPr>
          <a:endParaRPr lang="it-IT" sz="1800">
            <a:latin typeface="Arial" pitchFamily="34" charset="0"/>
            <a:cs typeface="Arial" pitchFamily="34" charset="0"/>
          </a:endParaRPr>
        </a:p>
      </dgm:t>
    </dgm:pt>
    <dgm:pt modelId="{A28C4739-8A35-4D31-A659-6FB8CB4FCF2E}">
      <dgm:prSet phldrT="[Testo]" custT="1"/>
      <dgm:spPr>
        <a:solidFill>
          <a:srgbClr val="0070C0"/>
        </a:solidFill>
      </dgm:spPr>
      <dgm:t>
        <a:bodyPr/>
        <a:lstStyle/>
        <a:p>
          <a:pPr>
            <a:lnSpc>
              <a:spcPts val="2400"/>
            </a:lnSpc>
          </a:pPr>
          <a:r>
            <a:rPr lang="it-IT" sz="1800" dirty="0">
              <a:latin typeface="Arial" pitchFamily="34" charset="0"/>
              <a:cs typeface="Arial" pitchFamily="34" charset="0"/>
            </a:rPr>
            <a:t>Dal 2019 viene abolito lo </a:t>
          </a:r>
          <a:r>
            <a:rPr lang="it-IT" sz="1800" dirty="0" err="1">
              <a:latin typeface="Arial" pitchFamily="34" charset="0"/>
              <a:cs typeface="Arial" pitchFamily="34" charset="0"/>
            </a:rPr>
            <a:t>spesometro</a:t>
          </a:r>
          <a:r>
            <a:rPr lang="it-IT" sz="1800" dirty="0">
              <a:latin typeface="Arial" pitchFamily="34" charset="0"/>
              <a:cs typeface="Arial" pitchFamily="34" charset="0"/>
            </a:rPr>
            <a:t> ma non viene abolito l’obbligo di invio delle liquidazioni periodiche Iva </a:t>
          </a:r>
        </a:p>
      </dgm:t>
    </dgm:pt>
    <dgm:pt modelId="{B362168E-92E9-4E10-B234-20C14FC22D63}" type="parTrans" cxnId="{E14161C2-06E7-4ADC-8F7C-F0046414AD24}">
      <dgm:prSet/>
      <dgm:spPr/>
      <dgm:t>
        <a:bodyPr/>
        <a:lstStyle/>
        <a:p>
          <a:pPr>
            <a:lnSpc>
              <a:spcPts val="2400"/>
            </a:lnSpc>
          </a:pPr>
          <a:endParaRPr lang="it-IT" sz="1800">
            <a:latin typeface="Arial" pitchFamily="34" charset="0"/>
            <a:cs typeface="Arial" pitchFamily="34" charset="0"/>
          </a:endParaRPr>
        </a:p>
      </dgm:t>
    </dgm:pt>
    <dgm:pt modelId="{A2ECB248-A7C7-4E50-B454-E2675CF3FA27}" type="sibTrans" cxnId="{E14161C2-06E7-4ADC-8F7C-F0046414AD24}">
      <dgm:prSet/>
      <dgm:spPr/>
      <dgm:t>
        <a:bodyPr/>
        <a:lstStyle/>
        <a:p>
          <a:pPr>
            <a:lnSpc>
              <a:spcPts val="2400"/>
            </a:lnSpc>
          </a:pPr>
          <a:endParaRPr lang="it-IT" sz="1800">
            <a:latin typeface="Arial" pitchFamily="34" charset="0"/>
            <a:cs typeface="Arial" pitchFamily="34" charset="0"/>
          </a:endParaRPr>
        </a:p>
      </dgm:t>
    </dgm:pt>
    <dgm:pt modelId="{57C70119-7B18-4FFB-BE2B-157B7C43CD98}">
      <dgm:prSet phldrT="[Testo]" custT="1"/>
      <dgm:spPr/>
      <dgm:t>
        <a:bodyPr/>
        <a:lstStyle/>
        <a:p>
          <a:pPr>
            <a:lnSpc>
              <a:spcPts val="2400"/>
            </a:lnSpc>
          </a:pPr>
          <a:r>
            <a:rPr lang="it-IT" sz="1800" dirty="0">
              <a:latin typeface="Arial" pitchFamily="34" charset="0"/>
              <a:cs typeface="Arial" pitchFamily="34" charset="0"/>
            </a:rPr>
            <a:t>Una riflessione andrebbe svolta sulla utilità del mantenimento dello Split </a:t>
          </a:r>
          <a:r>
            <a:rPr lang="it-IT" sz="1800" dirty="0" err="1">
              <a:latin typeface="Arial" pitchFamily="34" charset="0"/>
              <a:cs typeface="Arial" pitchFamily="34" charset="0"/>
            </a:rPr>
            <a:t>Payment</a:t>
          </a:r>
          <a:r>
            <a:rPr lang="it-IT" sz="1800" dirty="0">
              <a:latin typeface="Arial" pitchFamily="34" charset="0"/>
              <a:cs typeface="Arial" pitchFamily="34" charset="0"/>
            </a:rPr>
            <a:t> in scadenza comunque al 31/12/2020</a:t>
          </a:r>
        </a:p>
      </dgm:t>
    </dgm:pt>
    <dgm:pt modelId="{C63CFB48-9EAC-4D41-B761-271C76A04918}" type="parTrans" cxnId="{90C967E0-98CA-4D62-BA7C-789A2C07991D}">
      <dgm:prSet/>
      <dgm:spPr/>
      <dgm:t>
        <a:bodyPr/>
        <a:lstStyle/>
        <a:p>
          <a:pPr>
            <a:lnSpc>
              <a:spcPts val="2400"/>
            </a:lnSpc>
          </a:pPr>
          <a:endParaRPr lang="it-IT" sz="1800">
            <a:latin typeface="Arial" pitchFamily="34" charset="0"/>
            <a:cs typeface="Arial" pitchFamily="34" charset="0"/>
          </a:endParaRPr>
        </a:p>
      </dgm:t>
    </dgm:pt>
    <dgm:pt modelId="{DC782AB6-C870-431D-9D0D-2D2E8DA8D010}" type="sibTrans" cxnId="{90C967E0-98CA-4D62-BA7C-789A2C07991D}">
      <dgm:prSet/>
      <dgm:spPr/>
      <dgm:t>
        <a:bodyPr/>
        <a:lstStyle/>
        <a:p>
          <a:pPr>
            <a:lnSpc>
              <a:spcPts val="2400"/>
            </a:lnSpc>
          </a:pPr>
          <a:endParaRPr lang="it-IT" sz="1800">
            <a:latin typeface="Arial" pitchFamily="34" charset="0"/>
            <a:cs typeface="Arial" pitchFamily="34" charset="0"/>
          </a:endParaRPr>
        </a:p>
      </dgm:t>
    </dgm:pt>
    <dgm:pt modelId="{291D15A5-7402-442A-96A0-43D9C9C810F1}">
      <dgm:prSet phldrT="[Testo]" custT="1"/>
      <dgm:spPr>
        <a:solidFill>
          <a:srgbClr val="0070C0"/>
        </a:solidFill>
      </dgm:spPr>
      <dgm:t>
        <a:bodyPr/>
        <a:lstStyle/>
        <a:p>
          <a:pPr>
            <a:lnSpc>
              <a:spcPts val="2400"/>
            </a:lnSpc>
          </a:pPr>
          <a:r>
            <a:rPr lang="it-IT" sz="1800" dirty="0">
              <a:latin typeface="Arial" pitchFamily="34" charset="0"/>
              <a:cs typeface="Arial" pitchFamily="34" charset="0"/>
            </a:rPr>
            <a:t>L’Agenzia delle entrate predisporrà la dichiarazione dei redditi e la dichiarazione annuale Iva pre-compilate per i soli soggetti semplificati</a:t>
          </a:r>
        </a:p>
      </dgm:t>
    </dgm:pt>
    <dgm:pt modelId="{A2D6D926-199E-4947-B584-9C43DA17604A}" type="parTrans" cxnId="{3317E061-6BDE-4B4E-A42F-A1A70E9301DE}">
      <dgm:prSet/>
      <dgm:spPr/>
      <dgm:t>
        <a:bodyPr/>
        <a:lstStyle/>
        <a:p>
          <a:pPr>
            <a:lnSpc>
              <a:spcPts val="2400"/>
            </a:lnSpc>
          </a:pPr>
          <a:endParaRPr lang="it-IT" sz="1800">
            <a:latin typeface="Arial" pitchFamily="34" charset="0"/>
            <a:cs typeface="Arial" pitchFamily="34" charset="0"/>
          </a:endParaRPr>
        </a:p>
      </dgm:t>
    </dgm:pt>
    <dgm:pt modelId="{95023D72-680E-403A-947C-5CC1593EE21F}" type="sibTrans" cxnId="{3317E061-6BDE-4B4E-A42F-A1A70E9301DE}">
      <dgm:prSet/>
      <dgm:spPr/>
      <dgm:t>
        <a:bodyPr/>
        <a:lstStyle/>
        <a:p>
          <a:pPr>
            <a:lnSpc>
              <a:spcPts val="2400"/>
            </a:lnSpc>
          </a:pPr>
          <a:endParaRPr lang="it-IT" sz="1800">
            <a:latin typeface="Arial" pitchFamily="34" charset="0"/>
            <a:cs typeface="Arial" pitchFamily="34" charset="0"/>
          </a:endParaRPr>
        </a:p>
      </dgm:t>
    </dgm:pt>
    <dgm:pt modelId="{E2D7CFCF-6814-42AC-B302-4AE5D31DCFE5}">
      <dgm:prSet phldrT="[Testo]" custT="1"/>
      <dgm:spPr/>
      <dgm:t>
        <a:bodyPr/>
        <a:lstStyle/>
        <a:p>
          <a:pPr>
            <a:lnSpc>
              <a:spcPts val="2400"/>
            </a:lnSpc>
          </a:pPr>
          <a:r>
            <a:rPr lang="it-IT" sz="1800" dirty="0">
              <a:latin typeface="Arial" pitchFamily="34" charset="0"/>
              <a:cs typeface="Arial" pitchFamily="34" charset="0"/>
            </a:rPr>
            <a:t>Il contribuente potrà comunque indicare il recapito del proprio intermediario abilitato di fiducia per l’acquisizione diretta delle comunicazioni dell’Agenzia</a:t>
          </a:r>
        </a:p>
      </dgm:t>
    </dgm:pt>
    <dgm:pt modelId="{3AD439CB-B789-4A9C-BF1B-2651A5642D2E}" type="parTrans" cxnId="{918D5219-E317-4CB2-B8FE-E4410D7C3107}">
      <dgm:prSet/>
      <dgm:spPr/>
      <dgm:t>
        <a:bodyPr/>
        <a:lstStyle/>
        <a:p>
          <a:pPr>
            <a:lnSpc>
              <a:spcPts val="2400"/>
            </a:lnSpc>
          </a:pPr>
          <a:endParaRPr lang="it-IT" sz="1800">
            <a:latin typeface="Arial" pitchFamily="34" charset="0"/>
            <a:cs typeface="Arial" pitchFamily="34" charset="0"/>
          </a:endParaRPr>
        </a:p>
      </dgm:t>
    </dgm:pt>
    <dgm:pt modelId="{32FFF375-7FF1-439D-8533-7484FCC29494}" type="sibTrans" cxnId="{918D5219-E317-4CB2-B8FE-E4410D7C3107}">
      <dgm:prSet/>
      <dgm:spPr/>
      <dgm:t>
        <a:bodyPr/>
        <a:lstStyle/>
        <a:p>
          <a:pPr>
            <a:lnSpc>
              <a:spcPts val="2400"/>
            </a:lnSpc>
          </a:pPr>
          <a:endParaRPr lang="it-IT" sz="1800">
            <a:latin typeface="Arial" pitchFamily="34" charset="0"/>
            <a:cs typeface="Arial" pitchFamily="34" charset="0"/>
          </a:endParaRPr>
        </a:p>
      </dgm:t>
    </dgm:pt>
    <dgm:pt modelId="{B3AE6125-8D6C-4958-AF72-3C806C15AD47}" type="pres">
      <dgm:prSet presAssocID="{E0542254-F0F3-4536-8384-3CC800697C0B}" presName="Name0" presStyleCnt="0">
        <dgm:presLayoutVars>
          <dgm:dir/>
          <dgm:animLvl val="lvl"/>
          <dgm:resizeHandles val="exact"/>
        </dgm:presLayoutVars>
      </dgm:prSet>
      <dgm:spPr/>
    </dgm:pt>
    <dgm:pt modelId="{5A2656E3-6EE8-4009-9D13-23E5542A5CC6}" type="pres">
      <dgm:prSet presAssocID="{291D15A5-7402-442A-96A0-43D9C9C810F1}" presName="boxAndChildren" presStyleCnt="0"/>
      <dgm:spPr/>
    </dgm:pt>
    <dgm:pt modelId="{7525E538-0993-4EB5-B685-8295E0DE0CD2}" type="pres">
      <dgm:prSet presAssocID="{291D15A5-7402-442A-96A0-43D9C9C810F1}" presName="parentTextBox" presStyleLbl="node1" presStyleIdx="0" presStyleCnt="3"/>
      <dgm:spPr/>
    </dgm:pt>
    <dgm:pt modelId="{DAEE8B19-3388-43BC-BDEE-05067A45C626}" type="pres">
      <dgm:prSet presAssocID="{291D15A5-7402-442A-96A0-43D9C9C810F1}" presName="entireBox" presStyleLbl="node1" presStyleIdx="0" presStyleCnt="3"/>
      <dgm:spPr/>
    </dgm:pt>
    <dgm:pt modelId="{23824B22-C28D-41E4-B762-ECBFB5755025}" type="pres">
      <dgm:prSet presAssocID="{291D15A5-7402-442A-96A0-43D9C9C810F1}" presName="descendantBox" presStyleCnt="0"/>
      <dgm:spPr/>
    </dgm:pt>
    <dgm:pt modelId="{062843BC-559A-4F30-834B-F9B157DF6929}" type="pres">
      <dgm:prSet presAssocID="{E2D7CFCF-6814-42AC-B302-4AE5D31DCFE5}" presName="childTextBox" presStyleLbl="fgAccFollowNode1" presStyleIdx="0" presStyleCnt="3">
        <dgm:presLayoutVars>
          <dgm:bulletEnabled val="1"/>
        </dgm:presLayoutVars>
      </dgm:prSet>
      <dgm:spPr/>
    </dgm:pt>
    <dgm:pt modelId="{B50D96FF-D036-4112-BB7C-70DEFD8C3124}" type="pres">
      <dgm:prSet presAssocID="{A2ECB248-A7C7-4E50-B454-E2675CF3FA27}" presName="sp" presStyleCnt="0"/>
      <dgm:spPr/>
    </dgm:pt>
    <dgm:pt modelId="{4DC5B9E6-C370-44B4-A655-3F8280CE4EF0}" type="pres">
      <dgm:prSet presAssocID="{A28C4739-8A35-4D31-A659-6FB8CB4FCF2E}" presName="arrowAndChildren" presStyleCnt="0"/>
      <dgm:spPr/>
    </dgm:pt>
    <dgm:pt modelId="{A6A8C2E2-B8F9-4F41-B999-B4F8880AAD7E}" type="pres">
      <dgm:prSet presAssocID="{A28C4739-8A35-4D31-A659-6FB8CB4FCF2E}" presName="parentTextArrow" presStyleLbl="node1" presStyleIdx="0" presStyleCnt="3"/>
      <dgm:spPr/>
    </dgm:pt>
    <dgm:pt modelId="{583F7674-AED6-4933-8FD5-BF20B5E3EC7D}" type="pres">
      <dgm:prSet presAssocID="{A28C4739-8A35-4D31-A659-6FB8CB4FCF2E}" presName="arrow" presStyleLbl="node1" presStyleIdx="1" presStyleCnt="3"/>
      <dgm:spPr/>
    </dgm:pt>
    <dgm:pt modelId="{BEC52EF8-5692-4EC2-B985-1EF215EE4B19}" type="pres">
      <dgm:prSet presAssocID="{A28C4739-8A35-4D31-A659-6FB8CB4FCF2E}" presName="descendantArrow" presStyleCnt="0"/>
      <dgm:spPr/>
    </dgm:pt>
    <dgm:pt modelId="{C9740C14-A4B8-413E-AB9A-9CFADCB9D057}" type="pres">
      <dgm:prSet presAssocID="{57C70119-7B18-4FFB-BE2B-157B7C43CD98}" presName="childTextArrow" presStyleLbl="fgAccFollowNode1" presStyleIdx="1" presStyleCnt="3">
        <dgm:presLayoutVars>
          <dgm:bulletEnabled val="1"/>
        </dgm:presLayoutVars>
      </dgm:prSet>
      <dgm:spPr/>
    </dgm:pt>
    <dgm:pt modelId="{6D8CD575-9408-4389-BE40-D3881AF05B4D}" type="pres">
      <dgm:prSet presAssocID="{4E0F8B25-F3BE-4FFA-B987-1AF1834D45B0}" presName="sp" presStyleCnt="0"/>
      <dgm:spPr/>
    </dgm:pt>
    <dgm:pt modelId="{6D22DDF6-DCE0-4EB1-9AAD-2CB91797F98F}" type="pres">
      <dgm:prSet presAssocID="{586579FA-0FE7-4479-9269-4B2EA679B796}" presName="arrowAndChildren" presStyleCnt="0"/>
      <dgm:spPr/>
    </dgm:pt>
    <dgm:pt modelId="{99981AA0-FA55-487A-87CE-C35BB032DA5B}" type="pres">
      <dgm:prSet presAssocID="{586579FA-0FE7-4479-9269-4B2EA679B796}" presName="parentTextArrow" presStyleLbl="node1" presStyleIdx="1" presStyleCnt="3"/>
      <dgm:spPr/>
    </dgm:pt>
    <dgm:pt modelId="{47837B12-05A1-4AD3-81FA-80336321A8A3}" type="pres">
      <dgm:prSet presAssocID="{586579FA-0FE7-4479-9269-4B2EA679B796}" presName="arrow" presStyleLbl="node1" presStyleIdx="2" presStyleCnt="3"/>
      <dgm:spPr/>
    </dgm:pt>
    <dgm:pt modelId="{731FC00C-0A54-49D3-A4EC-3B2541353D58}" type="pres">
      <dgm:prSet presAssocID="{586579FA-0FE7-4479-9269-4B2EA679B796}" presName="descendantArrow" presStyleCnt="0"/>
      <dgm:spPr/>
    </dgm:pt>
    <dgm:pt modelId="{EA2D8CF9-3F6D-4D05-B0E0-E2E459A29723}" type="pres">
      <dgm:prSet presAssocID="{0EB3F865-1E9B-4CF4-95A6-0FC972606C5B}" presName="childTextArrow" presStyleLbl="fgAccFollowNode1" presStyleIdx="2" presStyleCnt="3" custScaleY="104977">
        <dgm:presLayoutVars>
          <dgm:bulletEnabled val="1"/>
        </dgm:presLayoutVars>
      </dgm:prSet>
      <dgm:spPr/>
    </dgm:pt>
  </dgm:ptLst>
  <dgm:cxnLst>
    <dgm:cxn modelId="{1ED2C901-EF99-40CE-B560-5156EA26866D}" type="presOf" srcId="{57C70119-7B18-4FFB-BE2B-157B7C43CD98}" destId="{C9740C14-A4B8-413E-AB9A-9CFADCB9D057}" srcOrd="0" destOrd="0" presId="urn:microsoft.com/office/officeart/2005/8/layout/process4"/>
    <dgm:cxn modelId="{BD8EFA01-193A-4732-92FE-2F2BCF780FCF}" type="presOf" srcId="{E2D7CFCF-6814-42AC-B302-4AE5D31DCFE5}" destId="{062843BC-559A-4F30-834B-F9B157DF6929}" srcOrd="0" destOrd="0" presId="urn:microsoft.com/office/officeart/2005/8/layout/process4"/>
    <dgm:cxn modelId="{E3882A16-912B-4A5C-9AEC-72015630A7D9}" type="presOf" srcId="{A28C4739-8A35-4D31-A659-6FB8CB4FCF2E}" destId="{583F7674-AED6-4933-8FD5-BF20B5E3EC7D}" srcOrd="1" destOrd="0" presId="urn:microsoft.com/office/officeart/2005/8/layout/process4"/>
    <dgm:cxn modelId="{918D5219-E317-4CB2-B8FE-E4410D7C3107}" srcId="{291D15A5-7402-442A-96A0-43D9C9C810F1}" destId="{E2D7CFCF-6814-42AC-B302-4AE5D31DCFE5}" srcOrd="0" destOrd="0" parTransId="{3AD439CB-B789-4A9C-BF1B-2651A5642D2E}" sibTransId="{32FFF375-7FF1-439D-8533-7484FCC29494}"/>
    <dgm:cxn modelId="{E637042A-7988-40A7-9C5C-E497831A9A37}" srcId="{586579FA-0FE7-4479-9269-4B2EA679B796}" destId="{0EB3F865-1E9B-4CF4-95A6-0FC972606C5B}" srcOrd="0" destOrd="0" parTransId="{92FA2284-89EB-4000-A294-5B0F73FE2851}" sibTransId="{CB47D2E9-E875-43FF-BB21-F51106F70E7E}"/>
    <dgm:cxn modelId="{415FBC32-5412-4817-BF0F-EB7D223E6BD9}" srcId="{E0542254-F0F3-4536-8384-3CC800697C0B}" destId="{586579FA-0FE7-4479-9269-4B2EA679B796}" srcOrd="0" destOrd="0" parTransId="{4C958475-9D71-4DDA-9348-52944A2D55ED}" sibTransId="{4E0F8B25-F3BE-4FFA-B987-1AF1834D45B0}"/>
    <dgm:cxn modelId="{C6971D3D-DF47-45FA-947B-89DFCDBFCCF4}" type="presOf" srcId="{E0542254-F0F3-4536-8384-3CC800697C0B}" destId="{B3AE6125-8D6C-4958-AF72-3C806C15AD47}" srcOrd="0" destOrd="0" presId="urn:microsoft.com/office/officeart/2005/8/layout/process4"/>
    <dgm:cxn modelId="{B87C254A-A7FB-4C03-9B38-D5B307464B14}" type="presOf" srcId="{586579FA-0FE7-4479-9269-4B2EA679B796}" destId="{99981AA0-FA55-487A-87CE-C35BB032DA5B}" srcOrd="0" destOrd="0" presId="urn:microsoft.com/office/officeart/2005/8/layout/process4"/>
    <dgm:cxn modelId="{21809D58-5FEF-4B6C-B40F-7B87F9F25BB8}" type="presOf" srcId="{291D15A5-7402-442A-96A0-43D9C9C810F1}" destId="{DAEE8B19-3388-43BC-BDEE-05067A45C626}" srcOrd="1" destOrd="0" presId="urn:microsoft.com/office/officeart/2005/8/layout/process4"/>
    <dgm:cxn modelId="{3317E061-6BDE-4B4E-A42F-A1A70E9301DE}" srcId="{E0542254-F0F3-4536-8384-3CC800697C0B}" destId="{291D15A5-7402-442A-96A0-43D9C9C810F1}" srcOrd="2" destOrd="0" parTransId="{A2D6D926-199E-4947-B584-9C43DA17604A}" sibTransId="{95023D72-680E-403A-947C-5CC1593EE21F}"/>
    <dgm:cxn modelId="{E14161C2-06E7-4ADC-8F7C-F0046414AD24}" srcId="{E0542254-F0F3-4536-8384-3CC800697C0B}" destId="{A28C4739-8A35-4D31-A659-6FB8CB4FCF2E}" srcOrd="1" destOrd="0" parTransId="{B362168E-92E9-4E10-B234-20C14FC22D63}" sibTransId="{A2ECB248-A7C7-4E50-B454-E2675CF3FA27}"/>
    <dgm:cxn modelId="{960116CB-7FE5-4184-B3C4-6D0D1B0D8499}" type="presOf" srcId="{0EB3F865-1E9B-4CF4-95A6-0FC972606C5B}" destId="{EA2D8CF9-3F6D-4D05-B0E0-E2E459A29723}" srcOrd="0" destOrd="0" presId="urn:microsoft.com/office/officeart/2005/8/layout/process4"/>
    <dgm:cxn modelId="{2B7219CD-EA4F-4FAC-9F10-BF281569DA13}" type="presOf" srcId="{586579FA-0FE7-4479-9269-4B2EA679B796}" destId="{47837B12-05A1-4AD3-81FA-80336321A8A3}" srcOrd="1" destOrd="0" presId="urn:microsoft.com/office/officeart/2005/8/layout/process4"/>
    <dgm:cxn modelId="{3DDC6AD4-EF80-4233-9793-C7EEA2C19C3D}" type="presOf" srcId="{A28C4739-8A35-4D31-A659-6FB8CB4FCF2E}" destId="{A6A8C2E2-B8F9-4F41-B999-B4F8880AAD7E}" srcOrd="0" destOrd="0" presId="urn:microsoft.com/office/officeart/2005/8/layout/process4"/>
    <dgm:cxn modelId="{C1C9EED4-D398-4A01-AB3E-9B33E15964DB}" type="presOf" srcId="{291D15A5-7402-442A-96A0-43D9C9C810F1}" destId="{7525E538-0993-4EB5-B685-8295E0DE0CD2}" srcOrd="0" destOrd="0" presId="urn:microsoft.com/office/officeart/2005/8/layout/process4"/>
    <dgm:cxn modelId="{90C967E0-98CA-4D62-BA7C-789A2C07991D}" srcId="{A28C4739-8A35-4D31-A659-6FB8CB4FCF2E}" destId="{57C70119-7B18-4FFB-BE2B-157B7C43CD98}" srcOrd="0" destOrd="0" parTransId="{C63CFB48-9EAC-4D41-B761-271C76A04918}" sibTransId="{DC782AB6-C870-431D-9D0D-2D2E8DA8D010}"/>
    <dgm:cxn modelId="{7F5D7EEF-B6F4-4C03-8E2E-493ADD192656}" type="presParOf" srcId="{B3AE6125-8D6C-4958-AF72-3C806C15AD47}" destId="{5A2656E3-6EE8-4009-9D13-23E5542A5CC6}" srcOrd="0" destOrd="0" presId="urn:microsoft.com/office/officeart/2005/8/layout/process4"/>
    <dgm:cxn modelId="{9D329B38-BAAF-4054-B7DC-5A6A8BEF8A39}" type="presParOf" srcId="{5A2656E3-6EE8-4009-9D13-23E5542A5CC6}" destId="{7525E538-0993-4EB5-B685-8295E0DE0CD2}" srcOrd="0" destOrd="0" presId="urn:microsoft.com/office/officeart/2005/8/layout/process4"/>
    <dgm:cxn modelId="{16B4D07A-CB43-4595-BA91-735AC912B3C7}" type="presParOf" srcId="{5A2656E3-6EE8-4009-9D13-23E5542A5CC6}" destId="{DAEE8B19-3388-43BC-BDEE-05067A45C626}" srcOrd="1" destOrd="0" presId="urn:microsoft.com/office/officeart/2005/8/layout/process4"/>
    <dgm:cxn modelId="{CA268DBA-733E-45B2-B35B-D4A3AAA45CFE}" type="presParOf" srcId="{5A2656E3-6EE8-4009-9D13-23E5542A5CC6}" destId="{23824B22-C28D-41E4-B762-ECBFB5755025}" srcOrd="2" destOrd="0" presId="urn:microsoft.com/office/officeart/2005/8/layout/process4"/>
    <dgm:cxn modelId="{A45A7299-723F-497F-8B48-D50BC4F87729}" type="presParOf" srcId="{23824B22-C28D-41E4-B762-ECBFB5755025}" destId="{062843BC-559A-4F30-834B-F9B157DF6929}" srcOrd="0" destOrd="0" presId="urn:microsoft.com/office/officeart/2005/8/layout/process4"/>
    <dgm:cxn modelId="{B9102F74-4282-4DC9-B2FB-9139E4F2664E}" type="presParOf" srcId="{B3AE6125-8D6C-4958-AF72-3C806C15AD47}" destId="{B50D96FF-D036-4112-BB7C-70DEFD8C3124}" srcOrd="1" destOrd="0" presId="urn:microsoft.com/office/officeart/2005/8/layout/process4"/>
    <dgm:cxn modelId="{BA6922C6-AFE4-4BCD-A2EE-63B0157BD716}" type="presParOf" srcId="{B3AE6125-8D6C-4958-AF72-3C806C15AD47}" destId="{4DC5B9E6-C370-44B4-A655-3F8280CE4EF0}" srcOrd="2" destOrd="0" presId="urn:microsoft.com/office/officeart/2005/8/layout/process4"/>
    <dgm:cxn modelId="{374DD0C2-794A-46C1-900C-9C3F741B0A6C}" type="presParOf" srcId="{4DC5B9E6-C370-44B4-A655-3F8280CE4EF0}" destId="{A6A8C2E2-B8F9-4F41-B999-B4F8880AAD7E}" srcOrd="0" destOrd="0" presId="urn:microsoft.com/office/officeart/2005/8/layout/process4"/>
    <dgm:cxn modelId="{D8D6C8DD-DF71-464B-B605-FBBF92073FEB}" type="presParOf" srcId="{4DC5B9E6-C370-44B4-A655-3F8280CE4EF0}" destId="{583F7674-AED6-4933-8FD5-BF20B5E3EC7D}" srcOrd="1" destOrd="0" presId="urn:microsoft.com/office/officeart/2005/8/layout/process4"/>
    <dgm:cxn modelId="{0875B085-BF10-4659-A389-AD2D42BB77D9}" type="presParOf" srcId="{4DC5B9E6-C370-44B4-A655-3F8280CE4EF0}" destId="{BEC52EF8-5692-4EC2-B985-1EF215EE4B19}" srcOrd="2" destOrd="0" presId="urn:microsoft.com/office/officeart/2005/8/layout/process4"/>
    <dgm:cxn modelId="{0477B8A8-E460-4D13-97D2-F22317647BEF}" type="presParOf" srcId="{BEC52EF8-5692-4EC2-B985-1EF215EE4B19}" destId="{C9740C14-A4B8-413E-AB9A-9CFADCB9D057}" srcOrd="0" destOrd="0" presId="urn:microsoft.com/office/officeart/2005/8/layout/process4"/>
    <dgm:cxn modelId="{E541FF56-4E49-421E-8BE6-58FCAB231892}" type="presParOf" srcId="{B3AE6125-8D6C-4958-AF72-3C806C15AD47}" destId="{6D8CD575-9408-4389-BE40-D3881AF05B4D}" srcOrd="3" destOrd="0" presId="urn:microsoft.com/office/officeart/2005/8/layout/process4"/>
    <dgm:cxn modelId="{F9A0F596-12BA-4DD5-B2F0-DEB609946EDD}" type="presParOf" srcId="{B3AE6125-8D6C-4958-AF72-3C806C15AD47}" destId="{6D22DDF6-DCE0-4EB1-9AAD-2CB91797F98F}" srcOrd="4" destOrd="0" presId="urn:microsoft.com/office/officeart/2005/8/layout/process4"/>
    <dgm:cxn modelId="{04593CD8-316F-40FD-9438-30A8ECD92D9A}" type="presParOf" srcId="{6D22DDF6-DCE0-4EB1-9AAD-2CB91797F98F}" destId="{99981AA0-FA55-487A-87CE-C35BB032DA5B}" srcOrd="0" destOrd="0" presId="urn:microsoft.com/office/officeart/2005/8/layout/process4"/>
    <dgm:cxn modelId="{5D7607CA-7C83-4CAF-A3A1-C1DBBB4F4329}" type="presParOf" srcId="{6D22DDF6-DCE0-4EB1-9AAD-2CB91797F98F}" destId="{47837B12-05A1-4AD3-81FA-80336321A8A3}" srcOrd="1" destOrd="0" presId="urn:microsoft.com/office/officeart/2005/8/layout/process4"/>
    <dgm:cxn modelId="{5D104353-E8BE-4031-9109-5EA336A829FF}" type="presParOf" srcId="{6D22DDF6-DCE0-4EB1-9AAD-2CB91797F98F}" destId="{731FC00C-0A54-49D3-A4EC-3B2541353D58}" srcOrd="2" destOrd="0" presId="urn:microsoft.com/office/officeart/2005/8/layout/process4"/>
    <dgm:cxn modelId="{E2AB2E35-78F3-4CD1-9733-77ECE667C948}" type="presParOf" srcId="{731FC00C-0A54-49D3-A4EC-3B2541353D58}" destId="{EA2D8CF9-3F6D-4D05-B0E0-E2E459A29723}"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EE8B19-3388-43BC-BDEE-05067A45C626}">
      <dsp:nvSpPr>
        <dsp:cNvPr id="0" name=""/>
        <dsp:cNvSpPr/>
      </dsp:nvSpPr>
      <dsp:spPr>
        <a:xfrm>
          <a:off x="0" y="3902704"/>
          <a:ext cx="8100392" cy="1280954"/>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it-IT" sz="1800" kern="1200" dirty="0">
              <a:latin typeface="Arial" pitchFamily="34" charset="0"/>
              <a:cs typeface="Arial" pitchFamily="34" charset="0"/>
            </a:rPr>
            <a:t>Per i soggetti che si avvalgono degli elementi messi a disposizione dall’Agenzia delle entrate </a:t>
          </a:r>
        </a:p>
      </dsp:txBody>
      <dsp:txXfrm>
        <a:off x="0" y="3902704"/>
        <a:ext cx="8100392" cy="691715"/>
      </dsp:txXfrm>
    </dsp:sp>
    <dsp:sp modelId="{062843BC-559A-4F30-834B-F9B157DF6929}">
      <dsp:nvSpPr>
        <dsp:cNvPr id="0" name=""/>
        <dsp:cNvSpPr/>
      </dsp:nvSpPr>
      <dsp:spPr>
        <a:xfrm>
          <a:off x="0" y="4568801"/>
          <a:ext cx="8100392" cy="58923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it-IT" sz="1800" kern="1200" dirty="0">
              <a:latin typeface="Arial" pitchFamily="34" charset="0"/>
              <a:cs typeface="Arial" pitchFamily="34" charset="0"/>
            </a:rPr>
            <a:t>Viene meno l’obbligo di tenuta dei registri IVA (fatture, acquisti e corrispettivi)</a:t>
          </a:r>
        </a:p>
      </dsp:txBody>
      <dsp:txXfrm>
        <a:off x="0" y="4568801"/>
        <a:ext cx="8100392" cy="589239"/>
      </dsp:txXfrm>
    </dsp:sp>
    <dsp:sp modelId="{583F7674-AED6-4933-8FD5-BF20B5E3EC7D}">
      <dsp:nvSpPr>
        <dsp:cNvPr id="0" name=""/>
        <dsp:cNvSpPr/>
      </dsp:nvSpPr>
      <dsp:spPr>
        <a:xfrm rot="10800000">
          <a:off x="0" y="1951810"/>
          <a:ext cx="8100392" cy="1970108"/>
        </a:xfrm>
        <a:prstGeom prst="upArrowCallou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it-IT" sz="1800" kern="1200" dirty="0">
              <a:latin typeface="Arial" pitchFamily="34" charset="0"/>
              <a:cs typeface="Arial" pitchFamily="34" charset="0"/>
            </a:rPr>
            <a:t>La stessa riduzione di due anni dei termini per gli accertamenti</a:t>
          </a:r>
        </a:p>
      </dsp:txBody>
      <dsp:txXfrm rot="-10800000">
        <a:off x="0" y="1951810"/>
        <a:ext cx="8100392" cy="691508"/>
      </dsp:txXfrm>
    </dsp:sp>
    <dsp:sp modelId="{C9740C14-A4B8-413E-AB9A-9CFADCB9D057}">
      <dsp:nvSpPr>
        <dsp:cNvPr id="0" name=""/>
        <dsp:cNvSpPr/>
      </dsp:nvSpPr>
      <dsp:spPr>
        <a:xfrm>
          <a:off x="0" y="2643318"/>
          <a:ext cx="8100392" cy="589062"/>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it-IT" sz="1800" kern="1200" dirty="0">
              <a:latin typeface="Arial" pitchFamily="34" charset="0"/>
              <a:cs typeface="Arial" pitchFamily="34" charset="0"/>
            </a:rPr>
            <a:t>Viene concessa ai commercianti al minuto che decidono di optare per la trasmissione telematica dei corrispettivi giornalieri </a:t>
          </a:r>
          <a:r>
            <a:rPr lang="it-IT" sz="1800" b="1" u="sng" kern="1200" dirty="0">
              <a:latin typeface="Arial" pitchFamily="34" charset="0"/>
              <a:cs typeface="Arial" pitchFamily="34" charset="0"/>
            </a:rPr>
            <a:t>(obbligatoria dal 2020)</a:t>
          </a:r>
        </a:p>
      </dsp:txBody>
      <dsp:txXfrm>
        <a:off x="0" y="2643318"/>
        <a:ext cx="8100392" cy="589062"/>
      </dsp:txXfrm>
    </dsp:sp>
    <dsp:sp modelId="{47837B12-05A1-4AD3-81FA-80336321A8A3}">
      <dsp:nvSpPr>
        <dsp:cNvPr id="0" name=""/>
        <dsp:cNvSpPr/>
      </dsp:nvSpPr>
      <dsp:spPr>
        <a:xfrm rot="10800000">
          <a:off x="0" y="916"/>
          <a:ext cx="8100392" cy="1970108"/>
        </a:xfrm>
        <a:prstGeom prst="upArrowCallou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it-IT" sz="1800" kern="1200" dirty="0">
              <a:latin typeface="Arial" pitchFamily="34" charset="0"/>
              <a:cs typeface="Arial" pitchFamily="34" charset="0"/>
            </a:rPr>
            <a:t>Sono ridotti di due anni i termini di decadenza per gli accertamenti </a:t>
          </a:r>
        </a:p>
      </dsp:txBody>
      <dsp:txXfrm rot="-10800000">
        <a:off x="0" y="916"/>
        <a:ext cx="8100392" cy="691508"/>
      </dsp:txXfrm>
    </dsp:sp>
    <dsp:sp modelId="{EA2D8CF9-3F6D-4D05-B0E0-E2E459A29723}">
      <dsp:nvSpPr>
        <dsp:cNvPr id="0" name=""/>
        <dsp:cNvSpPr/>
      </dsp:nvSpPr>
      <dsp:spPr>
        <a:xfrm>
          <a:off x="0" y="677765"/>
          <a:ext cx="8100392" cy="61838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it-IT" sz="1800" kern="1200" dirty="0">
              <a:latin typeface="Arial" pitchFamily="34" charset="0"/>
              <a:cs typeface="Arial" pitchFamily="34" charset="0"/>
            </a:rPr>
            <a:t>A favore dei soggetti che garantiscono la tracciabilità dei pagamenti ricevuti ed effettuati relativi ad operazioni di ammontare superiore a € 500 </a:t>
          </a:r>
        </a:p>
      </dsp:txBody>
      <dsp:txXfrm>
        <a:off x="0" y="677765"/>
        <a:ext cx="8100392" cy="6183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EE8B19-3388-43BC-BDEE-05067A45C626}">
      <dsp:nvSpPr>
        <dsp:cNvPr id="0" name=""/>
        <dsp:cNvSpPr/>
      </dsp:nvSpPr>
      <dsp:spPr>
        <a:xfrm>
          <a:off x="0" y="3902704"/>
          <a:ext cx="8100392" cy="1280954"/>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ts val="2400"/>
            </a:lnSpc>
            <a:spcBef>
              <a:spcPct val="0"/>
            </a:spcBef>
            <a:spcAft>
              <a:spcPct val="35000"/>
            </a:spcAft>
            <a:buNone/>
          </a:pPr>
          <a:r>
            <a:rPr lang="it-IT" sz="1800" kern="1200" dirty="0">
              <a:latin typeface="Arial" pitchFamily="34" charset="0"/>
              <a:cs typeface="Arial" pitchFamily="34" charset="0"/>
            </a:rPr>
            <a:t>L’Agenzia delle entrate predisporrà la dichiarazione dei redditi e la dichiarazione annuale Iva pre-compilate per i soli soggetti semplificati</a:t>
          </a:r>
        </a:p>
      </dsp:txBody>
      <dsp:txXfrm>
        <a:off x="0" y="3902704"/>
        <a:ext cx="8100392" cy="691715"/>
      </dsp:txXfrm>
    </dsp:sp>
    <dsp:sp modelId="{062843BC-559A-4F30-834B-F9B157DF6929}">
      <dsp:nvSpPr>
        <dsp:cNvPr id="0" name=""/>
        <dsp:cNvSpPr/>
      </dsp:nvSpPr>
      <dsp:spPr>
        <a:xfrm>
          <a:off x="0" y="4568801"/>
          <a:ext cx="8100392" cy="58923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ts val="2400"/>
            </a:lnSpc>
            <a:spcBef>
              <a:spcPct val="0"/>
            </a:spcBef>
            <a:spcAft>
              <a:spcPct val="35000"/>
            </a:spcAft>
            <a:buNone/>
          </a:pPr>
          <a:r>
            <a:rPr lang="it-IT" sz="1800" kern="1200" dirty="0">
              <a:latin typeface="Arial" pitchFamily="34" charset="0"/>
              <a:cs typeface="Arial" pitchFamily="34" charset="0"/>
            </a:rPr>
            <a:t>Il contribuente potrà comunque indicare il recapito del proprio intermediario abilitato di fiducia per l’acquisizione diretta delle comunicazioni dell’Agenzia</a:t>
          </a:r>
        </a:p>
      </dsp:txBody>
      <dsp:txXfrm>
        <a:off x="0" y="4568801"/>
        <a:ext cx="8100392" cy="589239"/>
      </dsp:txXfrm>
    </dsp:sp>
    <dsp:sp modelId="{583F7674-AED6-4933-8FD5-BF20B5E3EC7D}">
      <dsp:nvSpPr>
        <dsp:cNvPr id="0" name=""/>
        <dsp:cNvSpPr/>
      </dsp:nvSpPr>
      <dsp:spPr>
        <a:xfrm rot="10800000">
          <a:off x="0" y="1951810"/>
          <a:ext cx="8100392" cy="1970108"/>
        </a:xfrm>
        <a:prstGeom prst="upArrowCallou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ts val="2400"/>
            </a:lnSpc>
            <a:spcBef>
              <a:spcPct val="0"/>
            </a:spcBef>
            <a:spcAft>
              <a:spcPct val="35000"/>
            </a:spcAft>
            <a:buNone/>
          </a:pPr>
          <a:r>
            <a:rPr lang="it-IT" sz="1800" kern="1200" dirty="0">
              <a:latin typeface="Arial" pitchFamily="34" charset="0"/>
              <a:cs typeface="Arial" pitchFamily="34" charset="0"/>
            </a:rPr>
            <a:t>Dal 2019 viene abolito lo </a:t>
          </a:r>
          <a:r>
            <a:rPr lang="it-IT" sz="1800" kern="1200" dirty="0" err="1">
              <a:latin typeface="Arial" pitchFamily="34" charset="0"/>
              <a:cs typeface="Arial" pitchFamily="34" charset="0"/>
            </a:rPr>
            <a:t>spesometro</a:t>
          </a:r>
          <a:r>
            <a:rPr lang="it-IT" sz="1800" kern="1200" dirty="0">
              <a:latin typeface="Arial" pitchFamily="34" charset="0"/>
              <a:cs typeface="Arial" pitchFamily="34" charset="0"/>
            </a:rPr>
            <a:t> ma non viene abolito l’obbligo di invio delle liquidazioni periodiche Iva </a:t>
          </a:r>
        </a:p>
      </dsp:txBody>
      <dsp:txXfrm rot="-10800000">
        <a:off x="0" y="1951810"/>
        <a:ext cx="8100392" cy="691508"/>
      </dsp:txXfrm>
    </dsp:sp>
    <dsp:sp modelId="{C9740C14-A4B8-413E-AB9A-9CFADCB9D057}">
      <dsp:nvSpPr>
        <dsp:cNvPr id="0" name=""/>
        <dsp:cNvSpPr/>
      </dsp:nvSpPr>
      <dsp:spPr>
        <a:xfrm>
          <a:off x="0" y="2643318"/>
          <a:ext cx="8100392" cy="589062"/>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ts val="2400"/>
            </a:lnSpc>
            <a:spcBef>
              <a:spcPct val="0"/>
            </a:spcBef>
            <a:spcAft>
              <a:spcPct val="35000"/>
            </a:spcAft>
            <a:buNone/>
          </a:pPr>
          <a:r>
            <a:rPr lang="it-IT" sz="1800" kern="1200" dirty="0">
              <a:latin typeface="Arial" pitchFamily="34" charset="0"/>
              <a:cs typeface="Arial" pitchFamily="34" charset="0"/>
            </a:rPr>
            <a:t>Una riflessione andrebbe svolta sulla utilità del mantenimento dello Split </a:t>
          </a:r>
          <a:r>
            <a:rPr lang="it-IT" sz="1800" kern="1200" dirty="0" err="1">
              <a:latin typeface="Arial" pitchFamily="34" charset="0"/>
              <a:cs typeface="Arial" pitchFamily="34" charset="0"/>
            </a:rPr>
            <a:t>Payment</a:t>
          </a:r>
          <a:r>
            <a:rPr lang="it-IT" sz="1800" kern="1200" dirty="0">
              <a:latin typeface="Arial" pitchFamily="34" charset="0"/>
              <a:cs typeface="Arial" pitchFamily="34" charset="0"/>
            </a:rPr>
            <a:t> in scadenza comunque al 31/12/2020</a:t>
          </a:r>
        </a:p>
      </dsp:txBody>
      <dsp:txXfrm>
        <a:off x="0" y="2643318"/>
        <a:ext cx="8100392" cy="589062"/>
      </dsp:txXfrm>
    </dsp:sp>
    <dsp:sp modelId="{47837B12-05A1-4AD3-81FA-80336321A8A3}">
      <dsp:nvSpPr>
        <dsp:cNvPr id="0" name=""/>
        <dsp:cNvSpPr/>
      </dsp:nvSpPr>
      <dsp:spPr>
        <a:xfrm rot="10800000">
          <a:off x="0" y="916"/>
          <a:ext cx="8100392" cy="1970108"/>
        </a:xfrm>
        <a:prstGeom prst="upArrowCallou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ts val="2400"/>
            </a:lnSpc>
            <a:spcBef>
              <a:spcPct val="0"/>
            </a:spcBef>
            <a:spcAft>
              <a:spcPct val="35000"/>
            </a:spcAft>
            <a:buNone/>
          </a:pPr>
          <a:r>
            <a:rPr lang="it-IT" sz="1800" kern="1200" dirty="0">
              <a:latin typeface="Arial" pitchFamily="34" charset="0"/>
              <a:cs typeface="Arial" pitchFamily="34" charset="0"/>
            </a:rPr>
            <a:t>L’Agenzia delle entrate metterà a disposizione dei Professionisti e delle Imprese in contabilità semplificata i seguenti dati ed elementi:  </a:t>
          </a:r>
        </a:p>
      </dsp:txBody>
      <dsp:txXfrm rot="-10800000">
        <a:off x="0" y="916"/>
        <a:ext cx="8100392" cy="691508"/>
      </dsp:txXfrm>
    </dsp:sp>
    <dsp:sp modelId="{EA2D8CF9-3F6D-4D05-B0E0-E2E459A29723}">
      <dsp:nvSpPr>
        <dsp:cNvPr id="0" name=""/>
        <dsp:cNvSpPr/>
      </dsp:nvSpPr>
      <dsp:spPr>
        <a:xfrm>
          <a:off x="0" y="677765"/>
          <a:ext cx="8100392" cy="61838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ts val="2400"/>
            </a:lnSpc>
            <a:spcBef>
              <a:spcPct val="0"/>
            </a:spcBef>
            <a:spcAft>
              <a:spcPct val="35000"/>
            </a:spcAft>
            <a:buNone/>
          </a:pPr>
          <a:r>
            <a:rPr lang="it-IT" sz="1800" kern="1200" dirty="0">
              <a:latin typeface="Arial" pitchFamily="34" charset="0"/>
              <a:cs typeface="Arial" pitchFamily="34" charset="0"/>
            </a:rPr>
            <a:t>Dichiarazione periodica contenente la liquidazione periodica (mensile o trimestrale) nonché il relativo Mod. F24 di versamento </a:t>
          </a:r>
        </a:p>
      </dsp:txBody>
      <dsp:txXfrm>
        <a:off x="0" y="677765"/>
        <a:ext cx="8100392" cy="618380"/>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1532" cy="497897"/>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45047" y="0"/>
            <a:ext cx="2941532" cy="497897"/>
          </a:xfrm>
          <a:prstGeom prst="rect">
            <a:avLst/>
          </a:prstGeom>
        </p:spPr>
        <p:txBody>
          <a:bodyPr vert="horz" lIns="91440" tIns="45720" rIns="91440" bIns="45720" rtlCol="0"/>
          <a:lstStyle>
            <a:lvl1pPr algn="r">
              <a:defRPr sz="1200"/>
            </a:lvl1pPr>
          </a:lstStyle>
          <a:p>
            <a:fld id="{5C049A6A-5B36-49B0-82E8-ADEB55574FC3}" type="datetimeFigureOut">
              <a:rPr lang="it-IT" smtClean="0"/>
              <a:pPr/>
              <a:t>22/10/18</a:t>
            </a:fld>
            <a:endParaRPr lang="it-IT"/>
          </a:p>
        </p:txBody>
      </p:sp>
      <p:sp>
        <p:nvSpPr>
          <p:cNvPr id="4" name="Segnaposto piè di pagina 3"/>
          <p:cNvSpPr>
            <a:spLocks noGrp="1"/>
          </p:cNvSpPr>
          <p:nvPr>
            <p:ph type="ftr" sz="quarter" idx="2"/>
          </p:nvPr>
        </p:nvSpPr>
        <p:spPr>
          <a:xfrm>
            <a:off x="0" y="9425568"/>
            <a:ext cx="2941532" cy="497895"/>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45047" y="9425568"/>
            <a:ext cx="2941532" cy="497895"/>
          </a:xfrm>
          <a:prstGeom prst="rect">
            <a:avLst/>
          </a:prstGeom>
        </p:spPr>
        <p:txBody>
          <a:bodyPr vert="horz" lIns="91440" tIns="45720" rIns="91440" bIns="45720" rtlCol="0" anchor="b"/>
          <a:lstStyle>
            <a:lvl1pPr algn="r">
              <a:defRPr sz="1200"/>
            </a:lvl1pPr>
          </a:lstStyle>
          <a:p>
            <a:fld id="{482C8BDF-FC9A-440C-A3B7-0A03646E9EF0}" type="slidenum">
              <a:rPr lang="it-IT" smtClean="0"/>
              <a:pPr/>
              <a:t>‹N›</a:t>
            </a:fld>
            <a:endParaRPr lang="it-IT"/>
          </a:p>
        </p:txBody>
      </p:sp>
    </p:spTree>
    <p:extLst>
      <p:ext uri="{BB962C8B-B14F-4D97-AF65-F5344CB8AC3E}">
        <p14:creationId xmlns:p14="http://schemas.microsoft.com/office/powerpoint/2010/main" val="307508322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1532" cy="496173"/>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it-IT"/>
          </a:p>
        </p:txBody>
      </p:sp>
      <p:sp>
        <p:nvSpPr>
          <p:cNvPr id="3" name="Segnaposto data 2"/>
          <p:cNvSpPr>
            <a:spLocks noGrp="1"/>
          </p:cNvSpPr>
          <p:nvPr>
            <p:ph type="dt" idx="1"/>
          </p:nvPr>
        </p:nvSpPr>
        <p:spPr>
          <a:xfrm>
            <a:off x="3845047" y="0"/>
            <a:ext cx="2941532" cy="496173"/>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8D3566B7-6B83-4689-A259-D0DFF54BF64E}" type="datetimeFigureOut">
              <a:rPr lang="it-IT"/>
              <a:pPr>
                <a:defRPr/>
              </a:pPr>
              <a:t>22/10/18</a:t>
            </a:fld>
            <a:endParaRPr lang="it-IT"/>
          </a:p>
        </p:txBody>
      </p:sp>
      <p:sp>
        <p:nvSpPr>
          <p:cNvPr id="4" name="Segnaposto immagine diapositiva 3"/>
          <p:cNvSpPr>
            <a:spLocks noGrp="1" noRot="1" noChangeAspect="1"/>
          </p:cNvSpPr>
          <p:nvPr>
            <p:ph type="sldImg" idx="2"/>
          </p:nvPr>
        </p:nvSpPr>
        <p:spPr>
          <a:xfrm>
            <a:off x="914400" y="744538"/>
            <a:ext cx="4959350" cy="37211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78815" y="4713645"/>
            <a:ext cx="5430520" cy="4465558"/>
          </a:xfrm>
          <a:prstGeom prst="rect">
            <a:avLst/>
          </a:prstGeom>
        </p:spPr>
        <p:txBody>
          <a:bodyPr vert="horz" lIns="91440" tIns="45720" rIns="91440" bIns="45720" rtlCol="0">
            <a:normAutofit/>
          </a:bodyPr>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a:xfrm>
            <a:off x="0" y="9425568"/>
            <a:ext cx="2941532" cy="496173"/>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it-IT"/>
          </a:p>
        </p:txBody>
      </p:sp>
      <p:sp>
        <p:nvSpPr>
          <p:cNvPr id="7" name="Segnaposto numero diapositiva 6"/>
          <p:cNvSpPr>
            <a:spLocks noGrp="1"/>
          </p:cNvSpPr>
          <p:nvPr>
            <p:ph type="sldNum" sz="quarter" idx="5"/>
          </p:nvPr>
        </p:nvSpPr>
        <p:spPr>
          <a:xfrm>
            <a:off x="3845047" y="9425568"/>
            <a:ext cx="2941532" cy="496173"/>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fld id="{3EA9C40A-7C3D-497B-8849-699C59527AC0}" type="slidenum">
              <a:rPr lang="it-IT" altLang="it-IT"/>
              <a:pPr/>
              <a:t>‹N›</a:t>
            </a:fld>
            <a:endParaRPr lang="it-IT" altLang="it-IT"/>
          </a:p>
        </p:txBody>
      </p:sp>
    </p:spTree>
    <p:extLst>
      <p:ext uri="{BB962C8B-B14F-4D97-AF65-F5344CB8AC3E}">
        <p14:creationId xmlns:p14="http://schemas.microsoft.com/office/powerpoint/2010/main" val="162874656"/>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egnaposto immagine diapositiva 1"/>
          <p:cNvSpPr>
            <a:spLocks noGrp="1" noRot="1" noChangeAspect="1" noTextEdit="1"/>
          </p:cNvSpPr>
          <p:nvPr>
            <p:ph type="sldImg"/>
          </p:nvPr>
        </p:nvSpPr>
        <p:spPr>
          <a:ln/>
        </p:spPr>
      </p:sp>
      <p:sp>
        <p:nvSpPr>
          <p:cNvPr id="48131" name="Segnaposto note 2"/>
          <p:cNvSpPr>
            <a:spLocks noGrp="1"/>
          </p:cNvSpPr>
          <p:nvPr>
            <p:ph type="body" idx="1"/>
          </p:nvPr>
        </p:nvSpPr>
        <p:spPr>
          <a:noFill/>
          <a:ln/>
        </p:spPr>
        <p:txBody>
          <a:bodyPr/>
          <a:lstStyle/>
          <a:p>
            <a:pPr eaLnBrk="1" hangingPunct="1"/>
            <a:endParaRPr lang="it-IT" altLang="it-IT"/>
          </a:p>
        </p:txBody>
      </p:sp>
      <p:sp>
        <p:nvSpPr>
          <p:cNvPr id="48132" name="Segnaposto numero diapositiva 3"/>
          <p:cNvSpPr>
            <a:spLocks noGrp="1"/>
          </p:cNvSpPr>
          <p:nvPr>
            <p:ph type="sldNum" sz="quarter" idx="5"/>
          </p:nvPr>
        </p:nvSpPr>
        <p:spPr>
          <a:noFill/>
        </p:spPr>
        <p:txBody>
          <a:bodyPr/>
          <a:lstStyle/>
          <a:p>
            <a:fld id="{775D1861-98A4-4EB0-9E64-F665F5C79723}" type="slidenum">
              <a:rPr lang="it-IT" altLang="it-IT">
                <a:ea typeface="MS PGothic" pitchFamily="34" charset="-128"/>
              </a:rPr>
              <a:pPr/>
              <a:t>1</a:t>
            </a:fld>
            <a:endParaRPr lang="it-IT" altLang="it-IT">
              <a:ea typeface="MS PGothic"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68611" name="Segnaposto not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40062247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68611" name="Segnaposto not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40062247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5" name="Segnaposto immagine diapositiva 1"/>
          <p:cNvSpPr>
            <a:spLocks noGrp="1" noRot="1" noChangeAspect="1"/>
          </p:cNvSpPr>
          <p:nvPr>
            <p:ph type="sldImg"/>
          </p:nvPr>
        </p:nvSpPr>
        <p:spPr bwMode="auto">
          <a:noFill/>
          <a:ln>
            <a:solidFill>
              <a:srgbClr val="000000"/>
            </a:solidFill>
            <a:miter lim="800000"/>
            <a:headEnd/>
            <a:tailEnd/>
          </a:ln>
        </p:spPr>
      </p:sp>
      <p:sp>
        <p:nvSpPr>
          <p:cNvPr id="297986"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1EE0C3E6-E37E-4173-B3DC-780CAFF5A362}" type="slidenum">
              <a:rPr lang="it-IT" smtClean="0"/>
              <a:pPr>
                <a:defRPr/>
              </a:pPr>
              <a:t>13</a:t>
            </a:fld>
            <a:endParaRPr lang="it-IT"/>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5" name="Segnaposto immagine diapositiva 1"/>
          <p:cNvSpPr>
            <a:spLocks noGrp="1" noRot="1" noChangeAspect="1"/>
          </p:cNvSpPr>
          <p:nvPr>
            <p:ph type="sldImg"/>
          </p:nvPr>
        </p:nvSpPr>
        <p:spPr bwMode="auto">
          <a:noFill/>
          <a:ln>
            <a:solidFill>
              <a:srgbClr val="000000"/>
            </a:solidFill>
            <a:miter lim="800000"/>
            <a:headEnd/>
            <a:tailEnd/>
          </a:ln>
        </p:spPr>
      </p:sp>
      <p:sp>
        <p:nvSpPr>
          <p:cNvPr id="297986"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1EE0C3E6-E37E-4173-B3DC-780CAFF5A362}" type="slidenum">
              <a:rPr lang="it-IT" smtClean="0"/>
              <a:pPr>
                <a:defRPr/>
              </a:pPr>
              <a:t>14</a:t>
            </a:fld>
            <a:endParaRPr lang="it-IT"/>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5" name="Segnaposto immagine diapositiva 1"/>
          <p:cNvSpPr>
            <a:spLocks noGrp="1" noRot="1" noChangeAspect="1"/>
          </p:cNvSpPr>
          <p:nvPr>
            <p:ph type="sldImg"/>
          </p:nvPr>
        </p:nvSpPr>
        <p:spPr bwMode="auto">
          <a:noFill/>
          <a:ln>
            <a:solidFill>
              <a:srgbClr val="000000"/>
            </a:solidFill>
            <a:miter lim="800000"/>
            <a:headEnd/>
            <a:tailEnd/>
          </a:ln>
        </p:spPr>
      </p:sp>
      <p:sp>
        <p:nvSpPr>
          <p:cNvPr id="297986"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1EE0C3E6-E37E-4173-B3DC-780CAFF5A362}" type="slidenum">
              <a:rPr lang="it-IT" smtClean="0"/>
              <a:pPr>
                <a:defRPr/>
              </a:pPr>
              <a:t>15</a:t>
            </a:fld>
            <a:endParaRPr lang="it-IT"/>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5" name="Segnaposto immagine diapositiva 1"/>
          <p:cNvSpPr>
            <a:spLocks noGrp="1" noRot="1" noChangeAspect="1"/>
          </p:cNvSpPr>
          <p:nvPr>
            <p:ph type="sldImg"/>
          </p:nvPr>
        </p:nvSpPr>
        <p:spPr bwMode="auto">
          <a:noFill/>
          <a:ln>
            <a:solidFill>
              <a:srgbClr val="000000"/>
            </a:solidFill>
            <a:miter lim="800000"/>
            <a:headEnd/>
            <a:tailEnd/>
          </a:ln>
        </p:spPr>
      </p:sp>
      <p:sp>
        <p:nvSpPr>
          <p:cNvPr id="297986"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1EE0C3E6-E37E-4173-B3DC-780CAFF5A362}" type="slidenum">
              <a:rPr lang="it-IT" smtClean="0"/>
              <a:pPr>
                <a:defRPr/>
              </a:pPr>
              <a:t>16</a:t>
            </a:fld>
            <a:endParaRPr lang="it-IT"/>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5" name="Segnaposto immagine diapositiva 1"/>
          <p:cNvSpPr>
            <a:spLocks noGrp="1" noRot="1" noChangeAspect="1"/>
          </p:cNvSpPr>
          <p:nvPr>
            <p:ph type="sldImg"/>
          </p:nvPr>
        </p:nvSpPr>
        <p:spPr bwMode="auto">
          <a:noFill/>
          <a:ln>
            <a:solidFill>
              <a:srgbClr val="000000"/>
            </a:solidFill>
            <a:miter lim="800000"/>
            <a:headEnd/>
            <a:tailEnd/>
          </a:ln>
        </p:spPr>
      </p:sp>
      <p:sp>
        <p:nvSpPr>
          <p:cNvPr id="297986"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1EE0C3E6-E37E-4173-B3DC-780CAFF5A362}" type="slidenum">
              <a:rPr lang="it-IT" smtClean="0"/>
              <a:pPr>
                <a:defRPr/>
              </a:pPr>
              <a:t>17</a:t>
            </a:fld>
            <a:endParaRPr lang="it-IT"/>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5" name="Segnaposto immagine diapositiva 1"/>
          <p:cNvSpPr>
            <a:spLocks noGrp="1" noRot="1" noChangeAspect="1"/>
          </p:cNvSpPr>
          <p:nvPr>
            <p:ph type="sldImg"/>
          </p:nvPr>
        </p:nvSpPr>
        <p:spPr bwMode="auto">
          <a:noFill/>
          <a:ln>
            <a:solidFill>
              <a:srgbClr val="000000"/>
            </a:solidFill>
            <a:miter lim="800000"/>
            <a:headEnd/>
            <a:tailEnd/>
          </a:ln>
        </p:spPr>
      </p:sp>
      <p:sp>
        <p:nvSpPr>
          <p:cNvPr id="297986"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1EE0C3E6-E37E-4173-B3DC-780CAFF5A362}" type="slidenum">
              <a:rPr lang="it-IT" smtClean="0"/>
              <a:pPr>
                <a:defRPr/>
              </a:pPr>
              <a:t>18</a:t>
            </a:fld>
            <a:endParaRPr lang="it-IT"/>
          </a:p>
        </p:txBody>
      </p:sp>
    </p:spTree>
    <p:extLst>
      <p:ext uri="{BB962C8B-B14F-4D97-AF65-F5344CB8AC3E}">
        <p14:creationId xmlns:p14="http://schemas.microsoft.com/office/powerpoint/2010/main" val="7153637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5" name="Segnaposto immagine diapositiva 1"/>
          <p:cNvSpPr>
            <a:spLocks noGrp="1" noRot="1" noChangeAspect="1"/>
          </p:cNvSpPr>
          <p:nvPr>
            <p:ph type="sldImg"/>
          </p:nvPr>
        </p:nvSpPr>
        <p:spPr bwMode="auto">
          <a:noFill/>
          <a:ln>
            <a:solidFill>
              <a:srgbClr val="000000"/>
            </a:solidFill>
            <a:miter lim="800000"/>
            <a:headEnd/>
            <a:tailEnd/>
          </a:ln>
        </p:spPr>
      </p:sp>
      <p:sp>
        <p:nvSpPr>
          <p:cNvPr id="297986"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1EE0C3E6-E37E-4173-B3DC-780CAFF5A362}" type="slidenum">
              <a:rPr lang="it-IT" smtClean="0"/>
              <a:pPr>
                <a:defRPr/>
              </a:pPr>
              <a:t>19</a:t>
            </a:fld>
            <a:endParaRPr lang="it-IT"/>
          </a:p>
        </p:txBody>
      </p:sp>
    </p:spTree>
    <p:extLst>
      <p:ext uri="{BB962C8B-B14F-4D97-AF65-F5344CB8AC3E}">
        <p14:creationId xmlns:p14="http://schemas.microsoft.com/office/powerpoint/2010/main" val="2620228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222FA5BE-28CC-3C46-832E-8FE03AE4CB23}" type="slidenum">
              <a:rPr lang="it-IT" smtClean="0"/>
              <a:pPr/>
              <a:t>23</a:t>
            </a:fld>
            <a:endParaRPr lang="it-IT"/>
          </a:p>
        </p:txBody>
      </p:sp>
    </p:spTree>
    <p:extLst>
      <p:ext uri="{BB962C8B-B14F-4D97-AF65-F5344CB8AC3E}">
        <p14:creationId xmlns:p14="http://schemas.microsoft.com/office/powerpoint/2010/main" val="22043459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egnaposto immagine diapositiva 1"/>
          <p:cNvSpPr>
            <a:spLocks noGrp="1" noRot="1" noChangeAspect="1" noTextEdit="1"/>
          </p:cNvSpPr>
          <p:nvPr>
            <p:ph type="sldImg"/>
          </p:nvPr>
        </p:nvSpPr>
        <p:spPr>
          <a:ln/>
        </p:spPr>
      </p:sp>
      <p:sp>
        <p:nvSpPr>
          <p:cNvPr id="53251" name="Segnaposto note 2"/>
          <p:cNvSpPr>
            <a:spLocks noGrp="1"/>
          </p:cNvSpPr>
          <p:nvPr>
            <p:ph type="body" idx="1"/>
          </p:nvPr>
        </p:nvSpPr>
        <p:spPr>
          <a:noFill/>
          <a:ln/>
        </p:spPr>
        <p:txBody>
          <a:bodyPr/>
          <a:lstStyle/>
          <a:p>
            <a:pPr eaLnBrk="1" hangingPunct="1">
              <a:spcBef>
                <a:spcPct val="0"/>
              </a:spcBef>
            </a:pPr>
            <a:endParaRPr lang="it-IT" altLang="it-IT"/>
          </a:p>
        </p:txBody>
      </p:sp>
      <p:sp>
        <p:nvSpPr>
          <p:cNvPr id="53252" name="Segnaposto numero diapositiva 3"/>
          <p:cNvSpPr>
            <a:spLocks noGrp="1"/>
          </p:cNvSpPr>
          <p:nvPr>
            <p:ph type="sldNum" sz="quarter" idx="5"/>
          </p:nvPr>
        </p:nvSpPr>
        <p:spPr>
          <a:noFill/>
        </p:spPr>
        <p:txBody>
          <a:bodyPr/>
          <a:lstStyle/>
          <a:p>
            <a:fld id="{3222B829-120B-415F-AF5E-47C1E9746237}" type="slidenum">
              <a:rPr lang="it-IT" altLang="it-IT">
                <a:solidFill>
                  <a:srgbClr val="000000"/>
                </a:solidFill>
                <a:ea typeface="MS PGothic" pitchFamily="34" charset="-128"/>
              </a:rPr>
              <a:pPr/>
              <a:t>3</a:t>
            </a:fld>
            <a:endParaRPr lang="it-IT" altLang="it-IT">
              <a:solidFill>
                <a:srgbClr val="000000"/>
              </a:solidFill>
              <a:ea typeface="MS PGothic" pitchFamily="3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222FA5BE-28CC-3C46-832E-8FE03AE4CB23}" type="slidenum">
              <a:rPr lang="it-IT" smtClean="0"/>
              <a:pPr/>
              <a:t>24</a:t>
            </a:fld>
            <a:endParaRPr lang="it-IT"/>
          </a:p>
        </p:txBody>
      </p:sp>
    </p:spTree>
    <p:extLst>
      <p:ext uri="{BB962C8B-B14F-4D97-AF65-F5344CB8AC3E}">
        <p14:creationId xmlns:p14="http://schemas.microsoft.com/office/powerpoint/2010/main" val="22043459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222FA5BE-28CC-3C46-832E-8FE03AE4CB23}" type="slidenum">
              <a:rPr lang="it-IT" smtClean="0"/>
              <a:pPr/>
              <a:t>25</a:t>
            </a:fld>
            <a:endParaRPr lang="it-IT"/>
          </a:p>
        </p:txBody>
      </p:sp>
    </p:spTree>
    <p:extLst>
      <p:ext uri="{BB962C8B-B14F-4D97-AF65-F5344CB8AC3E}">
        <p14:creationId xmlns:p14="http://schemas.microsoft.com/office/powerpoint/2010/main" val="22043459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222FA5BE-28CC-3C46-832E-8FE03AE4CB23}" type="slidenum">
              <a:rPr lang="it-IT" smtClean="0"/>
              <a:pPr/>
              <a:t>26</a:t>
            </a:fld>
            <a:endParaRPr lang="it-IT"/>
          </a:p>
        </p:txBody>
      </p:sp>
    </p:spTree>
    <p:extLst>
      <p:ext uri="{BB962C8B-B14F-4D97-AF65-F5344CB8AC3E}">
        <p14:creationId xmlns:p14="http://schemas.microsoft.com/office/powerpoint/2010/main" val="22043459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222FA5BE-28CC-3C46-832E-8FE03AE4CB23}" type="slidenum">
              <a:rPr lang="it-IT" smtClean="0"/>
              <a:pPr/>
              <a:t>27</a:t>
            </a:fld>
            <a:endParaRPr lang="it-IT"/>
          </a:p>
        </p:txBody>
      </p:sp>
    </p:spTree>
    <p:extLst>
      <p:ext uri="{BB962C8B-B14F-4D97-AF65-F5344CB8AC3E}">
        <p14:creationId xmlns:p14="http://schemas.microsoft.com/office/powerpoint/2010/main" val="22043459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222FA5BE-28CC-3C46-832E-8FE03AE4CB23}" type="slidenum">
              <a:rPr lang="it-IT" smtClean="0"/>
              <a:pPr/>
              <a:t>28</a:t>
            </a:fld>
            <a:endParaRPr lang="it-IT"/>
          </a:p>
        </p:txBody>
      </p:sp>
    </p:spTree>
    <p:extLst>
      <p:ext uri="{BB962C8B-B14F-4D97-AF65-F5344CB8AC3E}">
        <p14:creationId xmlns:p14="http://schemas.microsoft.com/office/powerpoint/2010/main" val="22043459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5" name="Segnaposto immagine diapositiva 1"/>
          <p:cNvSpPr>
            <a:spLocks noGrp="1" noRot="1" noChangeAspect="1"/>
          </p:cNvSpPr>
          <p:nvPr>
            <p:ph type="sldImg"/>
          </p:nvPr>
        </p:nvSpPr>
        <p:spPr bwMode="auto">
          <a:noFill/>
          <a:ln>
            <a:solidFill>
              <a:srgbClr val="000000"/>
            </a:solidFill>
            <a:miter lim="800000"/>
            <a:headEnd/>
            <a:tailEnd/>
          </a:ln>
        </p:spPr>
      </p:sp>
      <p:sp>
        <p:nvSpPr>
          <p:cNvPr id="297986"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1EE0C3E6-E37E-4173-B3DC-780CAFF5A362}" type="slidenum">
              <a:rPr lang="it-IT" smtClean="0"/>
              <a:pPr>
                <a:defRPr/>
              </a:pPr>
              <a:t>33</a:t>
            </a:fld>
            <a:endParaRPr lang="it-IT"/>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5" name="Segnaposto immagine diapositiva 1"/>
          <p:cNvSpPr>
            <a:spLocks noGrp="1" noRot="1" noChangeAspect="1"/>
          </p:cNvSpPr>
          <p:nvPr>
            <p:ph type="sldImg"/>
          </p:nvPr>
        </p:nvSpPr>
        <p:spPr bwMode="auto">
          <a:noFill/>
          <a:ln>
            <a:solidFill>
              <a:srgbClr val="000000"/>
            </a:solidFill>
            <a:miter lim="800000"/>
            <a:headEnd/>
            <a:tailEnd/>
          </a:ln>
        </p:spPr>
      </p:sp>
      <p:sp>
        <p:nvSpPr>
          <p:cNvPr id="297986"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1EE0C3E6-E37E-4173-B3DC-780CAFF5A362}" type="slidenum">
              <a:rPr lang="it-IT" smtClean="0"/>
              <a:pPr>
                <a:defRPr/>
              </a:pPr>
              <a:t>34</a:t>
            </a:fld>
            <a:endParaRPr lang="it-IT"/>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1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ltLang="it-IT"/>
          </a:p>
        </p:txBody>
      </p:sp>
    </p:spTree>
    <p:extLst>
      <p:ext uri="{BB962C8B-B14F-4D97-AF65-F5344CB8AC3E}">
        <p14:creationId xmlns:p14="http://schemas.microsoft.com/office/powerpoint/2010/main" val="25463437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egnaposto immagine diapositiva 1"/>
          <p:cNvSpPr>
            <a:spLocks noGrp="1" noRot="1" noChangeAspect="1" noTextEdit="1"/>
          </p:cNvSpPr>
          <p:nvPr>
            <p:ph type="sldImg"/>
          </p:nvPr>
        </p:nvSpPr>
        <p:spPr>
          <a:ln/>
        </p:spPr>
      </p:sp>
      <p:sp>
        <p:nvSpPr>
          <p:cNvPr id="53251" name="Segnaposto note 2"/>
          <p:cNvSpPr>
            <a:spLocks noGrp="1"/>
          </p:cNvSpPr>
          <p:nvPr>
            <p:ph type="body" idx="1"/>
          </p:nvPr>
        </p:nvSpPr>
        <p:spPr>
          <a:noFill/>
          <a:ln/>
        </p:spPr>
        <p:txBody>
          <a:bodyPr/>
          <a:lstStyle/>
          <a:p>
            <a:pPr eaLnBrk="1" hangingPunct="1">
              <a:spcBef>
                <a:spcPct val="0"/>
              </a:spcBef>
            </a:pPr>
            <a:endParaRPr lang="it-IT" altLang="it-IT"/>
          </a:p>
        </p:txBody>
      </p:sp>
      <p:sp>
        <p:nvSpPr>
          <p:cNvPr id="53252" name="Segnaposto numero diapositiva 3"/>
          <p:cNvSpPr>
            <a:spLocks noGrp="1"/>
          </p:cNvSpPr>
          <p:nvPr>
            <p:ph type="sldNum" sz="quarter" idx="5"/>
          </p:nvPr>
        </p:nvSpPr>
        <p:spPr>
          <a:noFill/>
        </p:spPr>
        <p:txBody>
          <a:bodyPr/>
          <a:lstStyle/>
          <a:p>
            <a:fld id="{3222B829-120B-415F-AF5E-47C1E9746237}" type="slidenum">
              <a:rPr lang="it-IT" altLang="it-IT">
                <a:solidFill>
                  <a:srgbClr val="000000"/>
                </a:solidFill>
                <a:ea typeface="MS PGothic" pitchFamily="34" charset="-128"/>
              </a:rPr>
              <a:pPr/>
              <a:t>4</a:t>
            </a:fld>
            <a:endParaRPr lang="it-IT" altLang="it-IT">
              <a:solidFill>
                <a:srgbClr val="000000"/>
              </a:solidFill>
              <a:ea typeface="MS PGothic"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egnaposto immagine diapositiva 1"/>
          <p:cNvSpPr>
            <a:spLocks noGrp="1" noRot="1" noChangeAspect="1" noTextEdit="1"/>
          </p:cNvSpPr>
          <p:nvPr>
            <p:ph type="sldImg"/>
          </p:nvPr>
        </p:nvSpPr>
        <p:spPr>
          <a:ln/>
        </p:spPr>
      </p:sp>
      <p:sp>
        <p:nvSpPr>
          <p:cNvPr id="53251" name="Segnaposto note 2"/>
          <p:cNvSpPr>
            <a:spLocks noGrp="1"/>
          </p:cNvSpPr>
          <p:nvPr>
            <p:ph type="body" idx="1"/>
          </p:nvPr>
        </p:nvSpPr>
        <p:spPr>
          <a:noFill/>
          <a:ln/>
        </p:spPr>
        <p:txBody>
          <a:bodyPr/>
          <a:lstStyle/>
          <a:p>
            <a:pPr eaLnBrk="1" hangingPunct="1">
              <a:spcBef>
                <a:spcPct val="0"/>
              </a:spcBef>
            </a:pPr>
            <a:endParaRPr lang="it-IT" altLang="it-IT"/>
          </a:p>
        </p:txBody>
      </p:sp>
      <p:sp>
        <p:nvSpPr>
          <p:cNvPr id="53252" name="Segnaposto numero diapositiva 3"/>
          <p:cNvSpPr>
            <a:spLocks noGrp="1"/>
          </p:cNvSpPr>
          <p:nvPr>
            <p:ph type="sldNum" sz="quarter" idx="5"/>
          </p:nvPr>
        </p:nvSpPr>
        <p:spPr>
          <a:noFill/>
        </p:spPr>
        <p:txBody>
          <a:bodyPr/>
          <a:lstStyle/>
          <a:p>
            <a:fld id="{3222B829-120B-415F-AF5E-47C1E9746237}" type="slidenum">
              <a:rPr lang="it-IT" altLang="it-IT">
                <a:solidFill>
                  <a:srgbClr val="000000"/>
                </a:solidFill>
                <a:ea typeface="MS PGothic" pitchFamily="34" charset="-128"/>
              </a:rPr>
              <a:pPr/>
              <a:t>5</a:t>
            </a:fld>
            <a:endParaRPr lang="it-IT" altLang="it-IT">
              <a:solidFill>
                <a:srgbClr val="000000"/>
              </a:solidFill>
              <a:ea typeface="MS PGothic"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egnaposto immagine diapositiva 1"/>
          <p:cNvSpPr>
            <a:spLocks noGrp="1" noRot="1" noChangeAspect="1" noTextEdit="1"/>
          </p:cNvSpPr>
          <p:nvPr>
            <p:ph type="sldImg"/>
          </p:nvPr>
        </p:nvSpPr>
        <p:spPr>
          <a:ln/>
        </p:spPr>
      </p:sp>
      <p:sp>
        <p:nvSpPr>
          <p:cNvPr id="53251" name="Segnaposto note 2"/>
          <p:cNvSpPr>
            <a:spLocks noGrp="1"/>
          </p:cNvSpPr>
          <p:nvPr>
            <p:ph type="body" idx="1"/>
          </p:nvPr>
        </p:nvSpPr>
        <p:spPr>
          <a:noFill/>
          <a:ln/>
        </p:spPr>
        <p:txBody>
          <a:bodyPr/>
          <a:lstStyle/>
          <a:p>
            <a:pPr eaLnBrk="1" hangingPunct="1">
              <a:spcBef>
                <a:spcPct val="0"/>
              </a:spcBef>
            </a:pPr>
            <a:endParaRPr lang="it-IT" altLang="it-IT"/>
          </a:p>
        </p:txBody>
      </p:sp>
      <p:sp>
        <p:nvSpPr>
          <p:cNvPr id="53252" name="Segnaposto numero diapositiva 3"/>
          <p:cNvSpPr>
            <a:spLocks noGrp="1"/>
          </p:cNvSpPr>
          <p:nvPr>
            <p:ph type="sldNum" sz="quarter" idx="5"/>
          </p:nvPr>
        </p:nvSpPr>
        <p:spPr>
          <a:noFill/>
        </p:spPr>
        <p:txBody>
          <a:bodyPr/>
          <a:lstStyle/>
          <a:p>
            <a:fld id="{3222B829-120B-415F-AF5E-47C1E9746237}" type="slidenum">
              <a:rPr lang="it-IT" altLang="it-IT">
                <a:solidFill>
                  <a:srgbClr val="000000"/>
                </a:solidFill>
                <a:ea typeface="MS PGothic" pitchFamily="34" charset="-128"/>
              </a:rPr>
              <a:pPr/>
              <a:t>6</a:t>
            </a:fld>
            <a:endParaRPr lang="it-IT" altLang="it-IT">
              <a:solidFill>
                <a:srgbClr val="000000"/>
              </a:solidFill>
              <a:ea typeface="MS PGothic"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egnaposto immagine diapositiva 1"/>
          <p:cNvSpPr>
            <a:spLocks noGrp="1" noRot="1" noChangeAspect="1" noTextEdit="1"/>
          </p:cNvSpPr>
          <p:nvPr>
            <p:ph type="sldImg"/>
          </p:nvPr>
        </p:nvSpPr>
        <p:spPr>
          <a:ln/>
        </p:spPr>
      </p:sp>
      <p:sp>
        <p:nvSpPr>
          <p:cNvPr id="53251" name="Segnaposto note 2"/>
          <p:cNvSpPr>
            <a:spLocks noGrp="1"/>
          </p:cNvSpPr>
          <p:nvPr>
            <p:ph type="body" idx="1"/>
          </p:nvPr>
        </p:nvSpPr>
        <p:spPr>
          <a:noFill/>
          <a:ln/>
        </p:spPr>
        <p:txBody>
          <a:bodyPr/>
          <a:lstStyle/>
          <a:p>
            <a:pPr eaLnBrk="1" hangingPunct="1">
              <a:spcBef>
                <a:spcPct val="0"/>
              </a:spcBef>
            </a:pPr>
            <a:endParaRPr lang="it-IT" altLang="it-IT"/>
          </a:p>
        </p:txBody>
      </p:sp>
      <p:sp>
        <p:nvSpPr>
          <p:cNvPr id="53252" name="Segnaposto numero diapositiva 3"/>
          <p:cNvSpPr>
            <a:spLocks noGrp="1"/>
          </p:cNvSpPr>
          <p:nvPr>
            <p:ph type="sldNum" sz="quarter" idx="5"/>
          </p:nvPr>
        </p:nvSpPr>
        <p:spPr>
          <a:noFill/>
        </p:spPr>
        <p:txBody>
          <a:bodyPr/>
          <a:lstStyle/>
          <a:p>
            <a:fld id="{3222B829-120B-415F-AF5E-47C1E9746237}" type="slidenum">
              <a:rPr lang="it-IT" altLang="it-IT">
                <a:solidFill>
                  <a:srgbClr val="000000"/>
                </a:solidFill>
                <a:ea typeface="MS PGothic" pitchFamily="34" charset="-128"/>
              </a:rPr>
              <a:pPr/>
              <a:t>7</a:t>
            </a:fld>
            <a:endParaRPr lang="it-IT" altLang="it-IT">
              <a:solidFill>
                <a:srgbClr val="000000"/>
              </a:solidFill>
              <a:ea typeface="MS PGothic"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68611" name="Segnaposto not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40062247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68611" name="Segnaposto not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40062247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68611" name="Segnaposto not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40062247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stile</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pPr>
              <a:defRPr/>
            </a:pPr>
            <a:fld id="{5E492CA8-BD82-4093-9B79-E295836A92A8}" type="datetime1">
              <a:rPr lang="it-IT" smtClean="0"/>
              <a:pPr>
                <a:defRPr/>
              </a:pPr>
              <a:t>22/10/18</a:t>
            </a:fld>
            <a:endParaRPr lang="it-IT"/>
          </a:p>
        </p:txBody>
      </p:sp>
      <p:sp>
        <p:nvSpPr>
          <p:cNvPr id="5" name="Segnaposto piè di pagina 4"/>
          <p:cNvSpPr>
            <a:spLocks noGrp="1"/>
          </p:cNvSpPr>
          <p:nvPr>
            <p:ph type="ftr" sz="quarter" idx="11"/>
          </p:nvPr>
        </p:nvSpPr>
        <p:spPr/>
        <p:txBody>
          <a:bodyPr/>
          <a:lstStyle/>
          <a:p>
            <a:pPr>
              <a:defRPr/>
            </a:pPr>
            <a:endParaRPr lang="it-IT"/>
          </a:p>
        </p:txBody>
      </p:sp>
      <p:sp>
        <p:nvSpPr>
          <p:cNvPr id="6" name="Segnaposto numero diapositiva 5"/>
          <p:cNvSpPr>
            <a:spLocks noGrp="1"/>
          </p:cNvSpPr>
          <p:nvPr>
            <p:ph type="sldNum" sz="quarter" idx="12"/>
          </p:nvPr>
        </p:nvSpPr>
        <p:spPr/>
        <p:txBody>
          <a:bodyPr/>
          <a:lstStyle/>
          <a:p>
            <a:fld id="{ABD979B2-9FFF-412E-B8F5-1E9AF96E9123}" type="slidenum">
              <a:rPr lang="it-IT" altLang="it-IT" smtClean="0"/>
              <a:pPr/>
              <a:t>‹N›</a:t>
            </a:fld>
            <a:endParaRPr lang="it-IT" altLang="it-IT"/>
          </a:p>
        </p:txBody>
      </p:sp>
    </p:spTree>
    <p:extLst>
      <p:ext uri="{BB962C8B-B14F-4D97-AF65-F5344CB8AC3E}">
        <p14:creationId xmlns:p14="http://schemas.microsoft.com/office/powerpoint/2010/main" val="3798070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pPr>
              <a:defRPr/>
            </a:pPr>
            <a:fld id="{6697470C-8AC9-4A1B-BF7F-F37F708D5F7D}" type="datetime1">
              <a:rPr lang="it-IT" smtClean="0"/>
              <a:pPr>
                <a:defRPr/>
              </a:pPr>
              <a:t>22/10/18</a:t>
            </a:fld>
            <a:endParaRPr lang="it-IT"/>
          </a:p>
        </p:txBody>
      </p:sp>
      <p:sp>
        <p:nvSpPr>
          <p:cNvPr id="5" name="Segnaposto piè di pagina 4"/>
          <p:cNvSpPr>
            <a:spLocks noGrp="1"/>
          </p:cNvSpPr>
          <p:nvPr>
            <p:ph type="ftr" sz="quarter" idx="11"/>
          </p:nvPr>
        </p:nvSpPr>
        <p:spPr/>
        <p:txBody>
          <a:bodyPr/>
          <a:lstStyle/>
          <a:p>
            <a:pPr>
              <a:defRPr/>
            </a:pPr>
            <a:endParaRPr lang="it-IT"/>
          </a:p>
        </p:txBody>
      </p:sp>
      <p:sp>
        <p:nvSpPr>
          <p:cNvPr id="6" name="Segnaposto numero diapositiva 5"/>
          <p:cNvSpPr>
            <a:spLocks noGrp="1"/>
          </p:cNvSpPr>
          <p:nvPr>
            <p:ph type="sldNum" sz="quarter" idx="12"/>
          </p:nvPr>
        </p:nvSpPr>
        <p:spPr/>
        <p:txBody>
          <a:bodyPr/>
          <a:lstStyle/>
          <a:p>
            <a:fld id="{20288FCD-E192-444D-B285-60A793F5C32D}" type="slidenum">
              <a:rPr lang="it-IT" altLang="it-IT" smtClean="0"/>
              <a:pPr/>
              <a:t>‹N›</a:t>
            </a:fld>
            <a:endParaRPr lang="it-IT" altLang="it-IT"/>
          </a:p>
        </p:txBody>
      </p:sp>
    </p:spTree>
    <p:extLst>
      <p:ext uri="{BB962C8B-B14F-4D97-AF65-F5344CB8AC3E}">
        <p14:creationId xmlns:p14="http://schemas.microsoft.com/office/powerpoint/2010/main" val="201887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pPr>
              <a:defRPr/>
            </a:pPr>
            <a:fld id="{6D455D22-35A8-4E71-B44E-9553FD264319}" type="datetime1">
              <a:rPr lang="it-IT" smtClean="0"/>
              <a:pPr>
                <a:defRPr/>
              </a:pPr>
              <a:t>22/10/18</a:t>
            </a:fld>
            <a:endParaRPr lang="it-IT"/>
          </a:p>
        </p:txBody>
      </p:sp>
      <p:sp>
        <p:nvSpPr>
          <p:cNvPr id="5" name="Segnaposto piè di pagina 4"/>
          <p:cNvSpPr>
            <a:spLocks noGrp="1"/>
          </p:cNvSpPr>
          <p:nvPr>
            <p:ph type="ftr" sz="quarter" idx="11"/>
          </p:nvPr>
        </p:nvSpPr>
        <p:spPr/>
        <p:txBody>
          <a:bodyPr/>
          <a:lstStyle/>
          <a:p>
            <a:pPr>
              <a:defRPr/>
            </a:pPr>
            <a:endParaRPr lang="it-IT"/>
          </a:p>
        </p:txBody>
      </p:sp>
      <p:sp>
        <p:nvSpPr>
          <p:cNvPr id="6" name="Segnaposto numero diapositiva 5"/>
          <p:cNvSpPr>
            <a:spLocks noGrp="1"/>
          </p:cNvSpPr>
          <p:nvPr>
            <p:ph type="sldNum" sz="quarter" idx="12"/>
          </p:nvPr>
        </p:nvSpPr>
        <p:spPr/>
        <p:txBody>
          <a:bodyPr/>
          <a:lstStyle/>
          <a:p>
            <a:fld id="{CEB49433-A662-4031-9DEE-4BE75F7549F5}" type="slidenum">
              <a:rPr lang="it-IT" altLang="it-IT" smtClean="0"/>
              <a:pPr/>
              <a:t>‹N›</a:t>
            </a:fld>
            <a:endParaRPr lang="it-IT" altLang="it-IT"/>
          </a:p>
        </p:txBody>
      </p:sp>
    </p:spTree>
    <p:extLst>
      <p:ext uri="{BB962C8B-B14F-4D97-AF65-F5344CB8AC3E}">
        <p14:creationId xmlns:p14="http://schemas.microsoft.com/office/powerpoint/2010/main" val="1756382921"/>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ontenuto">
    <p:spTree>
      <p:nvGrpSpPr>
        <p:cNvPr id="1" name=""/>
        <p:cNvGrpSpPr/>
        <p:nvPr/>
      </p:nvGrpSpPr>
      <p:grpSpPr>
        <a:xfrm>
          <a:off x="0" y="0"/>
          <a:ext cx="0" cy="0"/>
          <a:chOff x="0" y="0"/>
          <a:chExt cx="0" cy="0"/>
        </a:xfrm>
      </p:grpSpPr>
      <p:sp>
        <p:nvSpPr>
          <p:cNvPr id="2" name="Titolo 1"/>
          <p:cNvSpPr>
            <a:spLocks noGrp="1"/>
          </p:cNvSpPr>
          <p:nvPr>
            <p:ph type="title"/>
          </p:nvPr>
        </p:nvSpPr>
        <p:spPr>
          <a:xfrm>
            <a:off x="330200" y="821668"/>
            <a:ext cx="8102600" cy="991257"/>
          </a:xfrm>
          <a:prstGeom prst="rect">
            <a:avLst/>
          </a:prstGeom>
        </p:spPr>
        <p:txBody>
          <a:bodyPr/>
          <a:lstStyle>
            <a:lvl1pPr>
              <a:defRPr sz="3500" cap="all" baseline="0">
                <a:solidFill>
                  <a:srgbClr val="4D4D4D"/>
                </a:solidFill>
                <a:latin typeface="Century Gothic" panose="020B0502020202020204" pitchFamily="34" charset="0"/>
              </a:defRPr>
            </a:lvl1pPr>
          </a:lstStyle>
          <a:p>
            <a:r>
              <a:rPr lang="it-IT"/>
              <a:t>Fare clic per modificare lo stile del titolo</a:t>
            </a:r>
            <a:endParaRPr lang="it-IT" dirty="0"/>
          </a:p>
        </p:txBody>
      </p:sp>
      <p:sp>
        <p:nvSpPr>
          <p:cNvPr id="5" name="Segnaposto testo 4"/>
          <p:cNvSpPr>
            <a:spLocks noGrp="1"/>
          </p:cNvSpPr>
          <p:nvPr>
            <p:ph type="body" sz="quarter" idx="13"/>
          </p:nvPr>
        </p:nvSpPr>
        <p:spPr>
          <a:xfrm>
            <a:off x="628650" y="279400"/>
            <a:ext cx="7780337" cy="304143"/>
          </a:xfrm>
          <a:prstGeom prst="rect">
            <a:avLst/>
          </a:prstGeom>
        </p:spPr>
        <p:txBody>
          <a:bodyPr/>
          <a:lstStyle>
            <a:lvl1pPr marL="0" indent="0">
              <a:buNone/>
              <a:defRPr sz="1500" cap="none" baseline="0">
                <a:solidFill>
                  <a:srgbClr val="4D4D4D"/>
                </a:solidFill>
                <a:latin typeface="Century Gothic" panose="020B0502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it-IT"/>
              <a:t>Fare clic per modificare stili del testo dello schema</a:t>
            </a:r>
          </a:p>
        </p:txBody>
      </p:sp>
      <p:sp>
        <p:nvSpPr>
          <p:cNvPr id="11" name="Segnaposto testo 10"/>
          <p:cNvSpPr>
            <a:spLocks noGrp="1"/>
          </p:cNvSpPr>
          <p:nvPr>
            <p:ph type="body" sz="quarter" idx="14"/>
          </p:nvPr>
        </p:nvSpPr>
        <p:spPr>
          <a:xfrm>
            <a:off x="330200" y="2032000"/>
            <a:ext cx="8102600" cy="4229100"/>
          </a:xfrm>
          <a:prstGeom prst="rect">
            <a:avLst/>
          </a:prstGeom>
        </p:spPr>
        <p:txBody>
          <a:bodyPr/>
          <a:lstStyle>
            <a:lvl1pPr marL="228600" indent="-228600">
              <a:buFont typeface="Wingdings" panose="05000000000000000000" pitchFamily="2" charset="2"/>
              <a:buChar char="ü"/>
              <a:defRPr sz="2000">
                <a:latin typeface="Arial" panose="020B0604020202020204" pitchFamily="34" charset="0"/>
                <a:cs typeface="Arial" panose="020B0604020202020204" pitchFamily="34" charset="0"/>
              </a:defRPr>
            </a:lvl1pPr>
            <a:lvl2pPr marL="685800" indent="-228600">
              <a:buFont typeface="Arial" panose="020B0604020202020204" pitchFamily="34" charset="0"/>
              <a:buChar char="-"/>
              <a:defRPr sz="2000">
                <a:latin typeface="Arial" panose="020B0604020202020204" pitchFamily="34" charset="0"/>
                <a:cs typeface="Arial" panose="020B0604020202020204" pitchFamily="34" charset="0"/>
              </a:defRPr>
            </a:lvl2pPr>
            <a:lvl3pPr marL="1143000" indent="-228600">
              <a:buFont typeface="Wingdings" panose="05000000000000000000" pitchFamily="2" charset="2"/>
              <a:buChar char="§"/>
              <a:defRPr sz="2000">
                <a:latin typeface="Arial" panose="020B0604020202020204" pitchFamily="34" charset="0"/>
                <a:cs typeface="Arial" panose="020B0604020202020204" pitchFamily="34" charset="0"/>
              </a:defRPr>
            </a:lvl3pPr>
            <a:lvl4pPr marL="1600200" indent="-228600">
              <a:buFont typeface="Arial" panose="020B0604020202020204" pitchFamily="34" charset="0"/>
              <a:buChar cha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p:txBody>
      </p:sp>
      <p:sp>
        <p:nvSpPr>
          <p:cNvPr id="6" name="Slide Number Placeholder 5"/>
          <p:cNvSpPr>
            <a:spLocks noGrp="1"/>
          </p:cNvSpPr>
          <p:nvPr>
            <p:ph type="sldNum" sz="quarter" idx="15"/>
          </p:nvPr>
        </p:nvSpPr>
        <p:spPr>
          <a:xfrm>
            <a:off x="6853238" y="6469063"/>
            <a:ext cx="2057400" cy="365125"/>
          </a:xfrm>
        </p:spPr>
        <p:txBody>
          <a:bodyPr/>
          <a:lstStyle>
            <a:lvl1pPr>
              <a:defRPr smtClean="0"/>
            </a:lvl1pPr>
          </a:lstStyle>
          <a:p>
            <a:fld id="{B007B441-5312-499D-93C3-6E37886527FA}" type="slidenum">
              <a:rPr lang="it-IT" smtClean="0"/>
              <a:pPr/>
              <a:t>‹N›</a:t>
            </a:fld>
            <a:endParaRPr lang="it-IT"/>
          </a:p>
        </p:txBody>
      </p:sp>
    </p:spTree>
    <p:extLst>
      <p:ext uri="{BB962C8B-B14F-4D97-AF65-F5344CB8AC3E}">
        <p14:creationId xmlns:p14="http://schemas.microsoft.com/office/powerpoint/2010/main" val="32253383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olo presentazione">
    <p:spTree>
      <p:nvGrpSpPr>
        <p:cNvPr id="1" name=""/>
        <p:cNvGrpSpPr/>
        <p:nvPr/>
      </p:nvGrpSpPr>
      <p:grpSpPr>
        <a:xfrm>
          <a:off x="0" y="0"/>
          <a:ext cx="0" cy="0"/>
          <a:chOff x="0" y="0"/>
          <a:chExt cx="0" cy="0"/>
        </a:xfrm>
      </p:grpSpPr>
      <p:sp>
        <p:nvSpPr>
          <p:cNvPr id="2" name="Titolo 1"/>
          <p:cNvSpPr>
            <a:spLocks noGrp="1"/>
          </p:cNvSpPr>
          <p:nvPr>
            <p:ph type="title"/>
          </p:nvPr>
        </p:nvSpPr>
        <p:spPr>
          <a:xfrm>
            <a:off x="250203" y="1592758"/>
            <a:ext cx="8532849" cy="1325563"/>
          </a:xfrm>
          <a:prstGeom prst="rect">
            <a:avLst/>
          </a:prstGeom>
        </p:spPr>
        <p:txBody>
          <a:bodyPr/>
          <a:lstStyle>
            <a:lvl1pPr>
              <a:defRPr sz="4000" cap="none" baseline="0">
                <a:solidFill>
                  <a:srgbClr val="364D47"/>
                </a:solidFill>
                <a:latin typeface="Century Gothic" panose="020B0502020202020204" pitchFamily="34" charset="0"/>
              </a:defRPr>
            </a:lvl1pPr>
          </a:lstStyle>
          <a:p>
            <a:r>
              <a:rPr lang="it-IT"/>
              <a:t>Fare clic per modificare lo stile del titolo</a:t>
            </a:r>
            <a:endParaRPr lang="it-IT" dirty="0"/>
          </a:p>
        </p:txBody>
      </p:sp>
      <p:sp>
        <p:nvSpPr>
          <p:cNvPr id="8" name="Segnaposto testo 7"/>
          <p:cNvSpPr>
            <a:spLocks noGrp="1"/>
          </p:cNvSpPr>
          <p:nvPr>
            <p:ph type="body" sz="quarter" idx="12"/>
          </p:nvPr>
        </p:nvSpPr>
        <p:spPr>
          <a:xfrm>
            <a:off x="684213" y="3038145"/>
            <a:ext cx="8099425" cy="1016000"/>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it-IT"/>
              <a:t>Fare clic per modificare stili del testo dello schema</a:t>
            </a:r>
          </a:p>
        </p:txBody>
      </p:sp>
      <p:sp>
        <p:nvSpPr>
          <p:cNvPr id="4" name="Segnaposto numero diapositiva 3"/>
          <p:cNvSpPr>
            <a:spLocks noGrp="1"/>
          </p:cNvSpPr>
          <p:nvPr>
            <p:ph type="sldNum" sz="quarter" idx="13"/>
          </p:nvPr>
        </p:nvSpPr>
        <p:spPr>
          <a:xfrm>
            <a:off x="6678613" y="6483350"/>
            <a:ext cx="2287587" cy="374650"/>
          </a:xfrm>
        </p:spPr>
        <p:txBody>
          <a:bodyPr anchor="t"/>
          <a:lstStyle>
            <a:lvl1pPr>
              <a:defRPr sz="1000">
                <a:solidFill>
                  <a:srgbClr val="4D4D4D"/>
                </a:solidFill>
              </a:defRPr>
            </a:lvl1pPr>
          </a:lstStyle>
          <a:p>
            <a:fld id="{81B7AED4-4D14-4A7E-85FB-895C5E8E196C}" type="slidenum">
              <a:rPr lang="it-IT"/>
              <a:pPr/>
              <a:t>‹N›</a:t>
            </a:fld>
            <a:endParaRPr lang="it-IT"/>
          </a:p>
        </p:txBody>
      </p:sp>
    </p:spTree>
    <p:extLst>
      <p:ext uri="{BB962C8B-B14F-4D97-AF65-F5344CB8AC3E}">
        <p14:creationId xmlns:p14="http://schemas.microsoft.com/office/powerpoint/2010/main" val="1390290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pPr>
              <a:defRPr/>
            </a:pPr>
            <a:fld id="{05523D39-3CD5-43EB-BC45-7674279906A4}" type="datetime1">
              <a:rPr lang="it-IT" smtClean="0"/>
              <a:pPr>
                <a:defRPr/>
              </a:pPr>
              <a:t>22/10/18</a:t>
            </a:fld>
            <a:endParaRPr lang="it-IT"/>
          </a:p>
        </p:txBody>
      </p:sp>
      <p:sp>
        <p:nvSpPr>
          <p:cNvPr id="5" name="Segnaposto piè di pagina 4"/>
          <p:cNvSpPr>
            <a:spLocks noGrp="1"/>
          </p:cNvSpPr>
          <p:nvPr>
            <p:ph type="ftr" sz="quarter" idx="11"/>
          </p:nvPr>
        </p:nvSpPr>
        <p:spPr/>
        <p:txBody>
          <a:bodyPr/>
          <a:lstStyle/>
          <a:p>
            <a:pPr>
              <a:defRPr/>
            </a:pPr>
            <a:endParaRPr lang="it-IT"/>
          </a:p>
        </p:txBody>
      </p:sp>
      <p:sp>
        <p:nvSpPr>
          <p:cNvPr id="6" name="Segnaposto numero diapositiva 5"/>
          <p:cNvSpPr>
            <a:spLocks noGrp="1"/>
          </p:cNvSpPr>
          <p:nvPr>
            <p:ph type="sldNum" sz="quarter" idx="12"/>
          </p:nvPr>
        </p:nvSpPr>
        <p:spPr/>
        <p:txBody>
          <a:bodyPr/>
          <a:lstStyle/>
          <a:p>
            <a:fld id="{132290B4-8F33-48F7-976A-2FC5081849CD}" type="slidenum">
              <a:rPr lang="it-IT" altLang="it-IT" smtClean="0"/>
              <a:pPr/>
              <a:t>‹N›</a:t>
            </a:fld>
            <a:endParaRPr lang="it-IT" altLang="it-IT"/>
          </a:p>
        </p:txBody>
      </p:sp>
    </p:spTree>
    <p:extLst>
      <p:ext uri="{BB962C8B-B14F-4D97-AF65-F5344CB8AC3E}">
        <p14:creationId xmlns:p14="http://schemas.microsoft.com/office/powerpoint/2010/main" val="2203816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stile</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pPr>
              <a:defRPr/>
            </a:pPr>
            <a:fld id="{AEE19502-4AB0-4AE8-AAF5-60A9E011B7A8}" type="datetime1">
              <a:rPr lang="it-IT" smtClean="0"/>
              <a:pPr>
                <a:defRPr/>
              </a:pPr>
              <a:t>22/10/18</a:t>
            </a:fld>
            <a:endParaRPr lang="it-IT"/>
          </a:p>
        </p:txBody>
      </p:sp>
      <p:sp>
        <p:nvSpPr>
          <p:cNvPr id="5" name="Segnaposto piè di pagina 4"/>
          <p:cNvSpPr>
            <a:spLocks noGrp="1"/>
          </p:cNvSpPr>
          <p:nvPr>
            <p:ph type="ftr" sz="quarter" idx="11"/>
          </p:nvPr>
        </p:nvSpPr>
        <p:spPr/>
        <p:txBody>
          <a:bodyPr/>
          <a:lstStyle/>
          <a:p>
            <a:pPr>
              <a:defRPr/>
            </a:pPr>
            <a:endParaRPr lang="it-IT"/>
          </a:p>
        </p:txBody>
      </p:sp>
      <p:sp>
        <p:nvSpPr>
          <p:cNvPr id="6" name="Segnaposto numero diapositiva 5"/>
          <p:cNvSpPr>
            <a:spLocks noGrp="1"/>
          </p:cNvSpPr>
          <p:nvPr>
            <p:ph type="sldNum" sz="quarter" idx="12"/>
          </p:nvPr>
        </p:nvSpPr>
        <p:spPr/>
        <p:txBody>
          <a:bodyPr/>
          <a:lstStyle/>
          <a:p>
            <a:fld id="{7B68FEFB-2E37-4D09-ADC4-ED469CFCBEE7}" type="slidenum">
              <a:rPr lang="it-IT" altLang="it-IT" smtClean="0"/>
              <a:pPr/>
              <a:t>‹N›</a:t>
            </a:fld>
            <a:endParaRPr lang="it-IT" altLang="it-IT"/>
          </a:p>
        </p:txBody>
      </p:sp>
    </p:spTree>
    <p:extLst>
      <p:ext uri="{BB962C8B-B14F-4D97-AF65-F5344CB8AC3E}">
        <p14:creationId xmlns:p14="http://schemas.microsoft.com/office/powerpoint/2010/main" val="3457845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pPr>
              <a:defRPr/>
            </a:pPr>
            <a:fld id="{6D455D22-35A8-4E71-B44E-9553FD264319}" type="datetime1">
              <a:rPr lang="it-IT" smtClean="0"/>
              <a:pPr>
                <a:defRPr/>
              </a:pPr>
              <a:t>22/10/18</a:t>
            </a:fld>
            <a:endParaRPr lang="it-IT"/>
          </a:p>
        </p:txBody>
      </p:sp>
      <p:sp>
        <p:nvSpPr>
          <p:cNvPr id="6" name="Segnaposto piè di pagina 5"/>
          <p:cNvSpPr>
            <a:spLocks noGrp="1"/>
          </p:cNvSpPr>
          <p:nvPr>
            <p:ph type="ftr" sz="quarter" idx="11"/>
          </p:nvPr>
        </p:nvSpPr>
        <p:spPr/>
        <p:txBody>
          <a:bodyPr/>
          <a:lstStyle/>
          <a:p>
            <a:pPr>
              <a:defRPr/>
            </a:pPr>
            <a:endParaRPr lang="it-IT"/>
          </a:p>
        </p:txBody>
      </p:sp>
      <p:sp>
        <p:nvSpPr>
          <p:cNvPr id="7" name="Segnaposto numero diapositiva 6"/>
          <p:cNvSpPr>
            <a:spLocks noGrp="1"/>
          </p:cNvSpPr>
          <p:nvPr>
            <p:ph type="sldNum" sz="quarter" idx="12"/>
          </p:nvPr>
        </p:nvSpPr>
        <p:spPr/>
        <p:txBody>
          <a:bodyPr/>
          <a:lstStyle/>
          <a:p>
            <a:fld id="{CEB49433-A662-4031-9DEE-4BE75F7549F5}" type="slidenum">
              <a:rPr lang="it-IT" altLang="it-IT" smtClean="0"/>
              <a:pPr/>
              <a:t>‹N›</a:t>
            </a:fld>
            <a:endParaRPr lang="it-IT" altLang="it-IT"/>
          </a:p>
        </p:txBody>
      </p:sp>
    </p:spTree>
    <p:extLst>
      <p:ext uri="{BB962C8B-B14F-4D97-AF65-F5344CB8AC3E}">
        <p14:creationId xmlns:p14="http://schemas.microsoft.com/office/powerpoint/2010/main" val="435595213"/>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stile</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pPr>
              <a:defRPr/>
            </a:pPr>
            <a:fld id="{860C1444-A693-4BB9-B03C-5BEB433FFFA7}" type="datetime1">
              <a:rPr lang="it-IT" smtClean="0"/>
              <a:pPr>
                <a:defRPr/>
              </a:pPr>
              <a:t>22/10/18</a:t>
            </a:fld>
            <a:endParaRPr lang="it-IT"/>
          </a:p>
        </p:txBody>
      </p:sp>
      <p:sp>
        <p:nvSpPr>
          <p:cNvPr id="8" name="Segnaposto piè di pagina 7"/>
          <p:cNvSpPr>
            <a:spLocks noGrp="1"/>
          </p:cNvSpPr>
          <p:nvPr>
            <p:ph type="ftr" sz="quarter" idx="11"/>
          </p:nvPr>
        </p:nvSpPr>
        <p:spPr/>
        <p:txBody>
          <a:bodyPr/>
          <a:lstStyle/>
          <a:p>
            <a:pPr>
              <a:defRPr/>
            </a:pPr>
            <a:endParaRPr lang="it-IT"/>
          </a:p>
        </p:txBody>
      </p:sp>
      <p:sp>
        <p:nvSpPr>
          <p:cNvPr id="9" name="Segnaposto numero diapositiva 8"/>
          <p:cNvSpPr>
            <a:spLocks noGrp="1"/>
          </p:cNvSpPr>
          <p:nvPr>
            <p:ph type="sldNum" sz="quarter" idx="12"/>
          </p:nvPr>
        </p:nvSpPr>
        <p:spPr/>
        <p:txBody>
          <a:bodyPr/>
          <a:lstStyle/>
          <a:p>
            <a:fld id="{1E8A3D55-DF57-4C07-B5C0-7EB3211AC983}" type="slidenum">
              <a:rPr lang="it-IT" altLang="it-IT" smtClean="0"/>
              <a:pPr/>
              <a:t>‹N›</a:t>
            </a:fld>
            <a:endParaRPr lang="it-IT" altLang="it-IT"/>
          </a:p>
        </p:txBody>
      </p:sp>
    </p:spTree>
    <p:extLst>
      <p:ext uri="{BB962C8B-B14F-4D97-AF65-F5344CB8AC3E}">
        <p14:creationId xmlns:p14="http://schemas.microsoft.com/office/powerpoint/2010/main" val="672170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pPr>
              <a:defRPr/>
            </a:pPr>
            <a:fld id="{D6081E89-7199-4067-BE1D-AB56EAB4E614}" type="datetime1">
              <a:rPr lang="it-IT" smtClean="0"/>
              <a:pPr>
                <a:defRPr/>
              </a:pPr>
              <a:t>22/10/18</a:t>
            </a:fld>
            <a:endParaRPr lang="it-IT"/>
          </a:p>
        </p:txBody>
      </p:sp>
      <p:sp>
        <p:nvSpPr>
          <p:cNvPr id="4" name="Segnaposto piè di pagina 3"/>
          <p:cNvSpPr>
            <a:spLocks noGrp="1"/>
          </p:cNvSpPr>
          <p:nvPr>
            <p:ph type="ftr" sz="quarter" idx="11"/>
          </p:nvPr>
        </p:nvSpPr>
        <p:spPr/>
        <p:txBody>
          <a:bodyPr/>
          <a:lstStyle/>
          <a:p>
            <a:pPr>
              <a:defRPr/>
            </a:pPr>
            <a:endParaRPr lang="it-IT"/>
          </a:p>
        </p:txBody>
      </p:sp>
      <p:sp>
        <p:nvSpPr>
          <p:cNvPr id="5" name="Segnaposto numero diapositiva 4"/>
          <p:cNvSpPr>
            <a:spLocks noGrp="1"/>
          </p:cNvSpPr>
          <p:nvPr>
            <p:ph type="sldNum" sz="quarter" idx="12"/>
          </p:nvPr>
        </p:nvSpPr>
        <p:spPr/>
        <p:txBody>
          <a:bodyPr/>
          <a:lstStyle/>
          <a:p>
            <a:fld id="{7AD1DDDC-067B-4D82-A849-BBE0507E9BB9}" type="slidenum">
              <a:rPr lang="it-IT" altLang="it-IT" smtClean="0"/>
              <a:pPr/>
              <a:t>‹N›</a:t>
            </a:fld>
            <a:endParaRPr lang="it-IT" altLang="it-IT"/>
          </a:p>
        </p:txBody>
      </p:sp>
    </p:spTree>
    <p:extLst>
      <p:ext uri="{BB962C8B-B14F-4D97-AF65-F5344CB8AC3E}">
        <p14:creationId xmlns:p14="http://schemas.microsoft.com/office/powerpoint/2010/main" val="1755144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pPr>
              <a:defRPr/>
            </a:pPr>
            <a:fld id="{6D455D22-35A8-4E71-B44E-9553FD264319}" type="datetime1">
              <a:rPr lang="it-IT" smtClean="0"/>
              <a:pPr>
                <a:defRPr/>
              </a:pPr>
              <a:t>22/10/18</a:t>
            </a:fld>
            <a:endParaRPr lang="it-IT"/>
          </a:p>
        </p:txBody>
      </p:sp>
      <p:sp>
        <p:nvSpPr>
          <p:cNvPr id="3" name="Segnaposto piè di pagina 2"/>
          <p:cNvSpPr>
            <a:spLocks noGrp="1"/>
          </p:cNvSpPr>
          <p:nvPr>
            <p:ph type="ftr" sz="quarter" idx="11"/>
          </p:nvPr>
        </p:nvSpPr>
        <p:spPr/>
        <p:txBody>
          <a:bodyPr/>
          <a:lstStyle/>
          <a:p>
            <a:pPr>
              <a:defRPr/>
            </a:pPr>
            <a:endParaRPr lang="it-IT"/>
          </a:p>
        </p:txBody>
      </p:sp>
      <p:sp>
        <p:nvSpPr>
          <p:cNvPr id="4" name="Segnaposto numero diapositiva 3"/>
          <p:cNvSpPr>
            <a:spLocks noGrp="1"/>
          </p:cNvSpPr>
          <p:nvPr>
            <p:ph type="sldNum" sz="quarter" idx="12"/>
          </p:nvPr>
        </p:nvSpPr>
        <p:spPr/>
        <p:txBody>
          <a:bodyPr/>
          <a:lstStyle/>
          <a:p>
            <a:fld id="{CEB49433-A662-4031-9DEE-4BE75F7549F5}" type="slidenum">
              <a:rPr lang="it-IT" altLang="it-IT" smtClean="0"/>
              <a:pPr/>
              <a:t>‹N›</a:t>
            </a:fld>
            <a:endParaRPr lang="it-IT" altLang="it-IT"/>
          </a:p>
        </p:txBody>
      </p:sp>
    </p:spTree>
    <p:extLst>
      <p:ext uri="{BB962C8B-B14F-4D97-AF65-F5344CB8AC3E}">
        <p14:creationId xmlns:p14="http://schemas.microsoft.com/office/powerpoint/2010/main" val="203880790"/>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stile</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pPr>
              <a:defRPr/>
            </a:pPr>
            <a:fld id="{CB6975F3-B01A-4744-8106-140226F02D22}" type="datetime1">
              <a:rPr lang="it-IT" smtClean="0"/>
              <a:pPr>
                <a:defRPr/>
              </a:pPr>
              <a:t>22/10/18</a:t>
            </a:fld>
            <a:endParaRPr lang="it-IT"/>
          </a:p>
        </p:txBody>
      </p:sp>
      <p:sp>
        <p:nvSpPr>
          <p:cNvPr id="6" name="Segnaposto piè di pagina 5"/>
          <p:cNvSpPr>
            <a:spLocks noGrp="1"/>
          </p:cNvSpPr>
          <p:nvPr>
            <p:ph type="ftr" sz="quarter" idx="11"/>
          </p:nvPr>
        </p:nvSpPr>
        <p:spPr/>
        <p:txBody>
          <a:bodyPr/>
          <a:lstStyle/>
          <a:p>
            <a:pPr>
              <a:defRPr/>
            </a:pPr>
            <a:endParaRPr lang="it-IT"/>
          </a:p>
        </p:txBody>
      </p:sp>
      <p:sp>
        <p:nvSpPr>
          <p:cNvPr id="7" name="Segnaposto numero diapositiva 6"/>
          <p:cNvSpPr>
            <a:spLocks noGrp="1"/>
          </p:cNvSpPr>
          <p:nvPr>
            <p:ph type="sldNum" sz="quarter" idx="12"/>
          </p:nvPr>
        </p:nvSpPr>
        <p:spPr/>
        <p:txBody>
          <a:bodyPr/>
          <a:lstStyle/>
          <a:p>
            <a:fld id="{32214449-C399-432F-B65D-85B6700CDFCB}" type="slidenum">
              <a:rPr lang="it-IT" altLang="it-IT" smtClean="0"/>
              <a:pPr/>
              <a:t>‹N›</a:t>
            </a:fld>
            <a:endParaRPr lang="it-IT" altLang="it-IT"/>
          </a:p>
        </p:txBody>
      </p:sp>
    </p:spTree>
    <p:extLst>
      <p:ext uri="{BB962C8B-B14F-4D97-AF65-F5344CB8AC3E}">
        <p14:creationId xmlns:p14="http://schemas.microsoft.com/office/powerpoint/2010/main" val="2035995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stile</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pPr>
              <a:defRPr/>
            </a:pPr>
            <a:fld id="{55A98BEE-ED90-4AB2-85DE-4AB17E0D91A6}" type="datetime1">
              <a:rPr lang="it-IT" smtClean="0"/>
              <a:pPr>
                <a:defRPr/>
              </a:pPr>
              <a:t>22/10/18</a:t>
            </a:fld>
            <a:endParaRPr lang="it-IT"/>
          </a:p>
        </p:txBody>
      </p:sp>
      <p:sp>
        <p:nvSpPr>
          <p:cNvPr id="6" name="Segnaposto piè di pagina 5"/>
          <p:cNvSpPr>
            <a:spLocks noGrp="1"/>
          </p:cNvSpPr>
          <p:nvPr>
            <p:ph type="ftr" sz="quarter" idx="11"/>
          </p:nvPr>
        </p:nvSpPr>
        <p:spPr/>
        <p:txBody>
          <a:bodyPr/>
          <a:lstStyle/>
          <a:p>
            <a:pPr>
              <a:defRPr/>
            </a:pPr>
            <a:endParaRPr lang="it-IT"/>
          </a:p>
        </p:txBody>
      </p:sp>
      <p:sp>
        <p:nvSpPr>
          <p:cNvPr id="7" name="Segnaposto numero diapositiva 6"/>
          <p:cNvSpPr>
            <a:spLocks noGrp="1"/>
          </p:cNvSpPr>
          <p:nvPr>
            <p:ph type="sldNum" sz="quarter" idx="12"/>
          </p:nvPr>
        </p:nvSpPr>
        <p:spPr/>
        <p:txBody>
          <a:bodyPr/>
          <a:lstStyle/>
          <a:p>
            <a:fld id="{DA1010C3-8373-4AC2-A9F8-13092BCF6C11}" type="slidenum">
              <a:rPr lang="it-IT" altLang="it-IT" smtClean="0"/>
              <a:pPr/>
              <a:t>‹N›</a:t>
            </a:fld>
            <a:endParaRPr lang="it-IT" altLang="it-IT"/>
          </a:p>
        </p:txBody>
      </p:sp>
    </p:spTree>
    <p:extLst>
      <p:ext uri="{BB962C8B-B14F-4D97-AF65-F5344CB8AC3E}">
        <p14:creationId xmlns:p14="http://schemas.microsoft.com/office/powerpoint/2010/main" val="980250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stile</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6D455D22-35A8-4E71-B44E-9553FD264319}" type="datetime1">
              <a:rPr lang="it-IT" smtClean="0"/>
              <a:pPr>
                <a:defRPr/>
              </a:pPr>
              <a:t>22/10/18</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B49433-A662-4031-9DEE-4BE75F7549F5}" type="slidenum">
              <a:rPr lang="it-IT" altLang="it-IT" smtClean="0"/>
              <a:pPr/>
              <a:t>‹N›</a:t>
            </a:fld>
            <a:endParaRPr lang="it-IT" altLang="it-IT"/>
          </a:p>
        </p:txBody>
      </p:sp>
    </p:spTree>
    <p:extLst>
      <p:ext uri="{BB962C8B-B14F-4D97-AF65-F5344CB8AC3E}">
        <p14:creationId xmlns:p14="http://schemas.microsoft.com/office/powerpoint/2010/main" val="2282824154"/>
      </p:ext>
    </p:extLst>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 id="2147483825" r:id="rId12"/>
    <p:sldLayoutId id="2147483675" r:id="rId13"/>
  </p:sldLayoutIdLst>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Segnaposto testo 3"/>
          <p:cNvSpPr>
            <a:spLocks noGrp="1"/>
          </p:cNvSpPr>
          <p:nvPr>
            <p:ph type="body" sz="quarter" idx="13"/>
          </p:nvPr>
        </p:nvSpPr>
        <p:spPr>
          <a:xfrm>
            <a:off x="215516" y="1844824"/>
            <a:ext cx="8712968" cy="2592288"/>
          </a:xfrm>
          <a:solidFill>
            <a:schemeClr val="accent2">
              <a:lumMod val="20000"/>
              <a:lumOff val="80000"/>
            </a:schemeClr>
          </a:solidFill>
          <a:ln w="28575">
            <a:noFill/>
          </a:ln>
        </p:spPr>
        <p:txBody>
          <a:bodyPr anchor="ctr">
            <a:noAutofit/>
          </a:bodyPr>
          <a:lstStyle/>
          <a:p>
            <a:pPr algn="ctr">
              <a:lnSpc>
                <a:spcPct val="120000"/>
              </a:lnSpc>
              <a:spcBef>
                <a:spcPts val="1200"/>
              </a:spcBef>
              <a:defRPr/>
            </a:pPr>
            <a:r>
              <a:rPr lang="it-IT" altLang="it-IT" sz="3200" b="1" dirty="0">
                <a:solidFill>
                  <a:schemeClr val="tx2">
                    <a:lumMod val="75000"/>
                    <a:lumOff val="25000"/>
                  </a:schemeClr>
                </a:solidFill>
              </a:rPr>
              <a:t>L’obbligo di fatturazione elettronica nelle transazioni B2B &amp; B2C: conseguenze e opportunità per Professionisti e Imprese</a:t>
            </a:r>
          </a:p>
        </p:txBody>
      </p:sp>
      <p:sp>
        <p:nvSpPr>
          <p:cNvPr id="4" name="Segnaposto testo 3"/>
          <p:cNvSpPr>
            <a:spLocks noGrp="1"/>
          </p:cNvSpPr>
          <p:nvPr>
            <p:ph type="body" sz="quarter" idx="13"/>
          </p:nvPr>
        </p:nvSpPr>
        <p:spPr>
          <a:xfrm>
            <a:off x="5004048" y="5661248"/>
            <a:ext cx="3888432" cy="576064"/>
          </a:xfrm>
          <a:solidFill>
            <a:schemeClr val="accent2">
              <a:lumMod val="20000"/>
              <a:lumOff val="80000"/>
            </a:schemeClr>
          </a:solidFill>
          <a:ln w="28575">
            <a:noFill/>
          </a:ln>
        </p:spPr>
        <p:txBody>
          <a:bodyPr anchor="ctr">
            <a:noAutofit/>
          </a:bodyPr>
          <a:lstStyle/>
          <a:p>
            <a:pPr algn="ctr">
              <a:lnSpc>
                <a:spcPct val="120000"/>
              </a:lnSpc>
              <a:spcBef>
                <a:spcPts val="1200"/>
              </a:spcBef>
              <a:defRPr/>
            </a:pPr>
            <a:r>
              <a:rPr lang="it-IT" altLang="it-IT" sz="2000" dirty="0">
                <a:solidFill>
                  <a:schemeClr val="tx2">
                    <a:lumMod val="75000"/>
                    <a:lumOff val="25000"/>
                  </a:schemeClr>
                </a:solidFill>
              </a:rPr>
              <a:t>Dott. Ernesto Gatto</a:t>
            </a:r>
          </a:p>
        </p:txBody>
      </p:sp>
    </p:spTree>
    <p:extLst>
      <p:ext uri="{BB962C8B-B14F-4D97-AF65-F5344CB8AC3E}">
        <p14:creationId xmlns:p14="http://schemas.microsoft.com/office/powerpoint/2010/main" val="1379685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3"/>
          <p:cNvSpPr>
            <a:spLocks noGrp="1"/>
          </p:cNvSpPr>
          <p:nvPr>
            <p:ph type="body" sz="quarter" idx="14"/>
          </p:nvPr>
        </p:nvSpPr>
        <p:spPr>
          <a:xfrm>
            <a:off x="251520" y="1556792"/>
            <a:ext cx="8712968" cy="720080"/>
          </a:xfrm>
          <a:solidFill>
            <a:srgbClr val="8CC9F7"/>
          </a:solidFill>
          <a:ln w="28575">
            <a:solidFill>
              <a:srgbClr val="405C58"/>
            </a:solidFill>
            <a:miter lim="800000"/>
            <a:headEnd/>
            <a:tailEnd/>
          </a:ln>
        </p:spPr>
        <p:txBody>
          <a:bodyPr anchor="ctr">
            <a:noAutofit/>
          </a:bodyPr>
          <a:lstStyle/>
          <a:p>
            <a:pPr marL="0" indent="0" algn="ctr">
              <a:lnSpc>
                <a:spcPts val="2400"/>
              </a:lnSpc>
              <a:buNone/>
            </a:pPr>
            <a:r>
              <a:rPr lang="it-IT" dirty="0">
                <a:solidFill>
                  <a:srgbClr val="000090"/>
                </a:solidFill>
                <a:latin typeface="Arial"/>
                <a:cs typeface="Arial"/>
              </a:rPr>
              <a:t>Verrà meno il contatto fisico periodico tra cliente e studio per la consegna della documentazione contabile (in larga parte costituita da fatture)</a:t>
            </a:r>
          </a:p>
        </p:txBody>
      </p:sp>
      <p:sp>
        <p:nvSpPr>
          <p:cNvPr id="12" name="CasellaDiTesto 11"/>
          <p:cNvSpPr txBox="1"/>
          <p:nvPr/>
        </p:nvSpPr>
        <p:spPr>
          <a:xfrm>
            <a:off x="251520" y="116632"/>
            <a:ext cx="8784976" cy="430887"/>
          </a:xfrm>
          <a:prstGeom prst="rect">
            <a:avLst/>
          </a:prstGeom>
          <a:noFill/>
        </p:spPr>
        <p:txBody>
          <a:bodyPr wrap="square" rtlCol="0">
            <a:spAutoFit/>
          </a:bodyPr>
          <a:lstStyle/>
          <a:p>
            <a:r>
              <a:rPr lang="de-DE" sz="2200" cap="all" dirty="0">
                <a:solidFill>
                  <a:srgbClr val="000090"/>
                </a:solidFill>
                <a:latin typeface="Arial"/>
                <a:cs typeface="Arial"/>
              </a:rPr>
              <a:t>IL PASSAGGIO DALLO STUDIO ANALOGICO A QUELLO DIGITALE</a:t>
            </a:r>
            <a:endParaRPr lang="it-IT" sz="2200" cap="all" dirty="0">
              <a:solidFill>
                <a:srgbClr val="000090"/>
              </a:solidFill>
              <a:latin typeface="Arial"/>
              <a:cs typeface="Arial"/>
            </a:endParaRPr>
          </a:p>
        </p:txBody>
      </p:sp>
      <p:sp>
        <p:nvSpPr>
          <p:cNvPr id="5" name="Freccia in giù 4"/>
          <p:cNvSpPr/>
          <p:nvPr/>
        </p:nvSpPr>
        <p:spPr>
          <a:xfrm>
            <a:off x="2332608" y="2320590"/>
            <a:ext cx="432197" cy="218591"/>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400"/>
              </a:lnSpc>
            </a:pPr>
            <a:endParaRPr lang="it-IT" sz="2000">
              <a:solidFill>
                <a:srgbClr val="FFFFFF"/>
              </a:solidFill>
              <a:latin typeface="Arial   "/>
              <a:cs typeface="Arial" pitchFamily="34" charset="0"/>
            </a:endParaRPr>
          </a:p>
        </p:txBody>
      </p:sp>
      <p:sp>
        <p:nvSpPr>
          <p:cNvPr id="6" name="Freccia in giù 5"/>
          <p:cNvSpPr/>
          <p:nvPr/>
        </p:nvSpPr>
        <p:spPr>
          <a:xfrm>
            <a:off x="6509072" y="2346313"/>
            <a:ext cx="432197" cy="218591"/>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400"/>
              </a:lnSpc>
            </a:pPr>
            <a:endParaRPr lang="it-IT" sz="2000">
              <a:solidFill>
                <a:srgbClr val="FFFFFF"/>
              </a:solidFill>
              <a:latin typeface="Arial   "/>
              <a:cs typeface="Arial" pitchFamily="34" charset="0"/>
            </a:endParaRPr>
          </a:p>
        </p:txBody>
      </p:sp>
      <p:sp>
        <p:nvSpPr>
          <p:cNvPr id="8" name="Segnaposto testo 3"/>
          <p:cNvSpPr>
            <a:spLocks noGrp="1"/>
          </p:cNvSpPr>
          <p:nvPr>
            <p:ph type="body" sz="quarter" idx="14"/>
          </p:nvPr>
        </p:nvSpPr>
        <p:spPr>
          <a:xfrm>
            <a:off x="251520" y="2636912"/>
            <a:ext cx="8712968" cy="720080"/>
          </a:xfrm>
          <a:solidFill>
            <a:srgbClr val="8CC9F7"/>
          </a:solidFill>
          <a:ln w="28575">
            <a:solidFill>
              <a:srgbClr val="405C58"/>
            </a:solidFill>
            <a:miter lim="800000"/>
            <a:headEnd/>
            <a:tailEnd/>
          </a:ln>
        </p:spPr>
        <p:txBody>
          <a:bodyPr anchor="ctr">
            <a:noAutofit/>
          </a:bodyPr>
          <a:lstStyle/>
          <a:p>
            <a:pPr marL="0" indent="0" algn="ctr">
              <a:lnSpc>
                <a:spcPts val="2400"/>
              </a:lnSpc>
              <a:buNone/>
            </a:pPr>
            <a:r>
              <a:rPr lang="it-IT" dirty="0">
                <a:solidFill>
                  <a:srgbClr val="000090"/>
                </a:solidFill>
                <a:latin typeface="Arial"/>
                <a:cs typeface="Arial"/>
              </a:rPr>
              <a:t>Si noterà una crescente concorrenza negli adempimenti da parte della Agenzia delle entrate che potrebbe marginalizzare taluni Professionisti </a:t>
            </a:r>
          </a:p>
        </p:txBody>
      </p:sp>
      <p:sp>
        <p:nvSpPr>
          <p:cNvPr id="9" name="Freccia in giù 8"/>
          <p:cNvSpPr/>
          <p:nvPr/>
        </p:nvSpPr>
        <p:spPr>
          <a:xfrm>
            <a:off x="2332608" y="3400710"/>
            <a:ext cx="432197" cy="218591"/>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400"/>
              </a:lnSpc>
            </a:pPr>
            <a:endParaRPr lang="it-IT" sz="2000">
              <a:solidFill>
                <a:srgbClr val="FFFFFF"/>
              </a:solidFill>
              <a:latin typeface="Arial   "/>
              <a:cs typeface="Arial" pitchFamily="34" charset="0"/>
            </a:endParaRPr>
          </a:p>
        </p:txBody>
      </p:sp>
      <p:sp>
        <p:nvSpPr>
          <p:cNvPr id="10" name="Freccia in giù 9"/>
          <p:cNvSpPr/>
          <p:nvPr/>
        </p:nvSpPr>
        <p:spPr>
          <a:xfrm>
            <a:off x="6509072" y="3426433"/>
            <a:ext cx="432197" cy="218591"/>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400"/>
              </a:lnSpc>
            </a:pPr>
            <a:endParaRPr lang="it-IT" sz="2000">
              <a:solidFill>
                <a:srgbClr val="FFFFFF"/>
              </a:solidFill>
              <a:latin typeface="Arial   "/>
              <a:cs typeface="Arial" pitchFamily="34" charset="0"/>
            </a:endParaRPr>
          </a:p>
        </p:txBody>
      </p:sp>
      <p:sp>
        <p:nvSpPr>
          <p:cNvPr id="11" name="Segnaposto testo 3"/>
          <p:cNvSpPr>
            <a:spLocks noGrp="1"/>
          </p:cNvSpPr>
          <p:nvPr>
            <p:ph type="body" sz="quarter" idx="14"/>
          </p:nvPr>
        </p:nvSpPr>
        <p:spPr>
          <a:xfrm>
            <a:off x="251520" y="3717032"/>
            <a:ext cx="8712968" cy="720080"/>
          </a:xfrm>
          <a:solidFill>
            <a:srgbClr val="8CC9F7"/>
          </a:solidFill>
          <a:ln w="28575">
            <a:solidFill>
              <a:srgbClr val="405C58"/>
            </a:solidFill>
            <a:miter lim="800000"/>
            <a:headEnd/>
            <a:tailEnd/>
          </a:ln>
        </p:spPr>
        <p:txBody>
          <a:bodyPr anchor="ctr">
            <a:noAutofit/>
          </a:bodyPr>
          <a:lstStyle/>
          <a:p>
            <a:pPr marL="0" indent="0" algn="ctr">
              <a:lnSpc>
                <a:spcPts val="2400"/>
              </a:lnSpc>
              <a:buNone/>
            </a:pPr>
            <a:r>
              <a:rPr lang="it-IT" dirty="0">
                <a:solidFill>
                  <a:srgbClr val="000090"/>
                </a:solidFill>
                <a:latin typeface="Arial"/>
                <a:cs typeface="Arial"/>
              </a:rPr>
              <a:t>Si imporranno nuovi investimenti in moderne piattaforme informatiche ed in  personale con maggiore attitudine agli ambienti digitali</a:t>
            </a:r>
          </a:p>
        </p:txBody>
      </p:sp>
      <p:sp>
        <p:nvSpPr>
          <p:cNvPr id="14" name="Freccia in giù 13"/>
          <p:cNvSpPr/>
          <p:nvPr/>
        </p:nvSpPr>
        <p:spPr>
          <a:xfrm>
            <a:off x="2332608" y="4437112"/>
            <a:ext cx="432197" cy="218591"/>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400"/>
              </a:lnSpc>
            </a:pPr>
            <a:endParaRPr lang="it-IT" sz="2000">
              <a:solidFill>
                <a:srgbClr val="FFFFFF"/>
              </a:solidFill>
              <a:latin typeface="Arial   "/>
              <a:cs typeface="Arial" pitchFamily="34" charset="0"/>
            </a:endParaRPr>
          </a:p>
        </p:txBody>
      </p:sp>
      <p:sp>
        <p:nvSpPr>
          <p:cNvPr id="15" name="Freccia in giù 14"/>
          <p:cNvSpPr/>
          <p:nvPr/>
        </p:nvSpPr>
        <p:spPr>
          <a:xfrm>
            <a:off x="6509072" y="4462835"/>
            <a:ext cx="432197" cy="218591"/>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400"/>
              </a:lnSpc>
            </a:pPr>
            <a:endParaRPr lang="it-IT" sz="2000">
              <a:solidFill>
                <a:srgbClr val="FFFFFF"/>
              </a:solidFill>
              <a:latin typeface="Arial   "/>
              <a:cs typeface="Arial" pitchFamily="34" charset="0"/>
            </a:endParaRPr>
          </a:p>
        </p:txBody>
      </p:sp>
      <p:sp>
        <p:nvSpPr>
          <p:cNvPr id="16" name="Segnaposto testo 3"/>
          <p:cNvSpPr>
            <a:spLocks noGrp="1"/>
          </p:cNvSpPr>
          <p:nvPr>
            <p:ph type="body" sz="quarter" idx="14"/>
          </p:nvPr>
        </p:nvSpPr>
        <p:spPr>
          <a:xfrm>
            <a:off x="251520" y="4725144"/>
            <a:ext cx="8712968" cy="720080"/>
          </a:xfrm>
          <a:solidFill>
            <a:srgbClr val="8CC9F7"/>
          </a:solidFill>
          <a:ln w="28575">
            <a:solidFill>
              <a:srgbClr val="405C58"/>
            </a:solidFill>
            <a:miter lim="800000"/>
            <a:headEnd/>
            <a:tailEnd/>
          </a:ln>
        </p:spPr>
        <p:txBody>
          <a:bodyPr anchor="ctr">
            <a:noAutofit/>
          </a:bodyPr>
          <a:lstStyle/>
          <a:p>
            <a:pPr marL="0" indent="0" algn="ctr">
              <a:lnSpc>
                <a:spcPts val="2400"/>
              </a:lnSpc>
              <a:buNone/>
            </a:pPr>
            <a:r>
              <a:rPr lang="it-IT" dirty="0">
                <a:solidFill>
                  <a:srgbClr val="000090"/>
                </a:solidFill>
                <a:latin typeface="Arial"/>
                <a:cs typeface="Arial"/>
              </a:rPr>
              <a:t>Inevitabilmente si ridurranno i margini di correzione dei documenti che, una volta trasmessi, non potranno più essere modificati</a:t>
            </a:r>
          </a:p>
        </p:txBody>
      </p:sp>
      <p:sp>
        <p:nvSpPr>
          <p:cNvPr id="13" name="Callout con freccia in giù 12"/>
          <p:cNvSpPr/>
          <p:nvPr/>
        </p:nvSpPr>
        <p:spPr>
          <a:xfrm>
            <a:off x="3851920" y="764704"/>
            <a:ext cx="1202432" cy="698376"/>
          </a:xfrm>
          <a:prstGeom prst="downArrowCallout">
            <a:avLst/>
          </a:prstGeom>
          <a:solidFill>
            <a:srgbClr val="0070C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b="1" dirty="0">
                <a:solidFill>
                  <a:schemeClr val="bg1"/>
                </a:solidFill>
              </a:rPr>
              <a:t>CONTRO</a:t>
            </a:r>
          </a:p>
        </p:txBody>
      </p:sp>
      <p:sp>
        <p:nvSpPr>
          <p:cNvPr id="17" name="Freccia in giù 16"/>
          <p:cNvSpPr/>
          <p:nvPr/>
        </p:nvSpPr>
        <p:spPr>
          <a:xfrm>
            <a:off x="2332608" y="5517232"/>
            <a:ext cx="432197" cy="218591"/>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400"/>
              </a:lnSpc>
            </a:pPr>
            <a:endParaRPr lang="it-IT" sz="2000">
              <a:solidFill>
                <a:srgbClr val="FFFFFF"/>
              </a:solidFill>
              <a:latin typeface="Arial   "/>
              <a:cs typeface="Arial" pitchFamily="34" charset="0"/>
            </a:endParaRPr>
          </a:p>
        </p:txBody>
      </p:sp>
      <p:sp>
        <p:nvSpPr>
          <p:cNvPr id="18" name="Freccia in giù 17"/>
          <p:cNvSpPr/>
          <p:nvPr/>
        </p:nvSpPr>
        <p:spPr>
          <a:xfrm>
            <a:off x="6509072" y="5542955"/>
            <a:ext cx="432197" cy="218591"/>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400"/>
              </a:lnSpc>
            </a:pPr>
            <a:endParaRPr lang="it-IT" sz="2000">
              <a:solidFill>
                <a:srgbClr val="FFFFFF"/>
              </a:solidFill>
              <a:latin typeface="Arial   "/>
              <a:cs typeface="Arial" pitchFamily="34" charset="0"/>
            </a:endParaRPr>
          </a:p>
        </p:txBody>
      </p:sp>
      <p:sp>
        <p:nvSpPr>
          <p:cNvPr id="19" name="Segnaposto testo 3"/>
          <p:cNvSpPr>
            <a:spLocks noGrp="1"/>
          </p:cNvSpPr>
          <p:nvPr>
            <p:ph type="body" sz="quarter" idx="14"/>
          </p:nvPr>
        </p:nvSpPr>
        <p:spPr>
          <a:xfrm>
            <a:off x="251520" y="5805264"/>
            <a:ext cx="8712968" cy="720080"/>
          </a:xfrm>
          <a:solidFill>
            <a:srgbClr val="8CC9F7"/>
          </a:solidFill>
          <a:ln w="28575">
            <a:solidFill>
              <a:srgbClr val="405C58"/>
            </a:solidFill>
            <a:miter lim="800000"/>
            <a:headEnd/>
            <a:tailEnd/>
          </a:ln>
        </p:spPr>
        <p:txBody>
          <a:bodyPr anchor="ctr">
            <a:noAutofit/>
          </a:bodyPr>
          <a:lstStyle/>
          <a:p>
            <a:pPr marL="0" indent="0" algn="ctr">
              <a:lnSpc>
                <a:spcPts val="2400"/>
              </a:lnSpc>
              <a:buNone/>
            </a:pPr>
            <a:r>
              <a:rPr lang="it-IT" dirty="0">
                <a:solidFill>
                  <a:srgbClr val="000090"/>
                </a:solidFill>
                <a:latin typeface="Arial"/>
                <a:cs typeface="Arial"/>
              </a:rPr>
              <a:t>La data ricezione fattura sarà indicata nel file digitale annullando gli attuali margini di registrazione della fattura di acquisto ai fini Iva e </a:t>
            </a:r>
            <a:r>
              <a:rPr lang="it-IT" dirty="0" err="1">
                <a:solidFill>
                  <a:srgbClr val="000090"/>
                </a:solidFill>
                <a:latin typeface="Arial"/>
                <a:cs typeface="Arial"/>
              </a:rPr>
              <a:t>ii.dd.</a:t>
            </a:r>
            <a:endParaRPr lang="it-IT" dirty="0">
              <a:solidFill>
                <a:srgbClr val="000090"/>
              </a:solidFill>
              <a:latin typeface="Arial"/>
              <a:cs typeface="Arial"/>
            </a:endParaRPr>
          </a:p>
        </p:txBody>
      </p:sp>
    </p:spTree>
    <p:extLst>
      <p:ext uri="{BB962C8B-B14F-4D97-AF65-F5344CB8AC3E}">
        <p14:creationId xmlns:p14="http://schemas.microsoft.com/office/powerpoint/2010/main" val="1348048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3"/>
          <p:cNvSpPr>
            <a:spLocks noGrp="1"/>
          </p:cNvSpPr>
          <p:nvPr>
            <p:ph type="body" sz="quarter" idx="14"/>
          </p:nvPr>
        </p:nvSpPr>
        <p:spPr>
          <a:xfrm>
            <a:off x="251520" y="1412776"/>
            <a:ext cx="8712968" cy="720080"/>
          </a:xfrm>
          <a:solidFill>
            <a:srgbClr val="8CC9F7"/>
          </a:solidFill>
          <a:ln w="28575">
            <a:solidFill>
              <a:srgbClr val="405C58"/>
            </a:solidFill>
            <a:miter lim="800000"/>
            <a:headEnd/>
            <a:tailEnd/>
          </a:ln>
        </p:spPr>
        <p:txBody>
          <a:bodyPr anchor="ctr">
            <a:noAutofit/>
          </a:bodyPr>
          <a:lstStyle/>
          <a:p>
            <a:pPr marL="0" indent="0" algn="ctr">
              <a:lnSpc>
                <a:spcPts val="2400"/>
              </a:lnSpc>
              <a:buNone/>
            </a:pPr>
            <a:r>
              <a:rPr lang="it-IT" dirty="0">
                <a:solidFill>
                  <a:srgbClr val="000090"/>
                </a:solidFill>
                <a:latin typeface="Arial"/>
                <a:cs typeface="Arial"/>
              </a:rPr>
              <a:t>Si ridurranno drasticamente i tempi di caricamento dei dati fattura sia ai fini Iva che </a:t>
            </a:r>
            <a:r>
              <a:rPr lang="it-IT" dirty="0" err="1">
                <a:solidFill>
                  <a:srgbClr val="000090"/>
                </a:solidFill>
                <a:latin typeface="Arial"/>
                <a:cs typeface="Arial"/>
              </a:rPr>
              <a:t>ii.dd.</a:t>
            </a:r>
            <a:r>
              <a:rPr lang="it-IT" dirty="0">
                <a:solidFill>
                  <a:srgbClr val="000090"/>
                </a:solidFill>
                <a:latin typeface="Arial"/>
                <a:cs typeface="Arial"/>
              </a:rPr>
              <a:t> (soprattutto per i clienti semplificati)</a:t>
            </a:r>
          </a:p>
        </p:txBody>
      </p:sp>
      <p:sp>
        <p:nvSpPr>
          <p:cNvPr id="12" name="CasellaDiTesto 11"/>
          <p:cNvSpPr txBox="1"/>
          <p:nvPr/>
        </p:nvSpPr>
        <p:spPr>
          <a:xfrm>
            <a:off x="251520" y="116632"/>
            <a:ext cx="8784976" cy="430887"/>
          </a:xfrm>
          <a:prstGeom prst="rect">
            <a:avLst/>
          </a:prstGeom>
          <a:noFill/>
        </p:spPr>
        <p:txBody>
          <a:bodyPr wrap="square" rtlCol="0">
            <a:spAutoFit/>
          </a:bodyPr>
          <a:lstStyle/>
          <a:p>
            <a:r>
              <a:rPr lang="de-DE" sz="2200" cap="all" dirty="0">
                <a:solidFill>
                  <a:srgbClr val="000090"/>
                </a:solidFill>
                <a:latin typeface="Arial"/>
                <a:cs typeface="Arial"/>
              </a:rPr>
              <a:t>IL PASSAGGIO DALLO STUDIO ANALOGICO A QUELLO DIGITALE</a:t>
            </a:r>
            <a:endParaRPr lang="it-IT" sz="2200" cap="all" dirty="0">
              <a:solidFill>
                <a:srgbClr val="000090"/>
              </a:solidFill>
              <a:latin typeface="Arial"/>
              <a:cs typeface="Arial"/>
            </a:endParaRPr>
          </a:p>
        </p:txBody>
      </p:sp>
      <p:sp>
        <p:nvSpPr>
          <p:cNvPr id="5" name="Freccia in giù 4"/>
          <p:cNvSpPr/>
          <p:nvPr/>
        </p:nvSpPr>
        <p:spPr>
          <a:xfrm>
            <a:off x="2332608" y="2176574"/>
            <a:ext cx="432197" cy="218591"/>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400"/>
              </a:lnSpc>
            </a:pPr>
            <a:endParaRPr lang="it-IT" sz="2000">
              <a:solidFill>
                <a:srgbClr val="FFFFFF"/>
              </a:solidFill>
              <a:latin typeface="Arial   "/>
              <a:cs typeface="Arial" pitchFamily="34" charset="0"/>
            </a:endParaRPr>
          </a:p>
        </p:txBody>
      </p:sp>
      <p:sp>
        <p:nvSpPr>
          <p:cNvPr id="6" name="Freccia in giù 5"/>
          <p:cNvSpPr/>
          <p:nvPr/>
        </p:nvSpPr>
        <p:spPr>
          <a:xfrm>
            <a:off x="6588075" y="2202297"/>
            <a:ext cx="432197" cy="218591"/>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400"/>
              </a:lnSpc>
            </a:pPr>
            <a:endParaRPr lang="it-IT" sz="2000">
              <a:solidFill>
                <a:srgbClr val="FFFFFF"/>
              </a:solidFill>
              <a:latin typeface="Arial   "/>
              <a:cs typeface="Arial" pitchFamily="34" charset="0"/>
            </a:endParaRPr>
          </a:p>
        </p:txBody>
      </p:sp>
      <p:sp>
        <p:nvSpPr>
          <p:cNvPr id="8" name="Segnaposto testo 3"/>
          <p:cNvSpPr>
            <a:spLocks noGrp="1"/>
          </p:cNvSpPr>
          <p:nvPr>
            <p:ph type="body" sz="quarter" idx="14"/>
          </p:nvPr>
        </p:nvSpPr>
        <p:spPr>
          <a:xfrm>
            <a:off x="251520" y="2492896"/>
            <a:ext cx="8712968" cy="720080"/>
          </a:xfrm>
          <a:solidFill>
            <a:srgbClr val="8CC9F7"/>
          </a:solidFill>
          <a:ln w="28575">
            <a:solidFill>
              <a:srgbClr val="405C58"/>
            </a:solidFill>
            <a:miter lim="800000"/>
            <a:headEnd/>
            <a:tailEnd/>
          </a:ln>
        </p:spPr>
        <p:txBody>
          <a:bodyPr anchor="ctr">
            <a:noAutofit/>
          </a:bodyPr>
          <a:lstStyle/>
          <a:p>
            <a:pPr marL="0" indent="0" algn="ctr">
              <a:lnSpc>
                <a:spcPts val="2400"/>
              </a:lnSpc>
              <a:buNone/>
            </a:pPr>
            <a:r>
              <a:rPr lang="it-IT" dirty="0">
                <a:solidFill>
                  <a:srgbClr val="000090"/>
                </a:solidFill>
                <a:latin typeface="Arial"/>
                <a:cs typeface="Arial"/>
              </a:rPr>
              <a:t>Con un moderno software gestionale le fatture emesse e ricevute andranno direttamente ad aggiornare i registri Iva senza alcun intervento umano</a:t>
            </a:r>
          </a:p>
        </p:txBody>
      </p:sp>
      <p:sp>
        <p:nvSpPr>
          <p:cNvPr id="9" name="Freccia in giù 8"/>
          <p:cNvSpPr/>
          <p:nvPr/>
        </p:nvSpPr>
        <p:spPr>
          <a:xfrm>
            <a:off x="2332608" y="3256694"/>
            <a:ext cx="432197" cy="218591"/>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400"/>
              </a:lnSpc>
            </a:pPr>
            <a:endParaRPr lang="it-IT" sz="2000">
              <a:solidFill>
                <a:srgbClr val="FFFFFF"/>
              </a:solidFill>
              <a:latin typeface="Arial   "/>
              <a:cs typeface="Arial" pitchFamily="34" charset="0"/>
            </a:endParaRPr>
          </a:p>
        </p:txBody>
      </p:sp>
      <p:sp>
        <p:nvSpPr>
          <p:cNvPr id="10" name="Freccia in giù 9"/>
          <p:cNvSpPr/>
          <p:nvPr/>
        </p:nvSpPr>
        <p:spPr>
          <a:xfrm>
            <a:off x="6588075" y="3282417"/>
            <a:ext cx="432197" cy="218591"/>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400"/>
              </a:lnSpc>
            </a:pPr>
            <a:endParaRPr lang="it-IT" sz="2000">
              <a:solidFill>
                <a:srgbClr val="FFFFFF"/>
              </a:solidFill>
              <a:latin typeface="Arial   "/>
              <a:cs typeface="Arial" pitchFamily="34" charset="0"/>
            </a:endParaRPr>
          </a:p>
        </p:txBody>
      </p:sp>
      <p:sp>
        <p:nvSpPr>
          <p:cNvPr id="11" name="Segnaposto testo 3"/>
          <p:cNvSpPr>
            <a:spLocks noGrp="1"/>
          </p:cNvSpPr>
          <p:nvPr>
            <p:ph type="body" sz="quarter" idx="14"/>
          </p:nvPr>
        </p:nvSpPr>
        <p:spPr>
          <a:xfrm>
            <a:off x="251520" y="3573016"/>
            <a:ext cx="8712968" cy="720080"/>
          </a:xfrm>
          <a:solidFill>
            <a:srgbClr val="8CC9F7"/>
          </a:solidFill>
          <a:ln w="28575">
            <a:solidFill>
              <a:srgbClr val="405C58"/>
            </a:solidFill>
            <a:miter lim="800000"/>
            <a:headEnd/>
            <a:tailEnd/>
          </a:ln>
        </p:spPr>
        <p:txBody>
          <a:bodyPr anchor="ctr">
            <a:noAutofit/>
          </a:bodyPr>
          <a:lstStyle/>
          <a:p>
            <a:pPr marL="0" indent="0" algn="ctr">
              <a:lnSpc>
                <a:spcPts val="2400"/>
              </a:lnSpc>
              <a:buNone/>
            </a:pPr>
            <a:r>
              <a:rPr lang="it-IT" dirty="0">
                <a:solidFill>
                  <a:srgbClr val="000090"/>
                </a:solidFill>
                <a:latin typeface="Arial"/>
                <a:cs typeface="Arial"/>
              </a:rPr>
              <a:t>A breve, anche i movimenti bancari affluiranno direttamente dall’estratto conto alla prima nota contabile e quindi al libro giornale</a:t>
            </a:r>
          </a:p>
        </p:txBody>
      </p:sp>
      <p:sp>
        <p:nvSpPr>
          <p:cNvPr id="14" name="Freccia in giù 13"/>
          <p:cNvSpPr/>
          <p:nvPr/>
        </p:nvSpPr>
        <p:spPr>
          <a:xfrm>
            <a:off x="2332608" y="4336814"/>
            <a:ext cx="432197" cy="218591"/>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400"/>
              </a:lnSpc>
            </a:pPr>
            <a:endParaRPr lang="it-IT" sz="2000">
              <a:solidFill>
                <a:srgbClr val="FFFFFF"/>
              </a:solidFill>
              <a:latin typeface="Arial   "/>
              <a:cs typeface="Arial" pitchFamily="34" charset="0"/>
            </a:endParaRPr>
          </a:p>
        </p:txBody>
      </p:sp>
      <p:sp>
        <p:nvSpPr>
          <p:cNvPr id="15" name="Freccia in giù 14"/>
          <p:cNvSpPr/>
          <p:nvPr/>
        </p:nvSpPr>
        <p:spPr>
          <a:xfrm>
            <a:off x="6588075" y="4362537"/>
            <a:ext cx="432197" cy="218591"/>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400"/>
              </a:lnSpc>
            </a:pPr>
            <a:endParaRPr lang="it-IT" sz="2000">
              <a:solidFill>
                <a:srgbClr val="FFFFFF"/>
              </a:solidFill>
              <a:latin typeface="Arial   "/>
              <a:cs typeface="Arial" pitchFamily="34" charset="0"/>
            </a:endParaRPr>
          </a:p>
        </p:txBody>
      </p:sp>
      <p:sp>
        <p:nvSpPr>
          <p:cNvPr id="16" name="Segnaposto testo 3"/>
          <p:cNvSpPr>
            <a:spLocks noGrp="1"/>
          </p:cNvSpPr>
          <p:nvPr>
            <p:ph type="body" sz="quarter" idx="14"/>
          </p:nvPr>
        </p:nvSpPr>
        <p:spPr>
          <a:xfrm>
            <a:off x="251520" y="4653136"/>
            <a:ext cx="8712968" cy="720080"/>
          </a:xfrm>
          <a:solidFill>
            <a:srgbClr val="8CC9F7"/>
          </a:solidFill>
          <a:ln w="28575">
            <a:solidFill>
              <a:srgbClr val="405C58"/>
            </a:solidFill>
            <a:miter lim="800000"/>
            <a:headEnd/>
            <a:tailEnd/>
          </a:ln>
        </p:spPr>
        <p:txBody>
          <a:bodyPr anchor="ctr">
            <a:noAutofit/>
          </a:bodyPr>
          <a:lstStyle/>
          <a:p>
            <a:pPr marL="0" indent="0" algn="ctr">
              <a:lnSpc>
                <a:spcPts val="2400"/>
              </a:lnSpc>
              <a:buNone/>
            </a:pPr>
            <a:r>
              <a:rPr lang="it-IT" dirty="0">
                <a:solidFill>
                  <a:srgbClr val="000090"/>
                </a:solidFill>
                <a:latin typeface="Arial"/>
                <a:cs typeface="Arial"/>
              </a:rPr>
              <a:t>Il tempo risparmiato in sede di caricamento/fatture e la disponibilità di nuove e più ampie informazioni aiuterà la fase </a:t>
            </a:r>
            <a:r>
              <a:rPr lang="it-IT" dirty="0" err="1">
                <a:solidFill>
                  <a:srgbClr val="000090"/>
                </a:solidFill>
                <a:latin typeface="Arial"/>
                <a:cs typeface="Arial"/>
              </a:rPr>
              <a:t>consulenziale</a:t>
            </a:r>
            <a:r>
              <a:rPr lang="it-IT" dirty="0">
                <a:solidFill>
                  <a:srgbClr val="000090"/>
                </a:solidFill>
                <a:latin typeface="Arial"/>
                <a:cs typeface="Arial"/>
              </a:rPr>
              <a:t> e strategica</a:t>
            </a:r>
          </a:p>
        </p:txBody>
      </p:sp>
      <p:sp>
        <p:nvSpPr>
          <p:cNvPr id="13" name="Callout con freccia in giù 12"/>
          <p:cNvSpPr/>
          <p:nvPr/>
        </p:nvSpPr>
        <p:spPr>
          <a:xfrm>
            <a:off x="3851920" y="764704"/>
            <a:ext cx="1202432" cy="554360"/>
          </a:xfrm>
          <a:prstGeom prst="downArrowCallout">
            <a:avLst/>
          </a:prstGeom>
          <a:solidFill>
            <a:srgbClr val="0070C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b="1" dirty="0">
                <a:solidFill>
                  <a:schemeClr val="bg1"/>
                </a:solidFill>
              </a:rPr>
              <a:t>PRO</a:t>
            </a:r>
          </a:p>
        </p:txBody>
      </p:sp>
      <p:sp>
        <p:nvSpPr>
          <p:cNvPr id="17" name="Freccia in giù 16"/>
          <p:cNvSpPr/>
          <p:nvPr/>
        </p:nvSpPr>
        <p:spPr>
          <a:xfrm>
            <a:off x="2332608" y="5416934"/>
            <a:ext cx="432197" cy="218591"/>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400"/>
              </a:lnSpc>
            </a:pPr>
            <a:endParaRPr lang="it-IT" sz="2000">
              <a:solidFill>
                <a:srgbClr val="FFFFFF"/>
              </a:solidFill>
              <a:latin typeface="Arial   "/>
              <a:cs typeface="Arial" pitchFamily="34" charset="0"/>
            </a:endParaRPr>
          </a:p>
        </p:txBody>
      </p:sp>
      <p:sp>
        <p:nvSpPr>
          <p:cNvPr id="18" name="Freccia in giù 17"/>
          <p:cNvSpPr/>
          <p:nvPr/>
        </p:nvSpPr>
        <p:spPr>
          <a:xfrm>
            <a:off x="6588075" y="5442657"/>
            <a:ext cx="432197" cy="218591"/>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400"/>
              </a:lnSpc>
            </a:pPr>
            <a:endParaRPr lang="it-IT" sz="2000">
              <a:solidFill>
                <a:srgbClr val="FFFFFF"/>
              </a:solidFill>
              <a:latin typeface="Arial   "/>
              <a:cs typeface="Arial" pitchFamily="34" charset="0"/>
            </a:endParaRPr>
          </a:p>
        </p:txBody>
      </p:sp>
      <p:sp>
        <p:nvSpPr>
          <p:cNvPr id="19" name="Segnaposto testo 3"/>
          <p:cNvSpPr>
            <a:spLocks noGrp="1"/>
          </p:cNvSpPr>
          <p:nvPr>
            <p:ph type="body" sz="quarter" idx="14"/>
          </p:nvPr>
        </p:nvSpPr>
        <p:spPr>
          <a:xfrm>
            <a:off x="251520" y="5733256"/>
            <a:ext cx="8712968" cy="720080"/>
          </a:xfrm>
          <a:solidFill>
            <a:srgbClr val="8CC9F7"/>
          </a:solidFill>
          <a:ln w="28575">
            <a:solidFill>
              <a:srgbClr val="405C58"/>
            </a:solidFill>
            <a:miter lim="800000"/>
            <a:headEnd/>
            <a:tailEnd/>
          </a:ln>
        </p:spPr>
        <p:txBody>
          <a:bodyPr anchor="ctr">
            <a:noAutofit/>
          </a:bodyPr>
          <a:lstStyle/>
          <a:p>
            <a:pPr marL="0" indent="0" algn="ctr">
              <a:lnSpc>
                <a:spcPts val="2400"/>
              </a:lnSpc>
              <a:buNone/>
            </a:pPr>
            <a:r>
              <a:rPr lang="it-IT" dirty="0">
                <a:solidFill>
                  <a:srgbClr val="000090"/>
                </a:solidFill>
                <a:latin typeface="Arial"/>
                <a:cs typeface="Arial"/>
              </a:rPr>
              <a:t>Dal punto di vista finanziario la fatturazione elettronica in qualità di intermediario alimenterà la voce dei ricavi da servizi ai clienti </a:t>
            </a:r>
          </a:p>
        </p:txBody>
      </p:sp>
    </p:spTree>
    <p:extLst>
      <p:ext uri="{BB962C8B-B14F-4D97-AF65-F5344CB8AC3E}">
        <p14:creationId xmlns:p14="http://schemas.microsoft.com/office/powerpoint/2010/main" val="1348048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numero diapositiva 1"/>
          <p:cNvSpPr>
            <a:spLocks noGrp="1"/>
          </p:cNvSpPr>
          <p:nvPr>
            <p:ph type="sldNum" sz="quarter" idx="4294967295"/>
          </p:nvPr>
        </p:nvSpPr>
        <p:spPr>
          <a:xfrm>
            <a:off x="6852586" y="6469447"/>
            <a:ext cx="2057400" cy="365125"/>
          </a:xfrm>
          <a:prstGeom prst="rect">
            <a:avLst/>
          </a:prstGeom>
        </p:spPr>
        <p:txBody>
          <a:bodyPr/>
          <a:lstStyle/>
          <a:p>
            <a:pPr algn="r"/>
            <a:fld id="{341EC1FB-F5DC-4712-9AFB-BB17EF98F339}" type="slidenum">
              <a:rPr lang="it-IT" sz="1000" smtClean="0">
                <a:latin typeface="Arial" panose="020B0604020202020204" pitchFamily="34" charset="0"/>
                <a:cs typeface="Arial" panose="020B0604020202020204" pitchFamily="34" charset="0"/>
              </a:rPr>
              <a:pPr algn="r"/>
              <a:t>12</a:t>
            </a:fld>
            <a:endParaRPr lang="it-IT" sz="1000" dirty="0">
              <a:latin typeface="Arial" panose="020B0604020202020204" pitchFamily="34" charset="0"/>
              <a:cs typeface="Arial" panose="020B0604020202020204" pitchFamily="34" charset="0"/>
            </a:endParaRPr>
          </a:p>
        </p:txBody>
      </p:sp>
      <p:sp>
        <p:nvSpPr>
          <p:cNvPr id="7" name="Segnaposto testo 3"/>
          <p:cNvSpPr>
            <a:spLocks noGrp="1"/>
          </p:cNvSpPr>
          <p:nvPr>
            <p:ph type="body" sz="quarter" idx="14"/>
          </p:nvPr>
        </p:nvSpPr>
        <p:spPr>
          <a:xfrm>
            <a:off x="323528" y="1556792"/>
            <a:ext cx="8424936" cy="4824536"/>
          </a:xfrm>
          <a:solidFill>
            <a:srgbClr val="8CC9F7"/>
          </a:solidFill>
          <a:ln w="28575">
            <a:solidFill>
              <a:srgbClr val="405C58"/>
            </a:solidFill>
            <a:miter lim="800000"/>
            <a:headEnd/>
            <a:tailEnd/>
          </a:ln>
        </p:spPr>
        <p:txBody>
          <a:bodyPr anchor="ctr">
            <a:noAutofit/>
          </a:bodyPr>
          <a:lstStyle/>
          <a:p>
            <a:pPr marL="0" indent="15875" algn="just">
              <a:lnSpc>
                <a:spcPts val="2400"/>
              </a:lnSpc>
              <a:buAutoNum type="arabicParenR"/>
            </a:pPr>
            <a:r>
              <a:rPr lang="it-IT" sz="1600" dirty="0">
                <a:solidFill>
                  <a:srgbClr val="000090"/>
                </a:solidFill>
                <a:latin typeface="Arial"/>
                <a:cs typeface="Arial"/>
              </a:rPr>
              <a:t> Il Professionista ed il Cliente devono comprendere che la fattura elettronica non è una fattura in pdf evoluta, occorre pensarla da subito in formato xml magari con una adeguata interfaccia “amica” che consenta una buona visualizzazione dei dati;</a:t>
            </a:r>
          </a:p>
          <a:p>
            <a:pPr marL="0" indent="0" algn="just">
              <a:lnSpc>
                <a:spcPts val="2400"/>
              </a:lnSpc>
              <a:buNone/>
            </a:pPr>
            <a:r>
              <a:rPr lang="it-IT" sz="1600" dirty="0">
                <a:solidFill>
                  <a:srgbClr val="000090"/>
                </a:solidFill>
                <a:latin typeface="Arial"/>
                <a:cs typeface="Arial"/>
              </a:rPr>
              <a:t>2) Per essere pronti serviranno da 5 a 6 mesi di formazione in riunioni e approfondimenti triangolari tra Software house, collaboratori di Studio e Clienti;</a:t>
            </a:r>
          </a:p>
          <a:p>
            <a:pPr marL="0" indent="0" algn="just">
              <a:lnSpc>
                <a:spcPts val="2400"/>
              </a:lnSpc>
              <a:buNone/>
            </a:pPr>
            <a:r>
              <a:rPr lang="it-IT" sz="1600" dirty="0">
                <a:solidFill>
                  <a:srgbClr val="000090"/>
                </a:solidFill>
                <a:latin typeface="Arial"/>
                <a:cs typeface="Arial"/>
              </a:rPr>
              <a:t>3) Non attendere che il Cliente si organizzi con un proprio software, meglio proporre ad un costo concorrenziale (o gratis) l’uso condiviso della piattaforma di Studio, diversamente vi dovrete attrezzare voi per dialogare con i sistemi dei vostri clienti (con un costo maggiore);</a:t>
            </a:r>
          </a:p>
          <a:p>
            <a:pPr marL="0" indent="0" algn="just">
              <a:lnSpc>
                <a:spcPts val="2400"/>
              </a:lnSpc>
              <a:buNone/>
            </a:pPr>
            <a:r>
              <a:rPr lang="it-IT" sz="1600" dirty="0">
                <a:solidFill>
                  <a:srgbClr val="000090"/>
                </a:solidFill>
                <a:latin typeface="Arial"/>
                <a:cs typeface="Arial"/>
              </a:rPr>
              <a:t>4) Al Cliente che chiede lo sconto perché la procedura è più snella, spiegate che avere a disposizione un gestionale comune permette di seguirlo meglio e più tempestivamente sulle dinamiche di acquisto, il magazzino, la </a:t>
            </a:r>
            <a:r>
              <a:rPr lang="it-IT" sz="1600" dirty="0" err="1">
                <a:solidFill>
                  <a:srgbClr val="000090"/>
                </a:solidFill>
                <a:latin typeface="Arial"/>
                <a:cs typeface="Arial"/>
              </a:rPr>
              <a:t>scontistica</a:t>
            </a:r>
            <a:r>
              <a:rPr lang="it-IT" sz="1600" dirty="0">
                <a:solidFill>
                  <a:srgbClr val="000090"/>
                </a:solidFill>
                <a:latin typeface="Arial"/>
                <a:cs typeface="Arial"/>
              </a:rPr>
              <a:t> ed i rapporti con il mondo bancario. </a:t>
            </a:r>
          </a:p>
          <a:p>
            <a:pPr marL="0" indent="0" algn="just">
              <a:lnSpc>
                <a:spcPts val="2400"/>
              </a:lnSpc>
              <a:buNone/>
            </a:pPr>
            <a:r>
              <a:rPr lang="it-IT" sz="1600" dirty="0">
                <a:solidFill>
                  <a:srgbClr val="000090"/>
                </a:solidFill>
                <a:latin typeface="Arial"/>
                <a:cs typeface="Arial"/>
              </a:rPr>
              <a:t>5) Il Professionista dovrebbe riposizionarsi tra il Cliente ed il Sistema d’Interscambio intercettando in tal modo i flussi dei dati amministrativi e migliorando il loro grado di fidelizzazione verso i clienti       </a:t>
            </a:r>
          </a:p>
        </p:txBody>
      </p:sp>
      <p:sp>
        <p:nvSpPr>
          <p:cNvPr id="5" name="CasellaDiTesto 4"/>
          <p:cNvSpPr txBox="1"/>
          <p:nvPr/>
        </p:nvSpPr>
        <p:spPr>
          <a:xfrm>
            <a:off x="251520" y="116632"/>
            <a:ext cx="8784976" cy="430887"/>
          </a:xfrm>
          <a:prstGeom prst="rect">
            <a:avLst/>
          </a:prstGeom>
          <a:noFill/>
        </p:spPr>
        <p:txBody>
          <a:bodyPr wrap="square" rtlCol="0">
            <a:spAutoFit/>
          </a:bodyPr>
          <a:lstStyle/>
          <a:p>
            <a:r>
              <a:rPr lang="de-DE" sz="2200" cap="all" dirty="0">
                <a:solidFill>
                  <a:srgbClr val="000090"/>
                </a:solidFill>
                <a:latin typeface="Arial"/>
                <a:cs typeface="Arial"/>
              </a:rPr>
              <a:t>IL PASSAGGIO DALLO STUDIO ANALOGICO A QUELLO DIGITALE</a:t>
            </a:r>
            <a:endParaRPr lang="it-IT" sz="2200" cap="all" dirty="0">
              <a:solidFill>
                <a:srgbClr val="000090"/>
              </a:solidFill>
              <a:latin typeface="Arial"/>
              <a:cs typeface="Arial"/>
            </a:endParaRPr>
          </a:p>
        </p:txBody>
      </p:sp>
      <p:sp>
        <p:nvSpPr>
          <p:cNvPr id="8" name="Callout con freccia in giù 7"/>
          <p:cNvSpPr/>
          <p:nvPr/>
        </p:nvSpPr>
        <p:spPr>
          <a:xfrm>
            <a:off x="3131840" y="908720"/>
            <a:ext cx="2880320" cy="554360"/>
          </a:xfrm>
          <a:prstGeom prst="downArrowCallout">
            <a:avLst>
              <a:gd name="adj1" fmla="val 25000"/>
              <a:gd name="adj2" fmla="val 25000"/>
              <a:gd name="adj3" fmla="val 25000"/>
              <a:gd name="adj4" fmla="val 71241"/>
            </a:avLst>
          </a:prstGeom>
          <a:solidFill>
            <a:srgbClr val="0070C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b="1" dirty="0">
                <a:solidFill>
                  <a:schemeClr val="bg1"/>
                </a:solidFill>
              </a:rPr>
              <a:t>LE 5 REGOLE </a:t>
            </a:r>
            <a:r>
              <a:rPr lang="it-IT" b="1" dirty="0" err="1">
                <a:solidFill>
                  <a:schemeClr val="bg1"/>
                </a:solidFill>
              </a:rPr>
              <a:t>D’ORO</a:t>
            </a:r>
            <a:endParaRPr lang="it-IT" b="1" dirty="0">
              <a:solidFill>
                <a:schemeClr val="bg1"/>
              </a:solidFill>
            </a:endParaRPr>
          </a:p>
        </p:txBody>
      </p:sp>
    </p:spTree>
    <p:extLst>
      <p:ext uri="{BB962C8B-B14F-4D97-AF65-F5344CB8AC3E}">
        <p14:creationId xmlns:p14="http://schemas.microsoft.com/office/powerpoint/2010/main" val="27192918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188640"/>
            <a:ext cx="8496944" cy="432048"/>
          </a:xfrm>
        </p:spPr>
        <p:txBody>
          <a:bodyPr>
            <a:noAutofit/>
          </a:bodyPr>
          <a:lstStyle/>
          <a:p>
            <a:pPr>
              <a:lnSpc>
                <a:spcPct val="120000"/>
              </a:lnSpc>
            </a:pPr>
            <a:r>
              <a:rPr lang="it-IT" sz="2200" cap="none" dirty="0">
                <a:solidFill>
                  <a:srgbClr val="002060"/>
                </a:solidFill>
                <a:latin typeface="Arial"/>
                <a:cs typeface="Arial"/>
              </a:rPr>
              <a:t>LA CIRCOLARE 8/E/2018 SULLE CESSIONI </a:t>
            </a:r>
            <a:r>
              <a:rPr lang="it-IT" sz="2200" cap="none" dirty="0" err="1">
                <a:solidFill>
                  <a:srgbClr val="002060"/>
                </a:solidFill>
                <a:latin typeface="Arial"/>
                <a:cs typeface="Arial"/>
              </a:rPr>
              <a:t>DI</a:t>
            </a:r>
            <a:r>
              <a:rPr lang="it-IT" sz="2200" cap="none" dirty="0">
                <a:solidFill>
                  <a:srgbClr val="002060"/>
                </a:solidFill>
                <a:latin typeface="Arial"/>
                <a:cs typeface="Arial"/>
              </a:rPr>
              <a:t> CARBURANTI</a:t>
            </a:r>
          </a:p>
        </p:txBody>
      </p:sp>
      <p:sp>
        <p:nvSpPr>
          <p:cNvPr id="5" name="Rettangolo 4"/>
          <p:cNvSpPr/>
          <p:nvPr/>
        </p:nvSpPr>
        <p:spPr>
          <a:xfrm>
            <a:off x="179512" y="1196751"/>
            <a:ext cx="8784976" cy="1440160"/>
          </a:xfrm>
          <a:prstGeom prst="rect">
            <a:avLst/>
          </a:prstGeom>
          <a:solidFill>
            <a:srgbClr val="364D47"/>
          </a:solidFill>
          <a:ln>
            <a:solidFill>
              <a:srgbClr val="364D4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500"/>
              </a:lnSpc>
            </a:pPr>
            <a:r>
              <a:rPr lang="it-IT" sz="2000" dirty="0">
                <a:solidFill>
                  <a:schemeClr val="bg1"/>
                </a:solidFill>
                <a:latin typeface="Arial"/>
                <a:cs typeface="Arial"/>
              </a:rPr>
              <a:t>Dal 1^ luglio 2018 ai fini della deducibilità del costo e della detraibilità dell’IVA, le cessioni di carburanti devono essere perfezionate con strumento di pagamento tracciabile, </a:t>
            </a:r>
            <a:r>
              <a:rPr lang="it-IT" sz="2000" u="sng" dirty="0">
                <a:solidFill>
                  <a:schemeClr val="bg1"/>
                </a:solidFill>
                <a:latin typeface="Arial"/>
                <a:cs typeface="Arial"/>
              </a:rPr>
              <a:t>mentre è stato prorogato al 2019 l’obbligo di emissione della fattura elettronica  </a:t>
            </a:r>
          </a:p>
        </p:txBody>
      </p:sp>
      <p:sp>
        <p:nvSpPr>
          <p:cNvPr id="6" name="Rettangolo 5"/>
          <p:cNvSpPr/>
          <p:nvPr/>
        </p:nvSpPr>
        <p:spPr>
          <a:xfrm>
            <a:off x="179512" y="3140967"/>
            <a:ext cx="4176464" cy="1368152"/>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500"/>
              </a:lnSpc>
            </a:pPr>
            <a:r>
              <a:rPr lang="it-IT" sz="2000" dirty="0">
                <a:solidFill>
                  <a:schemeClr val="tx1"/>
                </a:solidFill>
                <a:latin typeface="Arial"/>
                <a:cs typeface="Arial"/>
              </a:rPr>
              <a:t>La Circolare 8/E del 30 aprile 2018 è intervenuta a chiarire primi dubbi e criticità</a:t>
            </a:r>
          </a:p>
        </p:txBody>
      </p:sp>
      <p:sp>
        <p:nvSpPr>
          <p:cNvPr id="7" name="Rettangolo 6"/>
          <p:cNvSpPr/>
          <p:nvPr/>
        </p:nvSpPr>
        <p:spPr>
          <a:xfrm>
            <a:off x="4860032" y="3140967"/>
            <a:ext cx="4104456" cy="1368152"/>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500"/>
              </a:lnSpc>
            </a:pPr>
            <a:r>
              <a:rPr lang="it-IT" sz="2000" dirty="0">
                <a:solidFill>
                  <a:schemeClr val="tx1"/>
                </a:solidFill>
                <a:latin typeface="Arial"/>
                <a:cs typeface="Arial"/>
              </a:rPr>
              <a:t>Tra gli elementi obbligatori da indicare in fattura </a:t>
            </a:r>
            <a:r>
              <a:rPr lang="it-IT" sz="2000" b="1" u="sng" dirty="0">
                <a:solidFill>
                  <a:schemeClr val="tx1"/>
                </a:solidFill>
                <a:latin typeface="Arial"/>
                <a:cs typeface="Arial"/>
              </a:rPr>
              <a:t>non compare la targa</a:t>
            </a:r>
            <a:r>
              <a:rPr lang="it-IT" sz="2000" dirty="0">
                <a:solidFill>
                  <a:schemeClr val="tx1"/>
                </a:solidFill>
                <a:latin typeface="Arial"/>
                <a:cs typeface="Arial"/>
              </a:rPr>
              <a:t> del veicolo (è facoltativa)</a:t>
            </a:r>
          </a:p>
        </p:txBody>
      </p:sp>
      <p:sp>
        <p:nvSpPr>
          <p:cNvPr id="8" name="Freccia in giù 7"/>
          <p:cNvSpPr/>
          <p:nvPr/>
        </p:nvSpPr>
        <p:spPr>
          <a:xfrm>
            <a:off x="2069431" y="2818084"/>
            <a:ext cx="414337" cy="204590"/>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2500"/>
              </a:lnSpc>
            </a:pPr>
            <a:endParaRPr lang="it-IT" dirty="0">
              <a:solidFill>
                <a:srgbClr val="FFFFFF"/>
              </a:solidFill>
              <a:latin typeface="Arial"/>
              <a:cs typeface="Arial"/>
            </a:endParaRPr>
          </a:p>
        </p:txBody>
      </p:sp>
      <p:sp>
        <p:nvSpPr>
          <p:cNvPr id="11" name="Freccia in giù 7"/>
          <p:cNvSpPr/>
          <p:nvPr/>
        </p:nvSpPr>
        <p:spPr>
          <a:xfrm>
            <a:off x="6732240" y="2852935"/>
            <a:ext cx="414337" cy="204590"/>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2500"/>
              </a:lnSpc>
            </a:pPr>
            <a:endParaRPr lang="it-IT" dirty="0">
              <a:solidFill>
                <a:srgbClr val="FFFFFF"/>
              </a:solidFill>
              <a:latin typeface="Arial"/>
              <a:cs typeface="Arial"/>
            </a:endParaRPr>
          </a:p>
        </p:txBody>
      </p:sp>
      <p:sp>
        <p:nvSpPr>
          <p:cNvPr id="13" name="Rettangolo 12"/>
          <p:cNvSpPr/>
          <p:nvPr/>
        </p:nvSpPr>
        <p:spPr>
          <a:xfrm>
            <a:off x="179512" y="5013176"/>
            <a:ext cx="8784976" cy="1224136"/>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500"/>
              </a:lnSpc>
            </a:pPr>
            <a:r>
              <a:rPr lang="it-IT" sz="2000" dirty="0">
                <a:solidFill>
                  <a:schemeClr val="tx1"/>
                </a:solidFill>
                <a:latin typeface="Arial"/>
                <a:cs typeface="Arial"/>
              </a:rPr>
              <a:t>Fermo restando che tali informazioni, pur facoltative, potranno comunque essere inserite  nei documenti per le opportune finalità di ausilio alla tracciabilità della spesa e per ricondurre la stessa ad un determinato veicolo </a:t>
            </a:r>
          </a:p>
        </p:txBody>
      </p:sp>
      <p:sp>
        <p:nvSpPr>
          <p:cNvPr id="14" name="Freccia in giù 7"/>
          <p:cNvSpPr/>
          <p:nvPr/>
        </p:nvSpPr>
        <p:spPr>
          <a:xfrm>
            <a:off x="2069431" y="4653135"/>
            <a:ext cx="414337" cy="241747"/>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2500"/>
              </a:lnSpc>
            </a:pPr>
            <a:endParaRPr lang="it-IT" dirty="0">
              <a:solidFill>
                <a:srgbClr val="FFFFFF"/>
              </a:solidFill>
              <a:latin typeface="Arial"/>
              <a:cs typeface="Arial"/>
            </a:endParaRPr>
          </a:p>
        </p:txBody>
      </p:sp>
      <p:sp>
        <p:nvSpPr>
          <p:cNvPr id="15" name="Freccia in giù 7"/>
          <p:cNvSpPr/>
          <p:nvPr/>
        </p:nvSpPr>
        <p:spPr>
          <a:xfrm>
            <a:off x="6732240" y="4653135"/>
            <a:ext cx="414337" cy="241747"/>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2500"/>
              </a:lnSpc>
            </a:pPr>
            <a:endParaRPr lang="it-IT" dirty="0">
              <a:solidFill>
                <a:srgbClr val="FFFFFF"/>
              </a:solidFill>
              <a:latin typeface="Arial"/>
              <a:cs typeface="Arial"/>
            </a:endParaRPr>
          </a:p>
        </p:txBody>
      </p:sp>
    </p:spTree>
    <p:extLst>
      <p:ext uri="{BB962C8B-B14F-4D97-AF65-F5344CB8AC3E}">
        <p14:creationId xmlns:p14="http://schemas.microsoft.com/office/powerpoint/2010/main" val="10172231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188640"/>
            <a:ext cx="8496944" cy="432048"/>
          </a:xfrm>
        </p:spPr>
        <p:txBody>
          <a:bodyPr>
            <a:noAutofit/>
          </a:bodyPr>
          <a:lstStyle/>
          <a:p>
            <a:pPr>
              <a:lnSpc>
                <a:spcPct val="120000"/>
              </a:lnSpc>
            </a:pPr>
            <a:r>
              <a:rPr lang="it-IT" sz="2200" cap="none" dirty="0">
                <a:solidFill>
                  <a:srgbClr val="002060"/>
                </a:solidFill>
                <a:latin typeface="Arial"/>
                <a:cs typeface="Arial"/>
              </a:rPr>
              <a:t>LA CIRCOLARE 8/E/2018 SULLE CESSIONI </a:t>
            </a:r>
            <a:r>
              <a:rPr lang="it-IT" sz="2200" cap="none" dirty="0" err="1">
                <a:solidFill>
                  <a:srgbClr val="002060"/>
                </a:solidFill>
                <a:latin typeface="Arial"/>
                <a:cs typeface="Arial"/>
              </a:rPr>
              <a:t>DI</a:t>
            </a:r>
            <a:r>
              <a:rPr lang="it-IT" sz="2200" cap="none" dirty="0">
                <a:solidFill>
                  <a:srgbClr val="002060"/>
                </a:solidFill>
                <a:latin typeface="Arial"/>
                <a:cs typeface="Arial"/>
              </a:rPr>
              <a:t> CARBURANTI</a:t>
            </a:r>
          </a:p>
        </p:txBody>
      </p:sp>
      <p:sp>
        <p:nvSpPr>
          <p:cNvPr id="6" name="Rettangolo 5"/>
          <p:cNvSpPr/>
          <p:nvPr/>
        </p:nvSpPr>
        <p:spPr>
          <a:xfrm>
            <a:off x="179512" y="1484784"/>
            <a:ext cx="4320480" cy="1484263"/>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20000"/>
              </a:lnSpc>
            </a:pPr>
            <a:r>
              <a:rPr lang="it-IT" sz="2000" dirty="0">
                <a:solidFill>
                  <a:schemeClr val="tx1"/>
                </a:solidFill>
                <a:latin typeface="Arial"/>
                <a:cs typeface="Arial"/>
              </a:rPr>
              <a:t>In presenza di singole ricevute, sarà possibile </a:t>
            </a:r>
            <a:r>
              <a:rPr lang="it-IT" sz="2000" b="1" u="sng" dirty="0">
                <a:solidFill>
                  <a:schemeClr val="tx1"/>
                </a:solidFill>
                <a:latin typeface="Arial"/>
                <a:cs typeface="Arial"/>
              </a:rPr>
              <a:t>emettere un’unica fattura elettronica</a:t>
            </a:r>
            <a:r>
              <a:rPr lang="it-IT" sz="2000" dirty="0">
                <a:solidFill>
                  <a:schemeClr val="tx1"/>
                </a:solidFill>
                <a:latin typeface="Arial"/>
                <a:cs typeface="Arial"/>
              </a:rPr>
              <a:t> per ciascun mese solare</a:t>
            </a:r>
          </a:p>
        </p:txBody>
      </p:sp>
      <p:sp>
        <p:nvSpPr>
          <p:cNvPr id="7" name="Rettangolo 6"/>
          <p:cNvSpPr/>
          <p:nvPr/>
        </p:nvSpPr>
        <p:spPr>
          <a:xfrm>
            <a:off x="4860032" y="1484784"/>
            <a:ext cx="4104456" cy="1484263"/>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20000"/>
              </a:lnSpc>
            </a:pPr>
            <a:r>
              <a:rPr lang="it-IT" sz="2000" dirty="0">
                <a:solidFill>
                  <a:schemeClr val="tx1"/>
                </a:solidFill>
                <a:latin typeface="Arial"/>
                <a:cs typeface="Arial"/>
              </a:rPr>
              <a:t>Anche per queste cessioni i nuovi obblighi </a:t>
            </a:r>
            <a:r>
              <a:rPr lang="it-IT" sz="2000" b="1" u="sng" dirty="0">
                <a:solidFill>
                  <a:schemeClr val="tx1"/>
                </a:solidFill>
                <a:latin typeface="Arial"/>
                <a:cs typeface="Arial"/>
              </a:rPr>
              <a:t>non si applicano ai contribuenti minimi e forfettari</a:t>
            </a:r>
          </a:p>
        </p:txBody>
      </p:sp>
      <p:sp>
        <p:nvSpPr>
          <p:cNvPr id="12" name="Rettangolo 11"/>
          <p:cNvSpPr/>
          <p:nvPr/>
        </p:nvSpPr>
        <p:spPr>
          <a:xfrm>
            <a:off x="179512" y="3789040"/>
            <a:ext cx="4320480" cy="1728192"/>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20000"/>
              </a:lnSpc>
            </a:pPr>
            <a:r>
              <a:rPr lang="it-IT" sz="2000" dirty="0">
                <a:solidFill>
                  <a:schemeClr val="tx1"/>
                </a:solidFill>
                <a:latin typeface="Arial"/>
                <a:cs typeface="Arial"/>
              </a:rPr>
              <a:t>  Le fatture emesse e/o ricevute di importo singolarmente inferiore a € 300 possono essere registrate con un unico documento riepilogativo</a:t>
            </a:r>
            <a:endParaRPr lang="it-IT" sz="2000" b="1" u="sng" dirty="0">
              <a:solidFill>
                <a:schemeClr val="tx1"/>
              </a:solidFill>
              <a:latin typeface="Arial"/>
              <a:cs typeface="Arial"/>
            </a:endParaRPr>
          </a:p>
        </p:txBody>
      </p:sp>
      <p:sp>
        <p:nvSpPr>
          <p:cNvPr id="13" name="Rettangolo 12"/>
          <p:cNvSpPr/>
          <p:nvPr/>
        </p:nvSpPr>
        <p:spPr>
          <a:xfrm>
            <a:off x="4860032" y="3789040"/>
            <a:ext cx="4104456" cy="1728192"/>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20000"/>
              </a:lnSpc>
            </a:pPr>
            <a:r>
              <a:rPr lang="it-IT" sz="2000" dirty="0">
                <a:solidFill>
                  <a:schemeClr val="tx1"/>
                </a:solidFill>
                <a:latin typeface="Arial"/>
                <a:cs typeface="Arial"/>
              </a:rPr>
              <a:t>Con Provvedimento n. 73203 del 4 aprile 2018, l’Agenzia ha esteso i mezzi di pagamento validi a bonifici e assegni bancari</a:t>
            </a:r>
          </a:p>
        </p:txBody>
      </p:sp>
      <p:sp>
        <p:nvSpPr>
          <p:cNvPr id="14" name="Freccia in giù 7"/>
          <p:cNvSpPr/>
          <p:nvPr/>
        </p:nvSpPr>
        <p:spPr>
          <a:xfrm>
            <a:off x="2069431" y="3212976"/>
            <a:ext cx="414337" cy="385763"/>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120000"/>
              </a:lnSpc>
            </a:pPr>
            <a:endParaRPr lang="it-IT" sz="2000" dirty="0">
              <a:solidFill>
                <a:srgbClr val="FFFFFF"/>
              </a:solidFill>
              <a:latin typeface="Arial"/>
              <a:cs typeface="Arial"/>
            </a:endParaRPr>
          </a:p>
        </p:txBody>
      </p:sp>
      <p:sp>
        <p:nvSpPr>
          <p:cNvPr id="15" name="Freccia in giù 7"/>
          <p:cNvSpPr/>
          <p:nvPr/>
        </p:nvSpPr>
        <p:spPr>
          <a:xfrm>
            <a:off x="6732240" y="3212976"/>
            <a:ext cx="414337" cy="385763"/>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120000"/>
              </a:lnSpc>
            </a:pPr>
            <a:endParaRPr lang="it-IT" sz="2000" dirty="0">
              <a:solidFill>
                <a:srgbClr val="FFFFFF"/>
              </a:solidFill>
              <a:latin typeface="Arial"/>
              <a:cs typeface="Arial"/>
            </a:endParaRPr>
          </a:p>
        </p:txBody>
      </p:sp>
    </p:spTree>
    <p:extLst>
      <p:ext uri="{BB962C8B-B14F-4D97-AF65-F5344CB8AC3E}">
        <p14:creationId xmlns:p14="http://schemas.microsoft.com/office/powerpoint/2010/main" val="10172231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116632"/>
            <a:ext cx="8496944" cy="432048"/>
          </a:xfrm>
        </p:spPr>
        <p:txBody>
          <a:bodyPr>
            <a:noAutofit/>
          </a:bodyPr>
          <a:lstStyle/>
          <a:p>
            <a:pPr>
              <a:lnSpc>
                <a:spcPct val="120000"/>
              </a:lnSpc>
            </a:pPr>
            <a:r>
              <a:rPr lang="it-IT" sz="2200" cap="none" dirty="0">
                <a:solidFill>
                  <a:srgbClr val="002060"/>
                </a:solidFill>
                <a:latin typeface="Arial"/>
                <a:cs typeface="Arial"/>
              </a:rPr>
              <a:t>LA CIRCOLARE 8/E/2018 SULLE CESSIONI </a:t>
            </a:r>
            <a:r>
              <a:rPr lang="it-IT" sz="2200" cap="none" dirty="0" err="1">
                <a:solidFill>
                  <a:srgbClr val="002060"/>
                </a:solidFill>
                <a:latin typeface="Arial"/>
                <a:cs typeface="Arial"/>
              </a:rPr>
              <a:t>DI</a:t>
            </a:r>
            <a:r>
              <a:rPr lang="it-IT" sz="2200" cap="none" dirty="0">
                <a:solidFill>
                  <a:srgbClr val="002060"/>
                </a:solidFill>
                <a:latin typeface="Arial"/>
                <a:cs typeface="Arial"/>
              </a:rPr>
              <a:t> CARBURANTI</a:t>
            </a:r>
          </a:p>
        </p:txBody>
      </p:sp>
      <p:sp>
        <p:nvSpPr>
          <p:cNvPr id="5" name="Rettangolo 4"/>
          <p:cNvSpPr/>
          <p:nvPr/>
        </p:nvSpPr>
        <p:spPr>
          <a:xfrm>
            <a:off x="179512" y="908720"/>
            <a:ext cx="8784976" cy="1287016"/>
          </a:xfrm>
          <a:prstGeom prst="rect">
            <a:avLst/>
          </a:prstGeom>
          <a:solidFill>
            <a:srgbClr val="364D47"/>
          </a:solidFill>
          <a:ln>
            <a:solidFill>
              <a:srgbClr val="364D4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20000"/>
              </a:lnSpc>
            </a:pPr>
            <a:r>
              <a:rPr lang="it-IT" sz="2000" dirty="0">
                <a:solidFill>
                  <a:schemeClr val="bg1"/>
                </a:solidFill>
                <a:latin typeface="Arial"/>
                <a:cs typeface="Arial"/>
              </a:rPr>
              <a:t>Restano valide le indicazioni fornite con la Circ. 42/E/2012 in ordine ai contratti di </a:t>
            </a:r>
            <a:r>
              <a:rPr lang="it-IT" sz="2000" b="1" i="1" u="sng" dirty="0">
                <a:solidFill>
                  <a:schemeClr val="bg1"/>
                </a:solidFill>
                <a:latin typeface="Arial"/>
                <a:cs typeface="Arial"/>
              </a:rPr>
              <a:t>“</a:t>
            </a:r>
            <a:r>
              <a:rPr lang="it-IT" sz="2000" b="1" i="1" u="sng" dirty="0" err="1">
                <a:solidFill>
                  <a:schemeClr val="bg1"/>
                </a:solidFill>
                <a:latin typeface="Arial"/>
                <a:cs typeface="Arial"/>
              </a:rPr>
              <a:t>netting</a:t>
            </a:r>
            <a:r>
              <a:rPr lang="it-IT" sz="2000" b="1" i="1" u="sng" dirty="0">
                <a:solidFill>
                  <a:schemeClr val="bg1"/>
                </a:solidFill>
                <a:latin typeface="Arial"/>
                <a:cs typeface="Arial"/>
              </a:rPr>
              <a:t>” </a:t>
            </a:r>
            <a:r>
              <a:rPr lang="it-IT" sz="2000" dirty="0">
                <a:solidFill>
                  <a:schemeClr val="bg1"/>
                </a:solidFill>
                <a:latin typeface="Arial"/>
                <a:cs typeface="Arial"/>
              </a:rPr>
              <a:t>per cui in questi casi la fattura elettronica andrà emessa al momento della ricarica della carta prepagata</a:t>
            </a:r>
            <a:endParaRPr lang="it-IT" sz="2000" b="1" i="1" u="sng" dirty="0">
              <a:solidFill>
                <a:schemeClr val="bg1"/>
              </a:solidFill>
              <a:latin typeface="Arial"/>
              <a:cs typeface="Arial"/>
            </a:endParaRPr>
          </a:p>
        </p:txBody>
      </p:sp>
      <p:sp>
        <p:nvSpPr>
          <p:cNvPr id="6" name="Rettangolo 5"/>
          <p:cNvSpPr/>
          <p:nvPr/>
        </p:nvSpPr>
        <p:spPr>
          <a:xfrm>
            <a:off x="179512" y="2780928"/>
            <a:ext cx="6048672" cy="1656184"/>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20000"/>
              </a:lnSpc>
            </a:pPr>
            <a:r>
              <a:rPr lang="it-IT" sz="2000" dirty="0">
                <a:solidFill>
                  <a:schemeClr val="tx1"/>
                </a:solidFill>
                <a:latin typeface="Arial"/>
                <a:cs typeface="Arial"/>
              </a:rPr>
              <a:t>Si ritengono altresì validi i pagamenti effettuati dal soggetto passivo IVA in via mediata, ma allo stesso riconducibili secondo una catena ininterrotta di corresponsioni con strumenti tracciabili</a:t>
            </a:r>
          </a:p>
        </p:txBody>
      </p:sp>
      <p:sp>
        <p:nvSpPr>
          <p:cNvPr id="8" name="Freccia in giù 7"/>
          <p:cNvSpPr/>
          <p:nvPr/>
        </p:nvSpPr>
        <p:spPr>
          <a:xfrm>
            <a:off x="1205335" y="2348880"/>
            <a:ext cx="414337" cy="385763"/>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120000"/>
              </a:lnSpc>
            </a:pPr>
            <a:endParaRPr lang="it-IT" dirty="0">
              <a:solidFill>
                <a:srgbClr val="FFFFFF"/>
              </a:solidFill>
              <a:latin typeface="Arial"/>
              <a:cs typeface="Arial"/>
            </a:endParaRPr>
          </a:p>
        </p:txBody>
      </p:sp>
      <p:sp>
        <p:nvSpPr>
          <p:cNvPr id="11" name="Freccia in giù 7"/>
          <p:cNvSpPr/>
          <p:nvPr/>
        </p:nvSpPr>
        <p:spPr>
          <a:xfrm>
            <a:off x="4301679" y="2348880"/>
            <a:ext cx="414337" cy="385763"/>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120000"/>
              </a:lnSpc>
            </a:pPr>
            <a:endParaRPr lang="it-IT" dirty="0">
              <a:solidFill>
                <a:srgbClr val="FFFFFF"/>
              </a:solidFill>
              <a:latin typeface="Arial"/>
              <a:cs typeface="Arial"/>
            </a:endParaRPr>
          </a:p>
        </p:txBody>
      </p:sp>
      <p:sp>
        <p:nvSpPr>
          <p:cNvPr id="12" name="Rettangolo 11"/>
          <p:cNvSpPr/>
          <p:nvPr/>
        </p:nvSpPr>
        <p:spPr>
          <a:xfrm>
            <a:off x="3059832" y="4969073"/>
            <a:ext cx="5832648" cy="1700287"/>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20000"/>
              </a:lnSpc>
            </a:pPr>
            <a:r>
              <a:rPr lang="it-IT" dirty="0">
                <a:solidFill>
                  <a:schemeClr val="tx1"/>
                </a:solidFill>
                <a:latin typeface="Arial"/>
                <a:cs typeface="Arial"/>
              </a:rPr>
              <a:t>  </a:t>
            </a:r>
            <a:r>
              <a:rPr lang="it-IT" sz="2000" dirty="0">
                <a:solidFill>
                  <a:schemeClr val="tx1"/>
                </a:solidFill>
                <a:latin typeface="Arial"/>
                <a:cs typeface="Arial"/>
              </a:rPr>
              <a:t>Quindi, ad esempio, è deducibile/detraibile il costo sostenuto dal dipendente con strumento tracciabile a sua volta rimborsato dal datore di lavoro con altro strumento tracciabile</a:t>
            </a:r>
            <a:endParaRPr lang="it-IT" sz="2000" b="1" u="sng" dirty="0">
              <a:solidFill>
                <a:schemeClr val="tx1"/>
              </a:solidFill>
              <a:latin typeface="Arial"/>
              <a:cs typeface="Arial"/>
            </a:endParaRPr>
          </a:p>
        </p:txBody>
      </p:sp>
      <p:sp>
        <p:nvSpPr>
          <p:cNvPr id="14" name="Freccia in giù 7"/>
          <p:cNvSpPr/>
          <p:nvPr/>
        </p:nvSpPr>
        <p:spPr>
          <a:xfrm>
            <a:off x="4427984" y="4537025"/>
            <a:ext cx="414337" cy="385763"/>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120000"/>
              </a:lnSpc>
            </a:pPr>
            <a:endParaRPr lang="it-IT" dirty="0">
              <a:solidFill>
                <a:srgbClr val="FFFFFF"/>
              </a:solidFill>
              <a:latin typeface="Arial"/>
              <a:cs typeface="Arial"/>
            </a:endParaRPr>
          </a:p>
        </p:txBody>
      </p:sp>
      <p:sp>
        <p:nvSpPr>
          <p:cNvPr id="15" name="Freccia in giù 7"/>
          <p:cNvSpPr/>
          <p:nvPr/>
        </p:nvSpPr>
        <p:spPr>
          <a:xfrm>
            <a:off x="7181999" y="4537025"/>
            <a:ext cx="414337" cy="385763"/>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120000"/>
              </a:lnSpc>
            </a:pPr>
            <a:endParaRPr lang="it-IT" dirty="0">
              <a:solidFill>
                <a:srgbClr val="FFFFFF"/>
              </a:solidFill>
              <a:latin typeface="Arial"/>
              <a:cs typeface="Arial"/>
            </a:endParaRPr>
          </a:p>
        </p:txBody>
      </p:sp>
    </p:spTree>
    <p:extLst>
      <p:ext uri="{BB962C8B-B14F-4D97-AF65-F5344CB8AC3E}">
        <p14:creationId xmlns:p14="http://schemas.microsoft.com/office/powerpoint/2010/main" val="10172231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188640"/>
            <a:ext cx="8496944" cy="432048"/>
          </a:xfrm>
        </p:spPr>
        <p:txBody>
          <a:bodyPr>
            <a:noAutofit/>
          </a:bodyPr>
          <a:lstStyle/>
          <a:p>
            <a:pPr>
              <a:lnSpc>
                <a:spcPct val="120000"/>
              </a:lnSpc>
            </a:pPr>
            <a:r>
              <a:rPr lang="it-IT" sz="2200" cap="none" dirty="0">
                <a:solidFill>
                  <a:srgbClr val="002060"/>
                </a:solidFill>
                <a:latin typeface="Arial"/>
                <a:cs typeface="Arial"/>
              </a:rPr>
              <a:t>LA CIRCOLARE 8/E/2018 SULLE CESSIONI </a:t>
            </a:r>
            <a:r>
              <a:rPr lang="it-IT" sz="2200" cap="none" dirty="0" err="1">
                <a:solidFill>
                  <a:srgbClr val="002060"/>
                </a:solidFill>
                <a:latin typeface="Arial"/>
                <a:cs typeface="Arial"/>
              </a:rPr>
              <a:t>DI</a:t>
            </a:r>
            <a:r>
              <a:rPr lang="it-IT" sz="2200" cap="none" dirty="0">
                <a:solidFill>
                  <a:srgbClr val="002060"/>
                </a:solidFill>
                <a:latin typeface="Arial"/>
                <a:cs typeface="Arial"/>
              </a:rPr>
              <a:t> CARBURANTI</a:t>
            </a:r>
          </a:p>
        </p:txBody>
      </p:sp>
      <p:sp>
        <p:nvSpPr>
          <p:cNvPr id="5" name="Rettangolo 4"/>
          <p:cNvSpPr/>
          <p:nvPr/>
        </p:nvSpPr>
        <p:spPr>
          <a:xfrm>
            <a:off x="179512" y="1268760"/>
            <a:ext cx="8784976" cy="936104"/>
          </a:xfrm>
          <a:prstGeom prst="rect">
            <a:avLst/>
          </a:prstGeom>
          <a:solidFill>
            <a:srgbClr val="364D47"/>
          </a:solidFill>
          <a:ln>
            <a:solidFill>
              <a:srgbClr val="364D4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20000"/>
              </a:lnSpc>
            </a:pPr>
            <a:r>
              <a:rPr lang="it-IT" sz="1900" dirty="0">
                <a:solidFill>
                  <a:schemeClr val="bg1"/>
                </a:solidFill>
                <a:latin typeface="Arial"/>
                <a:cs typeface="Arial"/>
              </a:rPr>
              <a:t>L’Art. 1, comma 924 L. 207/2017 concede un credito d’imposta pari al 50% delle commissioni bancarie addebitate per le transazioni effettuate dal 1^ luglio 2018 </a:t>
            </a:r>
          </a:p>
        </p:txBody>
      </p:sp>
      <p:sp>
        <p:nvSpPr>
          <p:cNvPr id="6" name="Rettangolo 5"/>
          <p:cNvSpPr/>
          <p:nvPr/>
        </p:nvSpPr>
        <p:spPr>
          <a:xfrm>
            <a:off x="179512" y="2924946"/>
            <a:ext cx="6624736" cy="1296144"/>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20000"/>
              </a:lnSpc>
            </a:pPr>
            <a:r>
              <a:rPr lang="it-IT" sz="2000" dirty="0">
                <a:solidFill>
                  <a:schemeClr val="tx1"/>
                </a:solidFill>
                <a:latin typeface="Arial"/>
                <a:cs typeface="Arial"/>
              </a:rPr>
              <a:t>I soggetti aventi diritto sono gli esercenti impianti di distribuzione di carburante indipendentemente dal titolo di esercizio dell’attività (proprietà, locazione o comodato) </a:t>
            </a:r>
          </a:p>
        </p:txBody>
      </p:sp>
      <p:sp>
        <p:nvSpPr>
          <p:cNvPr id="8" name="Freccia in giù 7"/>
          <p:cNvSpPr/>
          <p:nvPr/>
        </p:nvSpPr>
        <p:spPr>
          <a:xfrm>
            <a:off x="1565375" y="2420888"/>
            <a:ext cx="414337" cy="385763"/>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120000"/>
              </a:lnSpc>
            </a:pPr>
            <a:endParaRPr lang="it-IT" dirty="0">
              <a:solidFill>
                <a:srgbClr val="FFFFFF"/>
              </a:solidFill>
              <a:latin typeface="Arial"/>
              <a:cs typeface="Arial"/>
            </a:endParaRPr>
          </a:p>
        </p:txBody>
      </p:sp>
      <p:sp>
        <p:nvSpPr>
          <p:cNvPr id="11" name="Freccia in giù 7"/>
          <p:cNvSpPr/>
          <p:nvPr/>
        </p:nvSpPr>
        <p:spPr>
          <a:xfrm>
            <a:off x="4517703" y="2420888"/>
            <a:ext cx="414337" cy="385763"/>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120000"/>
              </a:lnSpc>
            </a:pPr>
            <a:endParaRPr lang="it-IT" dirty="0">
              <a:solidFill>
                <a:srgbClr val="FFFFFF"/>
              </a:solidFill>
              <a:latin typeface="Arial"/>
              <a:cs typeface="Arial"/>
            </a:endParaRPr>
          </a:p>
        </p:txBody>
      </p:sp>
      <p:sp>
        <p:nvSpPr>
          <p:cNvPr id="12" name="Rettangolo 11"/>
          <p:cNvSpPr/>
          <p:nvPr/>
        </p:nvSpPr>
        <p:spPr>
          <a:xfrm>
            <a:off x="2555776" y="4941169"/>
            <a:ext cx="6336704" cy="1584175"/>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20000"/>
              </a:lnSpc>
            </a:pPr>
            <a:r>
              <a:rPr lang="it-IT" dirty="0">
                <a:solidFill>
                  <a:schemeClr val="tx1"/>
                </a:solidFill>
                <a:latin typeface="Arial"/>
                <a:cs typeface="Arial"/>
              </a:rPr>
              <a:t>  </a:t>
            </a:r>
            <a:r>
              <a:rPr lang="it-IT" sz="2000" dirty="0">
                <a:solidFill>
                  <a:schemeClr val="tx1"/>
                </a:solidFill>
                <a:latin typeface="Arial"/>
                <a:cs typeface="Arial"/>
              </a:rPr>
              <a:t>Si evidenzia che il credito d’imposta potrà essere utilizzato in compensazione a 1/2 Mod. F24 dal 1^ gennaio dell’anno successivo in relazione a tutte le transazioni effettuate nei periodi agevolati </a:t>
            </a:r>
            <a:endParaRPr lang="it-IT" sz="2000" b="1" u="sng" dirty="0">
              <a:solidFill>
                <a:schemeClr val="tx1"/>
              </a:solidFill>
              <a:latin typeface="Arial"/>
              <a:cs typeface="Arial"/>
            </a:endParaRPr>
          </a:p>
        </p:txBody>
      </p:sp>
      <p:sp>
        <p:nvSpPr>
          <p:cNvPr id="14" name="Freccia in giù 7"/>
          <p:cNvSpPr/>
          <p:nvPr/>
        </p:nvSpPr>
        <p:spPr>
          <a:xfrm>
            <a:off x="3995936" y="4437112"/>
            <a:ext cx="414337" cy="385763"/>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120000"/>
              </a:lnSpc>
            </a:pPr>
            <a:endParaRPr lang="it-IT" dirty="0">
              <a:solidFill>
                <a:srgbClr val="FFFFFF"/>
              </a:solidFill>
              <a:latin typeface="Arial"/>
              <a:cs typeface="Arial"/>
            </a:endParaRPr>
          </a:p>
        </p:txBody>
      </p:sp>
      <p:sp>
        <p:nvSpPr>
          <p:cNvPr id="15" name="Freccia in giù 7"/>
          <p:cNvSpPr/>
          <p:nvPr/>
        </p:nvSpPr>
        <p:spPr>
          <a:xfrm>
            <a:off x="7181999" y="4437112"/>
            <a:ext cx="414337" cy="385763"/>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120000"/>
              </a:lnSpc>
            </a:pPr>
            <a:endParaRPr lang="it-IT" dirty="0">
              <a:solidFill>
                <a:srgbClr val="FFFFFF"/>
              </a:solidFill>
              <a:latin typeface="Arial"/>
              <a:cs typeface="Arial"/>
            </a:endParaRPr>
          </a:p>
        </p:txBody>
      </p:sp>
    </p:spTree>
    <p:extLst>
      <p:ext uri="{BB962C8B-B14F-4D97-AF65-F5344CB8AC3E}">
        <p14:creationId xmlns:p14="http://schemas.microsoft.com/office/powerpoint/2010/main" val="10172231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188640"/>
            <a:ext cx="8496944" cy="432048"/>
          </a:xfrm>
        </p:spPr>
        <p:txBody>
          <a:bodyPr>
            <a:noAutofit/>
          </a:bodyPr>
          <a:lstStyle/>
          <a:p>
            <a:pPr>
              <a:lnSpc>
                <a:spcPct val="120000"/>
              </a:lnSpc>
            </a:pPr>
            <a:r>
              <a:rPr lang="it-IT" sz="2200" cap="none" dirty="0">
                <a:solidFill>
                  <a:srgbClr val="002060"/>
                </a:solidFill>
                <a:latin typeface="Arial"/>
                <a:cs typeface="Arial"/>
              </a:rPr>
              <a:t>LA PROROGA DELL’OBBLIGO DI FE PER I CARBURANTI</a:t>
            </a:r>
          </a:p>
        </p:txBody>
      </p:sp>
      <p:sp>
        <p:nvSpPr>
          <p:cNvPr id="8" name="Freccia in giù 7"/>
          <p:cNvSpPr/>
          <p:nvPr/>
        </p:nvSpPr>
        <p:spPr>
          <a:xfrm>
            <a:off x="2809727" y="2060848"/>
            <a:ext cx="466129" cy="201620"/>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2200"/>
              </a:lnSpc>
            </a:pPr>
            <a:endParaRPr lang="it-IT" dirty="0">
              <a:solidFill>
                <a:srgbClr val="FFFFFF"/>
              </a:solidFill>
              <a:latin typeface="Arial"/>
              <a:cs typeface="Arial"/>
            </a:endParaRPr>
          </a:p>
        </p:txBody>
      </p:sp>
      <p:sp>
        <p:nvSpPr>
          <p:cNvPr id="11" name="Freccia in giù 7"/>
          <p:cNvSpPr/>
          <p:nvPr/>
        </p:nvSpPr>
        <p:spPr>
          <a:xfrm>
            <a:off x="5762055" y="2060848"/>
            <a:ext cx="466129" cy="201620"/>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2200"/>
              </a:lnSpc>
            </a:pPr>
            <a:endParaRPr lang="it-IT" dirty="0">
              <a:solidFill>
                <a:srgbClr val="FFFFFF"/>
              </a:solidFill>
              <a:latin typeface="Arial"/>
              <a:cs typeface="Arial"/>
            </a:endParaRPr>
          </a:p>
        </p:txBody>
      </p:sp>
      <p:sp>
        <p:nvSpPr>
          <p:cNvPr id="10" name="Rettangolo 9"/>
          <p:cNvSpPr/>
          <p:nvPr/>
        </p:nvSpPr>
        <p:spPr>
          <a:xfrm>
            <a:off x="323528" y="908720"/>
            <a:ext cx="8496944" cy="1008110"/>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200"/>
              </a:lnSpc>
            </a:pPr>
            <a:r>
              <a:rPr lang="it-IT" sz="2000" dirty="0">
                <a:solidFill>
                  <a:schemeClr val="tx1"/>
                </a:solidFill>
                <a:latin typeface="Arial"/>
                <a:cs typeface="Arial"/>
              </a:rPr>
              <a:t>La possibilità di utilizzo della scheda carburanti è prorogata al 31 dicembre 2018 fermo restando l’obbligo del pagamento con strumento tracciabile ai fini della deduzione del costo e della detrazione dell’Iva </a:t>
            </a:r>
          </a:p>
        </p:txBody>
      </p:sp>
      <p:sp>
        <p:nvSpPr>
          <p:cNvPr id="17" name="Freccia in giù 7">
            <a:extLst>
              <a:ext uri="{FF2B5EF4-FFF2-40B4-BE49-F238E27FC236}">
                <a16:creationId xmlns:a16="http://schemas.microsoft.com/office/drawing/2014/main" id="{1CD76DD3-811F-7F4F-92EB-F5690989EAD7}"/>
              </a:ext>
            </a:extLst>
          </p:cNvPr>
          <p:cNvSpPr/>
          <p:nvPr/>
        </p:nvSpPr>
        <p:spPr>
          <a:xfrm>
            <a:off x="2809727" y="3429000"/>
            <a:ext cx="466129" cy="201620"/>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2200"/>
              </a:lnSpc>
            </a:pPr>
            <a:endParaRPr lang="it-IT" dirty="0">
              <a:solidFill>
                <a:srgbClr val="FFFFFF"/>
              </a:solidFill>
              <a:latin typeface="Arial"/>
              <a:cs typeface="Arial"/>
            </a:endParaRPr>
          </a:p>
        </p:txBody>
      </p:sp>
      <p:sp>
        <p:nvSpPr>
          <p:cNvPr id="18" name="Freccia in giù 7">
            <a:extLst>
              <a:ext uri="{FF2B5EF4-FFF2-40B4-BE49-F238E27FC236}">
                <a16:creationId xmlns:a16="http://schemas.microsoft.com/office/drawing/2014/main" id="{AA50A0EC-1079-E445-A61C-8EC1CA78CEC2}"/>
              </a:ext>
            </a:extLst>
          </p:cNvPr>
          <p:cNvSpPr/>
          <p:nvPr/>
        </p:nvSpPr>
        <p:spPr>
          <a:xfrm>
            <a:off x="5762055" y="3429000"/>
            <a:ext cx="466129" cy="201620"/>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2200"/>
              </a:lnSpc>
            </a:pPr>
            <a:endParaRPr lang="it-IT" dirty="0">
              <a:solidFill>
                <a:srgbClr val="FFFFFF"/>
              </a:solidFill>
              <a:latin typeface="Arial"/>
              <a:cs typeface="Arial"/>
            </a:endParaRPr>
          </a:p>
        </p:txBody>
      </p:sp>
      <p:sp>
        <p:nvSpPr>
          <p:cNvPr id="9" name="Rettangolo 8"/>
          <p:cNvSpPr/>
          <p:nvPr/>
        </p:nvSpPr>
        <p:spPr>
          <a:xfrm>
            <a:off x="323528" y="2348880"/>
            <a:ext cx="8496944" cy="1008110"/>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200"/>
              </a:lnSpc>
            </a:pPr>
            <a:r>
              <a:rPr lang="it-IT" sz="2000" dirty="0">
                <a:solidFill>
                  <a:schemeClr val="tx1"/>
                </a:solidFill>
                <a:latin typeface="Arial"/>
                <a:cs typeface="Arial"/>
              </a:rPr>
              <a:t>La proroga riguarda solo le cessioni di benzina e gasolio per autotrazione da parte dei distributori stradali, mentre tutte le altre operazioni a monte restano soggette all’obbligo dall’1^ luglio 2018 </a:t>
            </a:r>
          </a:p>
        </p:txBody>
      </p:sp>
      <p:sp>
        <p:nvSpPr>
          <p:cNvPr id="12" name="Rettangolo 11"/>
          <p:cNvSpPr/>
          <p:nvPr/>
        </p:nvSpPr>
        <p:spPr>
          <a:xfrm>
            <a:off x="323528" y="3717032"/>
            <a:ext cx="8496944" cy="1008110"/>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200"/>
              </a:lnSpc>
            </a:pPr>
            <a:r>
              <a:rPr lang="it-IT" sz="2000" dirty="0">
                <a:solidFill>
                  <a:schemeClr val="tx1"/>
                </a:solidFill>
                <a:latin typeface="Arial"/>
                <a:cs typeface="Arial"/>
              </a:rPr>
              <a:t>Restano altresì soggette all’obbligo di FE le cessioni di carburanti per fini diversi dall’autotrazione (motori fissi, tosaerba, macchinari operatori, </a:t>
            </a:r>
            <a:r>
              <a:rPr lang="it-IT" sz="2000" dirty="0" err="1">
                <a:solidFill>
                  <a:schemeClr val="tx1"/>
                </a:solidFill>
                <a:latin typeface="Arial"/>
                <a:cs typeface="Arial"/>
              </a:rPr>
              <a:t>etc</a:t>
            </a:r>
            <a:r>
              <a:rPr lang="it-IT" sz="2000" dirty="0">
                <a:solidFill>
                  <a:schemeClr val="tx1"/>
                </a:solidFill>
                <a:latin typeface="Arial"/>
                <a:cs typeface="Arial"/>
              </a:rPr>
              <a:t>..)  </a:t>
            </a:r>
          </a:p>
        </p:txBody>
      </p:sp>
      <p:sp>
        <p:nvSpPr>
          <p:cNvPr id="13" name="Freccia in giù 7">
            <a:extLst>
              <a:ext uri="{FF2B5EF4-FFF2-40B4-BE49-F238E27FC236}">
                <a16:creationId xmlns:a16="http://schemas.microsoft.com/office/drawing/2014/main" id="{1CD76DD3-811F-7F4F-92EB-F5690989EAD7}"/>
              </a:ext>
            </a:extLst>
          </p:cNvPr>
          <p:cNvSpPr/>
          <p:nvPr/>
        </p:nvSpPr>
        <p:spPr>
          <a:xfrm>
            <a:off x="2809727" y="4869162"/>
            <a:ext cx="466129" cy="201620"/>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2200"/>
              </a:lnSpc>
            </a:pPr>
            <a:endParaRPr lang="it-IT" dirty="0">
              <a:solidFill>
                <a:srgbClr val="FFFFFF"/>
              </a:solidFill>
              <a:latin typeface="Arial"/>
              <a:cs typeface="Arial"/>
            </a:endParaRPr>
          </a:p>
        </p:txBody>
      </p:sp>
      <p:sp>
        <p:nvSpPr>
          <p:cNvPr id="14" name="Freccia in giù 7">
            <a:extLst>
              <a:ext uri="{FF2B5EF4-FFF2-40B4-BE49-F238E27FC236}">
                <a16:creationId xmlns:a16="http://schemas.microsoft.com/office/drawing/2014/main" id="{AA50A0EC-1079-E445-A61C-8EC1CA78CEC2}"/>
              </a:ext>
            </a:extLst>
          </p:cNvPr>
          <p:cNvSpPr/>
          <p:nvPr/>
        </p:nvSpPr>
        <p:spPr>
          <a:xfrm>
            <a:off x="5762055" y="4869162"/>
            <a:ext cx="466129" cy="201620"/>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2200"/>
              </a:lnSpc>
            </a:pPr>
            <a:endParaRPr lang="it-IT" dirty="0">
              <a:solidFill>
                <a:srgbClr val="FFFFFF"/>
              </a:solidFill>
              <a:latin typeface="Arial"/>
              <a:cs typeface="Arial"/>
            </a:endParaRPr>
          </a:p>
        </p:txBody>
      </p:sp>
      <p:sp>
        <p:nvSpPr>
          <p:cNvPr id="15" name="Rettangolo 14"/>
          <p:cNvSpPr/>
          <p:nvPr/>
        </p:nvSpPr>
        <p:spPr>
          <a:xfrm>
            <a:off x="323528" y="5157194"/>
            <a:ext cx="8496944" cy="1080118"/>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200"/>
              </a:lnSpc>
            </a:pPr>
            <a:r>
              <a:rPr lang="it-IT" sz="2000" dirty="0">
                <a:solidFill>
                  <a:schemeClr val="tx1"/>
                </a:solidFill>
                <a:latin typeface="Arial"/>
                <a:cs typeface="Arial"/>
              </a:rPr>
              <a:t>In alternativa alla scheda carburanti è possibile seguire le indicazioni del Dl n. 70/2011 e della Circolare 42/E/2012 </a:t>
            </a:r>
            <a:r>
              <a:rPr lang="it-IT" sz="2000" u="sng" dirty="0">
                <a:solidFill>
                  <a:schemeClr val="tx1"/>
                </a:solidFill>
                <a:latin typeface="Arial"/>
                <a:cs typeface="Arial"/>
              </a:rPr>
              <a:t>(utilizzando soltanto le ricevute di pagamento a mezzo bancomat o carta di credito)</a:t>
            </a:r>
          </a:p>
        </p:txBody>
      </p:sp>
    </p:spTree>
    <p:extLst>
      <p:ext uri="{BB962C8B-B14F-4D97-AF65-F5344CB8AC3E}">
        <p14:creationId xmlns:p14="http://schemas.microsoft.com/office/powerpoint/2010/main" val="10172231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188640"/>
            <a:ext cx="8496944" cy="432048"/>
          </a:xfrm>
        </p:spPr>
        <p:txBody>
          <a:bodyPr>
            <a:noAutofit/>
          </a:bodyPr>
          <a:lstStyle/>
          <a:p>
            <a:pPr>
              <a:lnSpc>
                <a:spcPct val="120000"/>
              </a:lnSpc>
            </a:pPr>
            <a:r>
              <a:rPr lang="it-IT" sz="2200" cap="none" dirty="0">
                <a:solidFill>
                  <a:srgbClr val="002060"/>
                </a:solidFill>
                <a:latin typeface="Arial"/>
                <a:cs typeface="Arial"/>
              </a:rPr>
              <a:t>LE CRITICITA’ SULLE CESSIONI </a:t>
            </a:r>
            <a:r>
              <a:rPr lang="it-IT" sz="2200" cap="none" dirty="0" err="1">
                <a:solidFill>
                  <a:srgbClr val="002060"/>
                </a:solidFill>
                <a:latin typeface="Arial"/>
                <a:cs typeface="Arial"/>
              </a:rPr>
              <a:t>DI</a:t>
            </a:r>
            <a:r>
              <a:rPr lang="it-IT" sz="2200" cap="none" dirty="0">
                <a:solidFill>
                  <a:srgbClr val="002060"/>
                </a:solidFill>
                <a:latin typeface="Arial"/>
                <a:cs typeface="Arial"/>
              </a:rPr>
              <a:t> CARBURANTI</a:t>
            </a:r>
          </a:p>
        </p:txBody>
      </p:sp>
      <p:sp>
        <p:nvSpPr>
          <p:cNvPr id="6" name="Rettangolo 5"/>
          <p:cNvSpPr/>
          <p:nvPr/>
        </p:nvSpPr>
        <p:spPr>
          <a:xfrm>
            <a:off x="179512" y="2348880"/>
            <a:ext cx="6912768" cy="1080118"/>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400"/>
              </a:lnSpc>
            </a:pPr>
            <a:r>
              <a:rPr lang="it-IT" sz="2000" dirty="0">
                <a:solidFill>
                  <a:schemeClr val="tx1"/>
                </a:solidFill>
                <a:latin typeface="Arial"/>
                <a:cs typeface="Arial"/>
              </a:rPr>
              <a:t>Come si rende compatibile il rispetto dei requisiti di inerenza e congruità con l’assenza dell’obbligo di indicazione in fattura elettronica della targa del veicolo ? </a:t>
            </a:r>
          </a:p>
        </p:txBody>
      </p:sp>
      <p:sp>
        <p:nvSpPr>
          <p:cNvPr id="8" name="Freccia in giù 7"/>
          <p:cNvSpPr/>
          <p:nvPr/>
        </p:nvSpPr>
        <p:spPr>
          <a:xfrm>
            <a:off x="1565375" y="2060849"/>
            <a:ext cx="414337" cy="216021"/>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it-IT" dirty="0">
              <a:solidFill>
                <a:srgbClr val="FFFFFF"/>
              </a:solidFill>
              <a:latin typeface="Arial"/>
              <a:cs typeface="Arial"/>
            </a:endParaRPr>
          </a:p>
        </p:txBody>
      </p:sp>
      <p:sp>
        <p:nvSpPr>
          <p:cNvPr id="11" name="Freccia in giù 7"/>
          <p:cNvSpPr/>
          <p:nvPr/>
        </p:nvSpPr>
        <p:spPr>
          <a:xfrm>
            <a:off x="4517703" y="2060849"/>
            <a:ext cx="414337" cy="216021"/>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it-IT" dirty="0">
              <a:solidFill>
                <a:srgbClr val="FFFFFF"/>
              </a:solidFill>
              <a:latin typeface="Arial"/>
              <a:cs typeface="Arial"/>
            </a:endParaRPr>
          </a:p>
        </p:txBody>
      </p:sp>
      <p:sp>
        <p:nvSpPr>
          <p:cNvPr id="14" name="Freccia in giù 7"/>
          <p:cNvSpPr/>
          <p:nvPr/>
        </p:nvSpPr>
        <p:spPr>
          <a:xfrm>
            <a:off x="1547664" y="5059461"/>
            <a:ext cx="414337" cy="241747"/>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2400"/>
              </a:lnSpc>
            </a:pPr>
            <a:endParaRPr lang="it-IT" dirty="0">
              <a:solidFill>
                <a:srgbClr val="FFFFFF"/>
              </a:solidFill>
              <a:latin typeface="Arial"/>
              <a:cs typeface="Arial"/>
            </a:endParaRPr>
          </a:p>
        </p:txBody>
      </p:sp>
      <p:sp>
        <p:nvSpPr>
          <p:cNvPr id="15" name="Freccia in giù 7"/>
          <p:cNvSpPr/>
          <p:nvPr/>
        </p:nvSpPr>
        <p:spPr>
          <a:xfrm>
            <a:off x="4733727" y="5059461"/>
            <a:ext cx="414337" cy="241747"/>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2400"/>
              </a:lnSpc>
            </a:pPr>
            <a:endParaRPr lang="it-IT" dirty="0">
              <a:solidFill>
                <a:srgbClr val="FFFFFF"/>
              </a:solidFill>
              <a:latin typeface="Arial"/>
              <a:cs typeface="Arial"/>
            </a:endParaRPr>
          </a:p>
        </p:txBody>
      </p:sp>
      <p:sp>
        <p:nvSpPr>
          <p:cNvPr id="10" name="Rettangolo 9"/>
          <p:cNvSpPr/>
          <p:nvPr/>
        </p:nvSpPr>
        <p:spPr>
          <a:xfrm>
            <a:off x="179512" y="908720"/>
            <a:ext cx="6912768" cy="1080118"/>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400"/>
              </a:lnSpc>
            </a:pPr>
            <a:r>
              <a:rPr lang="it-IT" sz="2000" dirty="0">
                <a:solidFill>
                  <a:schemeClr val="tx1"/>
                </a:solidFill>
                <a:latin typeface="Arial"/>
                <a:cs typeface="Arial"/>
              </a:rPr>
              <a:t>Necessita un chiarimento sull’obbligo di pagamento dei carburanti in regime di </a:t>
            </a:r>
            <a:r>
              <a:rPr lang="it-IT" sz="2000" dirty="0" err="1">
                <a:solidFill>
                  <a:schemeClr val="tx1"/>
                </a:solidFill>
                <a:latin typeface="Arial"/>
                <a:cs typeface="Arial"/>
              </a:rPr>
              <a:t>split</a:t>
            </a:r>
            <a:r>
              <a:rPr lang="it-IT" sz="2000" dirty="0">
                <a:solidFill>
                  <a:schemeClr val="tx1"/>
                </a:solidFill>
                <a:latin typeface="Arial"/>
                <a:cs typeface="Arial"/>
              </a:rPr>
              <a:t> </a:t>
            </a:r>
            <a:r>
              <a:rPr lang="it-IT" sz="2000" dirty="0" err="1">
                <a:solidFill>
                  <a:schemeClr val="tx1"/>
                </a:solidFill>
                <a:latin typeface="Arial"/>
                <a:cs typeface="Arial"/>
              </a:rPr>
              <a:t>payment</a:t>
            </a:r>
            <a:r>
              <a:rPr lang="it-IT" sz="2000" dirty="0">
                <a:solidFill>
                  <a:schemeClr val="tx1"/>
                </a:solidFill>
                <a:latin typeface="Arial"/>
                <a:cs typeface="Arial"/>
              </a:rPr>
              <a:t> per la P.A. in quanto appare complicato versare il solo imponibile al distributore</a:t>
            </a:r>
          </a:p>
        </p:txBody>
      </p:sp>
      <p:sp>
        <p:nvSpPr>
          <p:cNvPr id="13" name="Rettangolo 12"/>
          <p:cNvSpPr/>
          <p:nvPr/>
        </p:nvSpPr>
        <p:spPr>
          <a:xfrm>
            <a:off x="179512" y="5373216"/>
            <a:ext cx="6912768" cy="1080118"/>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400"/>
              </a:lnSpc>
            </a:pPr>
            <a:r>
              <a:rPr lang="it-IT" sz="2000" dirty="0">
                <a:solidFill>
                  <a:schemeClr val="tx1"/>
                </a:solidFill>
                <a:latin typeface="Arial"/>
                <a:cs typeface="Arial"/>
              </a:rPr>
              <a:t>Il mezzo che potrebbe velocizzare la procedura di acquisizione dei dati è il “</a:t>
            </a:r>
            <a:r>
              <a:rPr lang="it-IT" sz="2000" dirty="0" err="1">
                <a:solidFill>
                  <a:schemeClr val="tx1"/>
                </a:solidFill>
                <a:latin typeface="Arial"/>
                <a:cs typeface="Arial"/>
              </a:rPr>
              <a:t>Qr</a:t>
            </a:r>
            <a:r>
              <a:rPr lang="it-IT" sz="2000" dirty="0">
                <a:solidFill>
                  <a:schemeClr val="tx1"/>
                </a:solidFill>
                <a:latin typeface="Arial"/>
                <a:cs typeface="Arial"/>
              </a:rPr>
              <a:t> Code” ma bisognerebbe rendere obbligatorio il lettore ottico presso tutti i distributori </a:t>
            </a:r>
          </a:p>
        </p:txBody>
      </p:sp>
      <p:sp>
        <p:nvSpPr>
          <p:cNvPr id="16" name="Freccia in giù 7"/>
          <p:cNvSpPr/>
          <p:nvPr/>
        </p:nvSpPr>
        <p:spPr>
          <a:xfrm rot="16200000">
            <a:off x="7268294" y="5747544"/>
            <a:ext cx="414337" cy="385763"/>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2400"/>
              </a:lnSpc>
            </a:pPr>
            <a:endParaRPr lang="it-IT" dirty="0">
              <a:solidFill>
                <a:srgbClr val="FFFFFF"/>
              </a:solidFill>
              <a:latin typeface="Arial"/>
              <a:cs typeface="Arial"/>
            </a:endParaRPr>
          </a:p>
        </p:txBody>
      </p:sp>
      <p:pic>
        <p:nvPicPr>
          <p:cNvPr id="5123" name="Picture 3" descr="C:\Users\Utente\Desktop\Cattura.PNG"/>
          <p:cNvPicPr>
            <a:picLocks noChangeAspect="1" noChangeArrowheads="1"/>
          </p:cNvPicPr>
          <p:nvPr/>
        </p:nvPicPr>
        <p:blipFill>
          <a:blip r:embed="rId3" cstate="print"/>
          <a:srcRect/>
          <a:stretch>
            <a:fillRect/>
          </a:stretch>
        </p:blipFill>
        <p:spPr bwMode="auto">
          <a:xfrm>
            <a:off x="7751390" y="5355679"/>
            <a:ext cx="1141090" cy="1097657"/>
          </a:xfrm>
          <a:prstGeom prst="rect">
            <a:avLst/>
          </a:prstGeom>
          <a:noFill/>
        </p:spPr>
      </p:pic>
      <p:sp>
        <p:nvSpPr>
          <p:cNvPr id="12" name="Rettangolo 11">
            <a:extLst>
              <a:ext uri="{FF2B5EF4-FFF2-40B4-BE49-F238E27FC236}">
                <a16:creationId xmlns:a16="http://schemas.microsoft.com/office/drawing/2014/main" id="{595A12C0-B025-5B49-B333-EAE0E220D364}"/>
              </a:ext>
            </a:extLst>
          </p:cNvPr>
          <p:cNvSpPr/>
          <p:nvPr/>
        </p:nvSpPr>
        <p:spPr>
          <a:xfrm>
            <a:off x="179512" y="3861050"/>
            <a:ext cx="6912768" cy="1080118"/>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400"/>
              </a:lnSpc>
            </a:pPr>
            <a:r>
              <a:rPr lang="it-IT" sz="2000" dirty="0">
                <a:solidFill>
                  <a:schemeClr val="tx1"/>
                </a:solidFill>
                <a:latin typeface="Arial"/>
                <a:cs typeface="Arial"/>
              </a:rPr>
              <a:t>L’Agenzia ha chiarito che dal 1^ luglio 2018 i distributori di carburanti possono emettere facoltativamente FE con l’accordo del cessionario </a:t>
            </a:r>
          </a:p>
        </p:txBody>
      </p:sp>
      <p:sp>
        <p:nvSpPr>
          <p:cNvPr id="17" name="Freccia in giù 7">
            <a:extLst>
              <a:ext uri="{FF2B5EF4-FFF2-40B4-BE49-F238E27FC236}">
                <a16:creationId xmlns:a16="http://schemas.microsoft.com/office/drawing/2014/main" id="{1CD76DD3-811F-7F4F-92EB-F5690989EAD7}"/>
              </a:ext>
            </a:extLst>
          </p:cNvPr>
          <p:cNvSpPr/>
          <p:nvPr/>
        </p:nvSpPr>
        <p:spPr>
          <a:xfrm>
            <a:off x="1565375" y="3501011"/>
            <a:ext cx="414337" cy="216021"/>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it-IT" dirty="0">
              <a:solidFill>
                <a:srgbClr val="FFFFFF"/>
              </a:solidFill>
              <a:latin typeface="Arial"/>
              <a:cs typeface="Arial"/>
            </a:endParaRPr>
          </a:p>
        </p:txBody>
      </p:sp>
      <p:sp>
        <p:nvSpPr>
          <p:cNvPr id="18" name="Freccia in giù 7">
            <a:extLst>
              <a:ext uri="{FF2B5EF4-FFF2-40B4-BE49-F238E27FC236}">
                <a16:creationId xmlns:a16="http://schemas.microsoft.com/office/drawing/2014/main" id="{AA50A0EC-1079-E445-A61C-8EC1CA78CEC2}"/>
              </a:ext>
            </a:extLst>
          </p:cNvPr>
          <p:cNvSpPr/>
          <p:nvPr/>
        </p:nvSpPr>
        <p:spPr>
          <a:xfrm>
            <a:off x="4517703" y="3501011"/>
            <a:ext cx="414337" cy="216021"/>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it-IT" dirty="0">
              <a:solidFill>
                <a:srgbClr val="FFFFFF"/>
              </a:solidFill>
              <a:latin typeface="Arial"/>
              <a:cs typeface="Arial"/>
            </a:endParaRPr>
          </a:p>
        </p:txBody>
      </p:sp>
    </p:spTree>
    <p:extLst>
      <p:ext uri="{BB962C8B-B14F-4D97-AF65-F5344CB8AC3E}">
        <p14:creationId xmlns:p14="http://schemas.microsoft.com/office/powerpoint/2010/main" val="42750085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188640"/>
            <a:ext cx="8496944" cy="432048"/>
          </a:xfrm>
        </p:spPr>
        <p:txBody>
          <a:bodyPr>
            <a:noAutofit/>
          </a:bodyPr>
          <a:lstStyle/>
          <a:p>
            <a:pPr>
              <a:lnSpc>
                <a:spcPct val="120000"/>
              </a:lnSpc>
            </a:pPr>
            <a:r>
              <a:rPr lang="it-IT" sz="2200" cap="none" dirty="0">
                <a:solidFill>
                  <a:srgbClr val="002060"/>
                </a:solidFill>
                <a:latin typeface="Arial"/>
                <a:cs typeface="Arial"/>
              </a:rPr>
              <a:t>LE INDICAZIONI DELLA CIRC. 8/E SUGLI APPALTI PUBBLICI</a:t>
            </a:r>
          </a:p>
        </p:txBody>
      </p:sp>
      <p:sp>
        <p:nvSpPr>
          <p:cNvPr id="6" name="Rettangolo 5"/>
          <p:cNvSpPr/>
          <p:nvPr/>
        </p:nvSpPr>
        <p:spPr>
          <a:xfrm>
            <a:off x="827584" y="2564904"/>
            <a:ext cx="7632848" cy="1008110"/>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400"/>
              </a:lnSpc>
            </a:pPr>
            <a:r>
              <a:rPr lang="it-IT" sz="2000" dirty="0">
                <a:solidFill>
                  <a:schemeClr val="tx1"/>
                </a:solidFill>
                <a:latin typeface="Arial"/>
                <a:cs typeface="Arial"/>
              </a:rPr>
              <a:t>L’obbligo è relativo ai soli rapporti diretti tra il soggetto titolare del contratto e la PA, nonché tra il primo e coloro di cui egli si avvale, con esclusione degli ulteriori passaggi successivi</a:t>
            </a:r>
          </a:p>
        </p:txBody>
      </p:sp>
      <p:sp>
        <p:nvSpPr>
          <p:cNvPr id="8" name="Freccia in giù 7"/>
          <p:cNvSpPr/>
          <p:nvPr/>
        </p:nvSpPr>
        <p:spPr>
          <a:xfrm>
            <a:off x="2890367" y="2204867"/>
            <a:ext cx="457497" cy="288032"/>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1500"/>
              </a:lnSpc>
            </a:pPr>
            <a:endParaRPr lang="it-IT" dirty="0">
              <a:solidFill>
                <a:srgbClr val="FFFFFF"/>
              </a:solidFill>
              <a:latin typeface="Arial"/>
              <a:cs typeface="Arial"/>
            </a:endParaRPr>
          </a:p>
        </p:txBody>
      </p:sp>
      <p:sp>
        <p:nvSpPr>
          <p:cNvPr id="11" name="Freccia in giù 7"/>
          <p:cNvSpPr/>
          <p:nvPr/>
        </p:nvSpPr>
        <p:spPr>
          <a:xfrm>
            <a:off x="5986711" y="2204867"/>
            <a:ext cx="457497" cy="288032"/>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1500"/>
              </a:lnSpc>
            </a:pPr>
            <a:endParaRPr lang="it-IT" dirty="0">
              <a:solidFill>
                <a:srgbClr val="FFFFFF"/>
              </a:solidFill>
              <a:latin typeface="Arial"/>
              <a:cs typeface="Arial"/>
            </a:endParaRPr>
          </a:p>
        </p:txBody>
      </p:sp>
      <p:sp>
        <p:nvSpPr>
          <p:cNvPr id="14" name="Freccia in giù 7"/>
          <p:cNvSpPr/>
          <p:nvPr/>
        </p:nvSpPr>
        <p:spPr>
          <a:xfrm>
            <a:off x="2962375" y="3645025"/>
            <a:ext cx="457497" cy="288032"/>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1500"/>
              </a:lnSpc>
            </a:pPr>
            <a:endParaRPr lang="it-IT" dirty="0">
              <a:solidFill>
                <a:srgbClr val="FFFFFF"/>
              </a:solidFill>
              <a:latin typeface="Arial"/>
              <a:cs typeface="Arial"/>
            </a:endParaRPr>
          </a:p>
        </p:txBody>
      </p:sp>
      <p:sp>
        <p:nvSpPr>
          <p:cNvPr id="15" name="Freccia in giù 7"/>
          <p:cNvSpPr/>
          <p:nvPr/>
        </p:nvSpPr>
        <p:spPr>
          <a:xfrm>
            <a:off x="6058719" y="3645025"/>
            <a:ext cx="457497" cy="288032"/>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1500"/>
              </a:lnSpc>
            </a:pPr>
            <a:endParaRPr lang="it-IT" dirty="0">
              <a:solidFill>
                <a:srgbClr val="FFFFFF"/>
              </a:solidFill>
              <a:latin typeface="Arial"/>
              <a:cs typeface="Arial"/>
            </a:endParaRPr>
          </a:p>
        </p:txBody>
      </p:sp>
      <p:sp>
        <p:nvSpPr>
          <p:cNvPr id="10" name="Rettangolo 9"/>
          <p:cNvSpPr/>
          <p:nvPr/>
        </p:nvSpPr>
        <p:spPr>
          <a:xfrm>
            <a:off x="827584" y="1124746"/>
            <a:ext cx="7632848" cy="1008110"/>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400"/>
              </a:lnSpc>
            </a:pPr>
            <a:r>
              <a:rPr lang="it-IT" sz="2000" u="sng" dirty="0">
                <a:solidFill>
                  <a:schemeClr val="tx1"/>
                </a:solidFill>
                <a:latin typeface="Arial"/>
                <a:cs typeface="Arial"/>
              </a:rPr>
              <a:t>Non è stato prorogato</a:t>
            </a:r>
            <a:r>
              <a:rPr lang="it-IT" sz="2000" dirty="0">
                <a:solidFill>
                  <a:schemeClr val="tx1"/>
                </a:solidFill>
                <a:latin typeface="Arial"/>
                <a:cs typeface="Arial"/>
              </a:rPr>
              <a:t> l’obbligo di fatturazione elettronica per le prestazioni rese da soggetti subappaltatori e subcontraenti operanti nel quadro di un contratto di appalto con la PA </a:t>
            </a:r>
          </a:p>
        </p:txBody>
      </p:sp>
      <p:sp>
        <p:nvSpPr>
          <p:cNvPr id="13" name="Rettangolo 12"/>
          <p:cNvSpPr/>
          <p:nvPr/>
        </p:nvSpPr>
        <p:spPr>
          <a:xfrm>
            <a:off x="827584" y="4005064"/>
            <a:ext cx="7632848" cy="864096"/>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400"/>
              </a:lnSpc>
            </a:pPr>
            <a:r>
              <a:rPr lang="it-IT" sz="2000" dirty="0">
                <a:solidFill>
                  <a:schemeClr val="tx1"/>
                </a:solidFill>
                <a:latin typeface="Arial"/>
                <a:cs typeface="Arial"/>
              </a:rPr>
              <a:t>E’ obbligatoria l’indicazione sulla fattura elettronica del Codice Identificativo Gara (CIG) e del Codice Unitario Progetto (CUP)</a:t>
            </a:r>
          </a:p>
        </p:txBody>
      </p:sp>
      <p:sp>
        <p:nvSpPr>
          <p:cNvPr id="12" name="Freccia in giù 7"/>
          <p:cNvSpPr/>
          <p:nvPr/>
        </p:nvSpPr>
        <p:spPr>
          <a:xfrm>
            <a:off x="2962375" y="4941168"/>
            <a:ext cx="457497" cy="288032"/>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1500"/>
              </a:lnSpc>
            </a:pPr>
            <a:endParaRPr lang="it-IT" dirty="0">
              <a:solidFill>
                <a:srgbClr val="FFFFFF"/>
              </a:solidFill>
              <a:latin typeface="Arial"/>
              <a:cs typeface="Arial"/>
            </a:endParaRPr>
          </a:p>
        </p:txBody>
      </p:sp>
      <p:sp>
        <p:nvSpPr>
          <p:cNvPr id="16" name="Freccia in giù 7"/>
          <p:cNvSpPr/>
          <p:nvPr/>
        </p:nvSpPr>
        <p:spPr>
          <a:xfrm>
            <a:off x="6058719" y="4941168"/>
            <a:ext cx="457497" cy="288032"/>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1500"/>
              </a:lnSpc>
            </a:pPr>
            <a:endParaRPr lang="it-IT" dirty="0">
              <a:solidFill>
                <a:srgbClr val="FFFFFF"/>
              </a:solidFill>
              <a:latin typeface="Arial"/>
              <a:cs typeface="Arial"/>
            </a:endParaRPr>
          </a:p>
        </p:txBody>
      </p:sp>
      <p:sp>
        <p:nvSpPr>
          <p:cNvPr id="17" name="Rettangolo 16"/>
          <p:cNvSpPr/>
          <p:nvPr/>
        </p:nvSpPr>
        <p:spPr>
          <a:xfrm>
            <a:off x="827584" y="5301208"/>
            <a:ext cx="7632848" cy="864094"/>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400"/>
              </a:lnSpc>
            </a:pPr>
            <a:r>
              <a:rPr lang="it-IT" sz="2000" dirty="0">
                <a:solidFill>
                  <a:schemeClr val="tx1"/>
                </a:solidFill>
                <a:latin typeface="Arial"/>
                <a:cs typeface="Arial"/>
              </a:rPr>
              <a:t>Restano esclusi dall’obbligo di fatturazione elettronica tutti gli appalti realizzati nei confronti si soggetti partecipati da una PA</a:t>
            </a:r>
          </a:p>
        </p:txBody>
      </p:sp>
    </p:spTree>
    <p:extLst>
      <p:ext uri="{BB962C8B-B14F-4D97-AF65-F5344CB8AC3E}">
        <p14:creationId xmlns:p14="http://schemas.microsoft.com/office/powerpoint/2010/main" val="69922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txBox="1">
            <a:spLocks/>
          </p:cNvSpPr>
          <p:nvPr/>
        </p:nvSpPr>
        <p:spPr>
          <a:xfrm>
            <a:off x="250825" y="260896"/>
            <a:ext cx="8642350" cy="431800"/>
          </a:xfrm>
          <a:prstGeom prst="rect">
            <a:avLst/>
          </a:prstGeom>
        </p:spPr>
        <p:txBody>
          <a:bodyPr anchor="ctr"/>
          <a:lstStyle/>
          <a:p>
            <a:pPr algn="ctr" eaLnBrk="1" fontAlgn="auto" hangingPunct="1">
              <a:spcAft>
                <a:spcPts val="0"/>
              </a:spcAft>
              <a:defRPr/>
            </a:pPr>
            <a:r>
              <a:rPr lang="it-IT" sz="2400" dirty="0">
                <a:solidFill>
                  <a:srgbClr val="000090"/>
                </a:solidFill>
                <a:ea typeface="+mj-ea"/>
              </a:rPr>
              <a:t>INDICE DEGLI ARGOMENTI</a:t>
            </a:r>
          </a:p>
        </p:txBody>
      </p:sp>
      <p:sp>
        <p:nvSpPr>
          <p:cNvPr id="6" name="Text Box 5"/>
          <p:cNvSpPr txBox="1">
            <a:spLocks noChangeArrowheads="1"/>
          </p:cNvSpPr>
          <p:nvPr/>
        </p:nvSpPr>
        <p:spPr bwMode="auto">
          <a:xfrm>
            <a:off x="4641726" y="2210817"/>
            <a:ext cx="4319587" cy="647700"/>
          </a:xfrm>
          <a:prstGeom prst="rect">
            <a:avLst/>
          </a:prstGeom>
          <a:solidFill>
            <a:schemeClr val="bg2">
              <a:lumMod val="40000"/>
              <a:lumOff val="60000"/>
            </a:schemeClr>
          </a:solidFill>
          <a:ln w="25400">
            <a:solidFill>
              <a:schemeClr val="tx1"/>
            </a:solidFill>
            <a:miter lim="800000"/>
            <a:headEnd/>
            <a:tailEnd/>
          </a:ln>
        </p:spPr>
        <p:txBody>
          <a:bodyPr lIns="91331" tIns="45665" rIns="91331" bIns="45665" anchor="ctr" anchorCtr="1"/>
          <a:lstStyle/>
          <a:p>
            <a:pPr algn="ctr" eaLnBrk="1" hangingPunct="1">
              <a:defRPr/>
            </a:pPr>
            <a:r>
              <a:rPr lang="it-IT" dirty="0"/>
              <a:t>Il passaggio dallo studio analogico a quello digitale </a:t>
            </a:r>
          </a:p>
        </p:txBody>
      </p:sp>
      <p:sp>
        <p:nvSpPr>
          <p:cNvPr id="6148" name="AutoShape 8"/>
          <p:cNvSpPr>
            <a:spLocks noChangeArrowheads="1"/>
          </p:cNvSpPr>
          <p:nvPr/>
        </p:nvSpPr>
        <p:spPr bwMode="auto">
          <a:xfrm>
            <a:off x="6368926" y="2960605"/>
            <a:ext cx="769937" cy="273661"/>
          </a:xfrm>
          <a:prstGeom prst="downArrow">
            <a:avLst>
              <a:gd name="adj1" fmla="val 50000"/>
              <a:gd name="adj2" fmla="val 25000"/>
            </a:avLst>
          </a:prstGeom>
          <a:solidFill>
            <a:srgbClr val="0070C0"/>
          </a:solidFill>
          <a:ln w="19050" algn="ctr">
            <a:solidFill>
              <a:schemeClr val="tx1"/>
            </a:solidFill>
            <a:miter lim="800000"/>
            <a:headEnd/>
            <a:tailEnd/>
          </a:ln>
        </p:spPr>
        <p:txBody>
          <a:bodyPr lIns="78677" tIns="39338" rIns="78677" bIns="39338" anchor="ctr">
            <a:spAutoFit/>
          </a:bodyPr>
          <a:lstStyle/>
          <a:p>
            <a:pPr eaLnBrk="1" hangingPunct="1">
              <a:lnSpc>
                <a:spcPct val="50000"/>
              </a:lnSpc>
            </a:pPr>
            <a:endParaRPr lang="it-IT" altLang="it-IT"/>
          </a:p>
        </p:txBody>
      </p:sp>
      <p:sp>
        <p:nvSpPr>
          <p:cNvPr id="8" name="Text Box 11"/>
          <p:cNvSpPr txBox="1">
            <a:spLocks noChangeArrowheads="1"/>
          </p:cNvSpPr>
          <p:nvPr/>
        </p:nvSpPr>
        <p:spPr bwMode="auto">
          <a:xfrm>
            <a:off x="107826" y="1131317"/>
            <a:ext cx="4248596" cy="644525"/>
          </a:xfrm>
          <a:prstGeom prst="rect">
            <a:avLst/>
          </a:prstGeom>
          <a:solidFill>
            <a:schemeClr val="bg2">
              <a:lumMod val="40000"/>
              <a:lumOff val="60000"/>
            </a:schemeClr>
          </a:solidFill>
          <a:ln w="25400">
            <a:solidFill>
              <a:schemeClr val="tx1"/>
            </a:solidFill>
            <a:miter lim="800000"/>
            <a:headEnd/>
            <a:tailEnd/>
          </a:ln>
        </p:spPr>
        <p:txBody>
          <a:bodyPr lIns="91331" tIns="45665" rIns="91331" bIns="45665" anchor="ctr" anchorCtr="1"/>
          <a:lstStyle/>
          <a:p>
            <a:pPr algn="ctr" eaLnBrk="1" hangingPunct="1">
              <a:defRPr/>
            </a:pPr>
            <a:r>
              <a:rPr lang="it-IT" dirty="0"/>
              <a:t>La fatturazione elettronica nel mondo</a:t>
            </a:r>
          </a:p>
        </p:txBody>
      </p:sp>
      <p:sp>
        <p:nvSpPr>
          <p:cNvPr id="6150" name="AutoShape 14"/>
          <p:cNvSpPr>
            <a:spLocks noChangeArrowheads="1"/>
          </p:cNvSpPr>
          <p:nvPr/>
        </p:nvSpPr>
        <p:spPr bwMode="auto">
          <a:xfrm>
            <a:off x="1821479" y="2947905"/>
            <a:ext cx="734743" cy="273661"/>
          </a:xfrm>
          <a:prstGeom prst="downArrow">
            <a:avLst>
              <a:gd name="adj1" fmla="val 50000"/>
              <a:gd name="adj2" fmla="val 25000"/>
            </a:avLst>
          </a:prstGeom>
          <a:solidFill>
            <a:srgbClr val="0070C0"/>
          </a:solidFill>
          <a:ln w="19050" algn="ctr">
            <a:solidFill>
              <a:schemeClr val="tx1"/>
            </a:solidFill>
            <a:miter lim="800000"/>
            <a:headEnd/>
            <a:tailEnd/>
          </a:ln>
        </p:spPr>
        <p:txBody>
          <a:bodyPr wrap="square" lIns="78677" tIns="39338" rIns="78677" bIns="39338" anchor="ctr">
            <a:spAutoFit/>
          </a:bodyPr>
          <a:lstStyle/>
          <a:p>
            <a:pPr eaLnBrk="1" hangingPunct="1">
              <a:lnSpc>
                <a:spcPct val="50000"/>
              </a:lnSpc>
            </a:pPr>
            <a:endParaRPr lang="it-IT" altLang="it-IT"/>
          </a:p>
        </p:txBody>
      </p:sp>
      <p:sp>
        <p:nvSpPr>
          <p:cNvPr id="6151" name="AutoShape 18"/>
          <p:cNvSpPr>
            <a:spLocks noChangeArrowheads="1"/>
          </p:cNvSpPr>
          <p:nvPr/>
        </p:nvSpPr>
        <p:spPr bwMode="auto">
          <a:xfrm>
            <a:off x="6372101" y="1861262"/>
            <a:ext cx="769937" cy="273661"/>
          </a:xfrm>
          <a:prstGeom prst="downArrow">
            <a:avLst>
              <a:gd name="adj1" fmla="val 50000"/>
              <a:gd name="adj2" fmla="val 25000"/>
            </a:avLst>
          </a:prstGeom>
          <a:solidFill>
            <a:srgbClr val="0070C0"/>
          </a:solidFill>
          <a:ln w="19050" algn="ctr">
            <a:solidFill>
              <a:schemeClr val="tx1"/>
            </a:solidFill>
            <a:miter lim="800000"/>
            <a:headEnd/>
            <a:tailEnd/>
          </a:ln>
        </p:spPr>
        <p:txBody>
          <a:bodyPr lIns="78677" tIns="39338" rIns="78677" bIns="39338" anchor="ctr">
            <a:spAutoFit/>
          </a:bodyPr>
          <a:lstStyle/>
          <a:p>
            <a:pPr eaLnBrk="1" hangingPunct="1">
              <a:lnSpc>
                <a:spcPct val="50000"/>
              </a:lnSpc>
            </a:pPr>
            <a:endParaRPr lang="it-IT" altLang="it-IT"/>
          </a:p>
        </p:txBody>
      </p:sp>
      <p:sp>
        <p:nvSpPr>
          <p:cNvPr id="12" name="Text Box 22"/>
          <p:cNvSpPr txBox="1">
            <a:spLocks noChangeArrowheads="1"/>
          </p:cNvSpPr>
          <p:nvPr/>
        </p:nvSpPr>
        <p:spPr bwMode="auto">
          <a:xfrm>
            <a:off x="4608388" y="1131317"/>
            <a:ext cx="4356100" cy="644525"/>
          </a:xfrm>
          <a:prstGeom prst="rect">
            <a:avLst/>
          </a:prstGeom>
          <a:solidFill>
            <a:schemeClr val="bg2">
              <a:lumMod val="40000"/>
              <a:lumOff val="60000"/>
            </a:schemeClr>
          </a:solidFill>
          <a:ln w="25400">
            <a:solidFill>
              <a:schemeClr val="tx1"/>
            </a:solidFill>
            <a:miter lim="800000"/>
            <a:headEnd/>
            <a:tailEnd/>
          </a:ln>
        </p:spPr>
        <p:txBody>
          <a:bodyPr lIns="91331" tIns="45665" rIns="91331" bIns="45665" anchor="ctr" anchorCtr="1"/>
          <a:lstStyle/>
          <a:p>
            <a:pPr algn="ctr" eaLnBrk="1" hangingPunct="1">
              <a:defRPr/>
            </a:pPr>
            <a:r>
              <a:rPr lang="it-IT" dirty="0"/>
              <a:t>Il report sul VAT gap nella UE pubblicato il 18 settembre 2017</a:t>
            </a:r>
          </a:p>
        </p:txBody>
      </p:sp>
      <p:sp>
        <p:nvSpPr>
          <p:cNvPr id="13" name="Text Box 18"/>
          <p:cNvSpPr txBox="1">
            <a:spLocks noChangeArrowheads="1"/>
          </p:cNvSpPr>
          <p:nvPr/>
        </p:nvSpPr>
        <p:spPr bwMode="auto">
          <a:xfrm>
            <a:off x="107826" y="2210817"/>
            <a:ext cx="4248596" cy="647700"/>
          </a:xfrm>
          <a:prstGeom prst="rect">
            <a:avLst/>
          </a:prstGeom>
          <a:solidFill>
            <a:schemeClr val="bg2">
              <a:lumMod val="40000"/>
              <a:lumOff val="60000"/>
            </a:schemeClr>
          </a:solidFill>
          <a:ln w="25400">
            <a:solidFill>
              <a:schemeClr val="tx1"/>
            </a:solidFill>
            <a:miter lim="800000"/>
            <a:headEnd/>
            <a:tailEnd/>
          </a:ln>
        </p:spPr>
        <p:txBody>
          <a:bodyPr lIns="91331" tIns="45665" rIns="91331" bIns="45665" anchor="ctr" anchorCtr="1"/>
          <a:lstStyle/>
          <a:p>
            <a:pPr algn="ctr" eaLnBrk="1" hangingPunct="1">
              <a:defRPr/>
            </a:pPr>
            <a:r>
              <a:rPr lang="it-IT" dirty="0"/>
              <a:t>Effetti sperati derivanti dall’introduzione della fatturazione elettronica</a:t>
            </a:r>
          </a:p>
        </p:txBody>
      </p:sp>
      <p:sp>
        <p:nvSpPr>
          <p:cNvPr id="14" name="Text Box 5"/>
          <p:cNvSpPr txBox="1">
            <a:spLocks noChangeArrowheads="1"/>
          </p:cNvSpPr>
          <p:nvPr/>
        </p:nvSpPr>
        <p:spPr bwMode="auto">
          <a:xfrm>
            <a:off x="4641726" y="3280792"/>
            <a:ext cx="4319587" cy="647700"/>
          </a:xfrm>
          <a:prstGeom prst="rect">
            <a:avLst/>
          </a:prstGeom>
          <a:solidFill>
            <a:schemeClr val="bg2">
              <a:lumMod val="40000"/>
              <a:lumOff val="60000"/>
            </a:schemeClr>
          </a:solidFill>
          <a:ln w="25400">
            <a:solidFill>
              <a:schemeClr val="tx1"/>
            </a:solidFill>
            <a:miter lim="800000"/>
            <a:headEnd/>
            <a:tailEnd/>
          </a:ln>
        </p:spPr>
        <p:txBody>
          <a:bodyPr lIns="91331" tIns="45665" rIns="91331" bIns="45665" anchor="ctr" anchorCtr="1"/>
          <a:lstStyle/>
          <a:p>
            <a:pPr algn="ctr" eaLnBrk="1" hangingPunct="1">
              <a:defRPr/>
            </a:pPr>
            <a:r>
              <a:rPr lang="it-IT" dirty="0"/>
              <a:t>Le opportunità da cogliere per i Commercialisti</a:t>
            </a:r>
          </a:p>
        </p:txBody>
      </p:sp>
      <p:sp>
        <p:nvSpPr>
          <p:cNvPr id="6155" name="AutoShape 8"/>
          <p:cNvSpPr>
            <a:spLocks noChangeArrowheads="1"/>
          </p:cNvSpPr>
          <p:nvPr/>
        </p:nvSpPr>
        <p:spPr bwMode="auto">
          <a:xfrm>
            <a:off x="1842117" y="4028199"/>
            <a:ext cx="713751" cy="273661"/>
          </a:xfrm>
          <a:prstGeom prst="downArrow">
            <a:avLst>
              <a:gd name="adj1" fmla="val 50000"/>
              <a:gd name="adj2" fmla="val 25000"/>
            </a:avLst>
          </a:prstGeom>
          <a:solidFill>
            <a:srgbClr val="0070C0"/>
          </a:solidFill>
          <a:ln w="19050" algn="ctr">
            <a:solidFill>
              <a:schemeClr val="tx1"/>
            </a:solidFill>
            <a:miter lim="800000"/>
            <a:headEnd/>
            <a:tailEnd/>
          </a:ln>
        </p:spPr>
        <p:txBody>
          <a:bodyPr wrap="square" lIns="78677" tIns="39338" rIns="78677" bIns="39338" anchor="ctr">
            <a:spAutoFit/>
          </a:bodyPr>
          <a:lstStyle/>
          <a:p>
            <a:pPr eaLnBrk="1" hangingPunct="1">
              <a:lnSpc>
                <a:spcPct val="50000"/>
              </a:lnSpc>
            </a:pPr>
            <a:endParaRPr lang="it-IT" altLang="it-IT"/>
          </a:p>
        </p:txBody>
      </p:sp>
      <p:sp>
        <p:nvSpPr>
          <p:cNvPr id="16" name="Text Box 5"/>
          <p:cNvSpPr txBox="1">
            <a:spLocks noChangeArrowheads="1"/>
          </p:cNvSpPr>
          <p:nvPr/>
        </p:nvSpPr>
        <p:spPr bwMode="auto">
          <a:xfrm>
            <a:off x="107826" y="4381971"/>
            <a:ext cx="4248596" cy="646113"/>
          </a:xfrm>
          <a:prstGeom prst="rect">
            <a:avLst/>
          </a:prstGeom>
          <a:solidFill>
            <a:schemeClr val="bg2">
              <a:lumMod val="40000"/>
              <a:lumOff val="60000"/>
            </a:schemeClr>
          </a:solidFill>
          <a:ln w="25400">
            <a:solidFill>
              <a:schemeClr val="tx1"/>
            </a:solidFill>
            <a:miter lim="800000"/>
            <a:headEnd/>
            <a:tailEnd/>
          </a:ln>
        </p:spPr>
        <p:txBody>
          <a:bodyPr lIns="91331" tIns="45665" rIns="91331" bIns="45665" anchor="ctr" anchorCtr="1"/>
          <a:lstStyle/>
          <a:p>
            <a:pPr algn="ctr" eaLnBrk="1" hangingPunct="1">
              <a:defRPr/>
            </a:pPr>
            <a:r>
              <a:rPr lang="it-IT" dirty="0"/>
              <a:t>Il primo appello previsto per le cessioni di carburanti e gli appalti pubblici</a:t>
            </a:r>
          </a:p>
        </p:txBody>
      </p:sp>
      <p:sp>
        <p:nvSpPr>
          <p:cNvPr id="6157" name="AutoShape 8"/>
          <p:cNvSpPr>
            <a:spLocks noChangeArrowheads="1"/>
          </p:cNvSpPr>
          <p:nvPr/>
        </p:nvSpPr>
        <p:spPr bwMode="auto">
          <a:xfrm>
            <a:off x="6368926" y="4032168"/>
            <a:ext cx="769937" cy="273661"/>
          </a:xfrm>
          <a:prstGeom prst="downArrow">
            <a:avLst>
              <a:gd name="adj1" fmla="val 50000"/>
              <a:gd name="adj2" fmla="val 25000"/>
            </a:avLst>
          </a:prstGeom>
          <a:solidFill>
            <a:srgbClr val="0070C0"/>
          </a:solidFill>
          <a:ln w="19050" algn="ctr">
            <a:solidFill>
              <a:schemeClr val="tx1"/>
            </a:solidFill>
            <a:miter lim="800000"/>
            <a:headEnd/>
            <a:tailEnd/>
          </a:ln>
        </p:spPr>
        <p:txBody>
          <a:bodyPr lIns="78677" tIns="39338" rIns="78677" bIns="39338" anchor="ctr">
            <a:spAutoFit/>
          </a:bodyPr>
          <a:lstStyle/>
          <a:p>
            <a:pPr eaLnBrk="1" hangingPunct="1">
              <a:lnSpc>
                <a:spcPct val="50000"/>
              </a:lnSpc>
            </a:pPr>
            <a:endParaRPr lang="it-IT" altLang="it-IT"/>
          </a:p>
        </p:txBody>
      </p:sp>
      <p:sp>
        <p:nvSpPr>
          <p:cNvPr id="18" name="Text Box 5"/>
          <p:cNvSpPr txBox="1">
            <a:spLocks noChangeArrowheads="1"/>
          </p:cNvSpPr>
          <p:nvPr/>
        </p:nvSpPr>
        <p:spPr bwMode="auto">
          <a:xfrm>
            <a:off x="4644008" y="5445224"/>
            <a:ext cx="4320480" cy="646112"/>
          </a:xfrm>
          <a:prstGeom prst="rect">
            <a:avLst/>
          </a:prstGeom>
          <a:solidFill>
            <a:schemeClr val="bg2">
              <a:lumMod val="40000"/>
              <a:lumOff val="60000"/>
            </a:schemeClr>
          </a:solidFill>
          <a:ln w="25400">
            <a:solidFill>
              <a:schemeClr val="tx1"/>
            </a:solidFill>
            <a:miter lim="800000"/>
            <a:headEnd/>
            <a:tailEnd/>
          </a:ln>
        </p:spPr>
        <p:txBody>
          <a:bodyPr lIns="91331" tIns="45665" rIns="91331" bIns="45665" anchor="ctr" anchorCtr="1"/>
          <a:lstStyle/>
          <a:p>
            <a:pPr algn="ctr" eaLnBrk="1" hangingPunct="1">
              <a:defRPr/>
            </a:pPr>
            <a:r>
              <a:rPr lang="it-IT" dirty="0"/>
              <a:t>Criticità, dubbi, abolizione di adempimenti, semplificazioni auspicabili</a:t>
            </a:r>
          </a:p>
        </p:txBody>
      </p:sp>
      <p:sp>
        <p:nvSpPr>
          <p:cNvPr id="6159" name="AutoShape 8"/>
          <p:cNvSpPr>
            <a:spLocks noChangeArrowheads="1"/>
          </p:cNvSpPr>
          <p:nvPr/>
        </p:nvSpPr>
        <p:spPr bwMode="auto">
          <a:xfrm>
            <a:off x="1842117" y="5108741"/>
            <a:ext cx="713751" cy="273661"/>
          </a:xfrm>
          <a:prstGeom prst="downArrow">
            <a:avLst>
              <a:gd name="adj1" fmla="val 50000"/>
              <a:gd name="adj2" fmla="val 25000"/>
            </a:avLst>
          </a:prstGeom>
          <a:solidFill>
            <a:srgbClr val="0070C0"/>
          </a:solidFill>
          <a:ln w="19050" algn="ctr">
            <a:solidFill>
              <a:schemeClr val="tx1"/>
            </a:solidFill>
            <a:miter lim="800000"/>
            <a:headEnd/>
            <a:tailEnd/>
          </a:ln>
        </p:spPr>
        <p:txBody>
          <a:bodyPr wrap="square" lIns="78677" tIns="39338" rIns="78677" bIns="39338" anchor="ctr">
            <a:spAutoFit/>
          </a:bodyPr>
          <a:lstStyle/>
          <a:p>
            <a:pPr eaLnBrk="1" hangingPunct="1">
              <a:lnSpc>
                <a:spcPct val="50000"/>
              </a:lnSpc>
            </a:pPr>
            <a:endParaRPr lang="it-IT" altLang="it-IT"/>
          </a:p>
        </p:txBody>
      </p:sp>
      <p:sp>
        <p:nvSpPr>
          <p:cNvPr id="6160" name="AutoShape 8"/>
          <p:cNvSpPr>
            <a:spLocks noChangeArrowheads="1"/>
          </p:cNvSpPr>
          <p:nvPr/>
        </p:nvSpPr>
        <p:spPr bwMode="auto">
          <a:xfrm>
            <a:off x="6368926" y="5108741"/>
            <a:ext cx="769937" cy="273661"/>
          </a:xfrm>
          <a:prstGeom prst="downArrow">
            <a:avLst>
              <a:gd name="adj1" fmla="val 50000"/>
              <a:gd name="adj2" fmla="val 25000"/>
            </a:avLst>
          </a:prstGeom>
          <a:solidFill>
            <a:srgbClr val="0070C0"/>
          </a:solidFill>
          <a:ln w="19050" algn="ctr">
            <a:solidFill>
              <a:schemeClr val="tx1"/>
            </a:solidFill>
            <a:miter lim="800000"/>
            <a:headEnd/>
            <a:tailEnd/>
          </a:ln>
        </p:spPr>
        <p:txBody>
          <a:bodyPr lIns="78677" tIns="39338" rIns="78677" bIns="39338" anchor="ctr">
            <a:spAutoFit/>
          </a:bodyPr>
          <a:lstStyle/>
          <a:p>
            <a:pPr eaLnBrk="1" hangingPunct="1">
              <a:lnSpc>
                <a:spcPct val="50000"/>
              </a:lnSpc>
            </a:pPr>
            <a:endParaRPr lang="it-IT" altLang="it-IT"/>
          </a:p>
        </p:txBody>
      </p:sp>
      <p:sp>
        <p:nvSpPr>
          <p:cNvPr id="24" name="Text Box 5"/>
          <p:cNvSpPr txBox="1">
            <a:spLocks noChangeArrowheads="1"/>
          </p:cNvSpPr>
          <p:nvPr/>
        </p:nvSpPr>
        <p:spPr bwMode="auto">
          <a:xfrm>
            <a:off x="107826" y="5445596"/>
            <a:ext cx="4248596" cy="647700"/>
          </a:xfrm>
          <a:prstGeom prst="rect">
            <a:avLst/>
          </a:prstGeom>
          <a:solidFill>
            <a:schemeClr val="bg2">
              <a:lumMod val="40000"/>
              <a:lumOff val="60000"/>
            </a:schemeClr>
          </a:solidFill>
          <a:ln w="25400">
            <a:solidFill>
              <a:schemeClr val="tx1"/>
            </a:solidFill>
            <a:miter lim="800000"/>
            <a:headEnd/>
            <a:tailEnd/>
          </a:ln>
        </p:spPr>
        <p:txBody>
          <a:bodyPr lIns="91331" tIns="45665" rIns="91331" bIns="45665" anchor="ctr" anchorCtr="1"/>
          <a:lstStyle/>
          <a:p>
            <a:pPr algn="ctr" eaLnBrk="1" hangingPunct="1">
              <a:defRPr/>
            </a:pPr>
            <a:r>
              <a:rPr lang="it-IT" dirty="0"/>
              <a:t>Modalità operative per la gestione dei flussi attivi e passivi di fatturazione</a:t>
            </a:r>
          </a:p>
        </p:txBody>
      </p:sp>
      <p:sp>
        <p:nvSpPr>
          <p:cNvPr id="26" name="Text Box 5"/>
          <p:cNvSpPr txBox="1">
            <a:spLocks noChangeArrowheads="1"/>
          </p:cNvSpPr>
          <p:nvPr/>
        </p:nvSpPr>
        <p:spPr bwMode="auto">
          <a:xfrm>
            <a:off x="107504" y="3284984"/>
            <a:ext cx="4247579" cy="647700"/>
          </a:xfrm>
          <a:prstGeom prst="rect">
            <a:avLst/>
          </a:prstGeom>
          <a:solidFill>
            <a:schemeClr val="bg2">
              <a:lumMod val="40000"/>
              <a:lumOff val="60000"/>
            </a:schemeClr>
          </a:solidFill>
          <a:ln w="25400">
            <a:solidFill>
              <a:schemeClr val="tx1"/>
            </a:solidFill>
            <a:miter lim="800000"/>
            <a:headEnd/>
            <a:tailEnd/>
          </a:ln>
        </p:spPr>
        <p:txBody>
          <a:bodyPr lIns="91331" tIns="45665" rIns="91331" bIns="45665" anchor="ctr" anchorCtr="1"/>
          <a:lstStyle/>
          <a:p>
            <a:pPr algn="ctr" eaLnBrk="1" hangingPunct="1">
              <a:defRPr/>
            </a:pPr>
            <a:r>
              <a:rPr lang="it-IT" dirty="0"/>
              <a:t>Le minacce nascoste dietro l’obbligo di fatturazione elettronica</a:t>
            </a:r>
          </a:p>
        </p:txBody>
      </p:sp>
      <p:sp>
        <p:nvSpPr>
          <p:cNvPr id="29" name="Text Box 5"/>
          <p:cNvSpPr txBox="1">
            <a:spLocks noChangeArrowheads="1"/>
          </p:cNvSpPr>
          <p:nvPr/>
        </p:nvSpPr>
        <p:spPr bwMode="auto">
          <a:xfrm>
            <a:off x="4641726" y="4372446"/>
            <a:ext cx="4319587" cy="647700"/>
          </a:xfrm>
          <a:prstGeom prst="rect">
            <a:avLst/>
          </a:prstGeom>
          <a:solidFill>
            <a:schemeClr val="bg2">
              <a:lumMod val="40000"/>
              <a:lumOff val="60000"/>
            </a:schemeClr>
          </a:solidFill>
          <a:ln w="25400">
            <a:solidFill>
              <a:schemeClr val="tx1"/>
            </a:solidFill>
            <a:miter lim="800000"/>
            <a:headEnd/>
            <a:tailEnd/>
          </a:ln>
        </p:spPr>
        <p:txBody>
          <a:bodyPr lIns="91331" tIns="45665" rIns="91331" bIns="45665" anchor="ctr" anchorCtr="1"/>
          <a:lstStyle/>
          <a:p>
            <a:pPr algn="ctr" eaLnBrk="1" hangingPunct="1">
              <a:defRPr/>
            </a:pPr>
            <a:r>
              <a:rPr lang="it-IT" dirty="0"/>
              <a:t>La partenza generalizzata dell’obbligo dal 1^ gennaio 2019</a:t>
            </a:r>
          </a:p>
        </p:txBody>
      </p:sp>
      <p:sp>
        <p:nvSpPr>
          <p:cNvPr id="6164" name="AutoShape 18"/>
          <p:cNvSpPr>
            <a:spLocks noChangeArrowheads="1"/>
          </p:cNvSpPr>
          <p:nvPr/>
        </p:nvSpPr>
        <p:spPr bwMode="auto">
          <a:xfrm>
            <a:off x="1751630" y="1861262"/>
            <a:ext cx="781574" cy="273661"/>
          </a:xfrm>
          <a:prstGeom prst="downArrow">
            <a:avLst>
              <a:gd name="adj1" fmla="val 50000"/>
              <a:gd name="adj2" fmla="val 25000"/>
            </a:avLst>
          </a:prstGeom>
          <a:solidFill>
            <a:srgbClr val="0070C0"/>
          </a:solidFill>
          <a:ln w="19050" algn="ctr">
            <a:solidFill>
              <a:schemeClr val="tx1"/>
            </a:solidFill>
            <a:miter lim="800000"/>
            <a:headEnd/>
            <a:tailEnd/>
          </a:ln>
        </p:spPr>
        <p:txBody>
          <a:bodyPr wrap="square" lIns="78677" tIns="39338" rIns="78677" bIns="39338" anchor="ctr">
            <a:spAutoFit/>
          </a:bodyPr>
          <a:lstStyle/>
          <a:p>
            <a:pPr eaLnBrk="1" hangingPunct="1">
              <a:lnSpc>
                <a:spcPct val="50000"/>
              </a:lnSpc>
            </a:pPr>
            <a:endParaRPr lang="it-IT" altLang="it-IT"/>
          </a:p>
        </p:txBody>
      </p:sp>
    </p:spTree>
    <p:extLst>
      <p:ext uri="{BB962C8B-B14F-4D97-AF65-F5344CB8AC3E}">
        <p14:creationId xmlns:p14="http://schemas.microsoft.com/office/powerpoint/2010/main" val="1764471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ChangeArrowheads="1"/>
          </p:cNvSpPr>
          <p:nvPr/>
        </p:nvSpPr>
        <p:spPr bwMode="auto">
          <a:xfrm>
            <a:off x="250005" y="2449514"/>
            <a:ext cx="4249738" cy="1004192"/>
          </a:xfrm>
          <a:prstGeom prst="rect">
            <a:avLst/>
          </a:prstGeom>
          <a:solidFill>
            <a:srgbClr val="C0C0C0"/>
          </a:solidFill>
          <a:ln w="9525">
            <a:solidFill>
              <a:schemeClr val="tx1"/>
            </a:solidFill>
            <a:miter lim="800000"/>
            <a:headEnd/>
            <a:tailEnd/>
          </a:ln>
          <a:effectLst/>
        </p:spPr>
        <p:txBody>
          <a:bodyPr lIns="91367" tIns="45684" rIns="91367" bIns="45684" anchor="ctr"/>
          <a:lstStyle/>
          <a:p>
            <a:pPr algn="ctr"/>
            <a:r>
              <a:rPr lang="it-IT" sz="2000" dirty="0">
                <a:latin typeface="Arial" pitchFamily="34" charset="0"/>
                <a:cs typeface="Arial" pitchFamily="34" charset="0"/>
              </a:rPr>
              <a:t>La FE sarà obbligatoria per tutti i residenti, con ciò si dovranno adeguare anche i soggetti privati </a:t>
            </a:r>
          </a:p>
        </p:txBody>
      </p:sp>
      <p:sp>
        <p:nvSpPr>
          <p:cNvPr id="184323" name="Rectangle 3"/>
          <p:cNvSpPr>
            <a:spLocks noChangeArrowheads="1"/>
          </p:cNvSpPr>
          <p:nvPr/>
        </p:nvSpPr>
        <p:spPr bwMode="auto">
          <a:xfrm>
            <a:off x="4787080" y="2449514"/>
            <a:ext cx="4176713" cy="1004192"/>
          </a:xfrm>
          <a:prstGeom prst="rect">
            <a:avLst/>
          </a:prstGeom>
          <a:solidFill>
            <a:srgbClr val="C0C0C0"/>
          </a:solidFill>
          <a:ln w="9525">
            <a:solidFill>
              <a:schemeClr val="tx1"/>
            </a:solidFill>
            <a:miter lim="800000"/>
            <a:headEnd/>
            <a:tailEnd/>
          </a:ln>
          <a:effectLst/>
        </p:spPr>
        <p:txBody>
          <a:bodyPr lIns="91367" tIns="45684" rIns="91367" bIns="45684" anchor="ctr"/>
          <a:lstStyle/>
          <a:p>
            <a:pPr algn="ctr"/>
            <a:r>
              <a:rPr lang="it-IT" sz="2000" dirty="0">
                <a:latin typeface="Arial" pitchFamily="34" charset="0"/>
                <a:cs typeface="Arial" pitchFamily="34" charset="0"/>
                <a:sym typeface="Wingdings" pitchFamily="2" charset="2"/>
              </a:rPr>
              <a:t>Le FE saranno messe a disposizione dei privati nel sito web dell’Agenzia entrate</a:t>
            </a:r>
          </a:p>
        </p:txBody>
      </p:sp>
      <p:sp>
        <p:nvSpPr>
          <p:cNvPr id="184324" name="Rectangle 4"/>
          <p:cNvSpPr>
            <a:spLocks noChangeArrowheads="1"/>
          </p:cNvSpPr>
          <p:nvPr/>
        </p:nvSpPr>
        <p:spPr bwMode="auto">
          <a:xfrm>
            <a:off x="250700" y="1223418"/>
            <a:ext cx="8712968" cy="718096"/>
          </a:xfrm>
          <a:prstGeom prst="rect">
            <a:avLst/>
          </a:prstGeom>
          <a:solidFill>
            <a:schemeClr val="accent2"/>
          </a:solidFill>
          <a:ln w="9525">
            <a:solidFill>
              <a:schemeClr val="tx1"/>
            </a:solidFill>
            <a:miter lim="800000"/>
            <a:headEnd/>
            <a:tailEnd/>
          </a:ln>
          <a:effectLst/>
        </p:spPr>
        <p:txBody>
          <a:bodyPr wrap="none" lIns="91367" tIns="45684" rIns="91367" bIns="45684" anchor="ctr"/>
          <a:lstStyle/>
          <a:p>
            <a:pPr algn="ctr"/>
            <a:r>
              <a:rPr lang="it-IT" sz="2000" dirty="0">
                <a:solidFill>
                  <a:srgbClr val="002060"/>
                </a:solidFill>
                <a:latin typeface="Arial" pitchFamily="34" charset="0"/>
                <a:cs typeface="Arial" pitchFamily="34" charset="0"/>
              </a:rPr>
              <a:t>Dal 2019 entra in vigore l’obbligo di utilizzare il sistema della </a:t>
            </a:r>
          </a:p>
          <a:p>
            <a:pPr algn="ctr"/>
            <a:r>
              <a:rPr lang="it-IT" sz="2000" dirty="0">
                <a:solidFill>
                  <a:srgbClr val="002060"/>
                </a:solidFill>
                <a:latin typeface="Arial" pitchFamily="34" charset="0"/>
                <a:cs typeface="Arial" pitchFamily="34" charset="0"/>
              </a:rPr>
              <a:t>fatturazione elettronica per tutte le transazioni (B2B e B2C) </a:t>
            </a:r>
          </a:p>
        </p:txBody>
      </p:sp>
      <p:cxnSp>
        <p:nvCxnSpPr>
          <p:cNvPr id="184325" name="AutoShape 5"/>
          <p:cNvCxnSpPr>
            <a:cxnSpLocks noChangeShapeType="1"/>
            <a:stCxn id="184324" idx="2"/>
            <a:endCxn id="184322" idx="0"/>
          </p:cNvCxnSpPr>
          <p:nvPr/>
        </p:nvCxnSpPr>
        <p:spPr bwMode="auto">
          <a:xfrm rot="5400000">
            <a:off x="3237029" y="1079359"/>
            <a:ext cx="508000" cy="2232310"/>
          </a:xfrm>
          <a:prstGeom prst="bentConnector3">
            <a:avLst>
              <a:gd name="adj1" fmla="val 50000"/>
            </a:avLst>
          </a:prstGeom>
          <a:noFill/>
          <a:ln w="28575">
            <a:solidFill>
              <a:schemeClr val="tx1"/>
            </a:solidFill>
            <a:miter lim="800000"/>
            <a:headEnd/>
            <a:tailEnd type="triangle" w="med" len="med"/>
          </a:ln>
          <a:effectLst/>
        </p:spPr>
      </p:cxnSp>
      <p:cxnSp>
        <p:nvCxnSpPr>
          <p:cNvPr id="184326" name="AutoShape 6"/>
          <p:cNvCxnSpPr>
            <a:cxnSpLocks noChangeShapeType="1"/>
            <a:stCxn id="184324" idx="2"/>
            <a:endCxn id="184323" idx="0"/>
          </p:cNvCxnSpPr>
          <p:nvPr/>
        </p:nvCxnSpPr>
        <p:spPr bwMode="auto">
          <a:xfrm rot="16200000" flipH="1">
            <a:off x="5487310" y="1061387"/>
            <a:ext cx="508000" cy="2268253"/>
          </a:xfrm>
          <a:prstGeom prst="bentConnector3">
            <a:avLst>
              <a:gd name="adj1" fmla="val 50000"/>
            </a:avLst>
          </a:prstGeom>
          <a:noFill/>
          <a:ln w="28575">
            <a:solidFill>
              <a:schemeClr val="tx1"/>
            </a:solidFill>
            <a:miter lim="800000"/>
            <a:headEnd/>
            <a:tailEnd type="triangle" w="med" len="med"/>
          </a:ln>
          <a:effectLst/>
        </p:spPr>
      </p:cxnSp>
      <p:sp>
        <p:nvSpPr>
          <p:cNvPr id="15" name="Rectangle 3"/>
          <p:cNvSpPr>
            <a:spLocks noChangeArrowheads="1"/>
          </p:cNvSpPr>
          <p:nvPr/>
        </p:nvSpPr>
        <p:spPr bwMode="auto">
          <a:xfrm>
            <a:off x="250700" y="5373216"/>
            <a:ext cx="4248721" cy="1006152"/>
          </a:xfrm>
          <a:prstGeom prst="rect">
            <a:avLst/>
          </a:prstGeom>
          <a:solidFill>
            <a:srgbClr val="C0C0C0"/>
          </a:solidFill>
          <a:ln w="9525">
            <a:solidFill>
              <a:schemeClr val="tx1"/>
            </a:solidFill>
            <a:miter lim="800000"/>
            <a:headEnd/>
            <a:tailEnd/>
          </a:ln>
          <a:effectLst/>
        </p:spPr>
        <p:txBody>
          <a:bodyPr lIns="91367" tIns="45684" rIns="91367" bIns="45684" anchor="ctr"/>
          <a:lstStyle/>
          <a:p>
            <a:pPr algn="ctr"/>
            <a:r>
              <a:rPr lang="it-IT" sz="2000" dirty="0">
                <a:latin typeface="Arial" pitchFamily="34" charset="0"/>
                <a:cs typeface="Arial" pitchFamily="34" charset="0"/>
                <a:sym typeface="Wingdings" pitchFamily="2" charset="2"/>
              </a:rPr>
              <a:t>Le FE B2B potranno essere acquisite via Pec ovvero via </a:t>
            </a:r>
            <a:r>
              <a:rPr lang="it-IT" sz="2000" dirty="0" err="1">
                <a:latin typeface="Arial" pitchFamily="34" charset="0"/>
                <a:cs typeface="Arial" pitchFamily="34" charset="0"/>
                <a:sym typeface="Wingdings" pitchFamily="2" charset="2"/>
              </a:rPr>
              <a:t>SdI</a:t>
            </a:r>
            <a:r>
              <a:rPr lang="it-IT" sz="2000" dirty="0">
                <a:latin typeface="Arial" pitchFamily="34" charset="0"/>
                <a:cs typeface="Arial" pitchFamily="34" charset="0"/>
                <a:sym typeface="Wingdings" pitchFamily="2" charset="2"/>
              </a:rPr>
              <a:t> mediante un codice destinatario </a:t>
            </a:r>
          </a:p>
        </p:txBody>
      </p:sp>
      <p:sp>
        <p:nvSpPr>
          <p:cNvPr id="16" name="Rectangle 2"/>
          <p:cNvSpPr>
            <a:spLocks noChangeArrowheads="1"/>
          </p:cNvSpPr>
          <p:nvPr/>
        </p:nvSpPr>
        <p:spPr bwMode="auto">
          <a:xfrm>
            <a:off x="250700" y="3957762"/>
            <a:ext cx="4249738" cy="1008112"/>
          </a:xfrm>
          <a:prstGeom prst="rect">
            <a:avLst/>
          </a:prstGeom>
          <a:solidFill>
            <a:srgbClr val="C0C0C0"/>
          </a:solidFill>
          <a:ln w="9525">
            <a:solidFill>
              <a:schemeClr val="tx1"/>
            </a:solidFill>
            <a:miter lim="800000"/>
            <a:headEnd/>
            <a:tailEnd/>
          </a:ln>
          <a:effectLst/>
        </p:spPr>
        <p:txBody>
          <a:bodyPr lIns="91367" tIns="45684" rIns="91367" bIns="45684" anchor="ctr"/>
          <a:lstStyle/>
          <a:p>
            <a:pPr algn="ctr"/>
            <a:r>
              <a:rPr lang="it-IT" sz="2000" dirty="0">
                <a:latin typeface="Arial" pitchFamily="34" charset="0"/>
                <a:cs typeface="Arial" pitchFamily="34" charset="0"/>
              </a:rPr>
              <a:t>Sarà necessario acquisire il set di informazioni minime (</a:t>
            </a:r>
            <a:r>
              <a:rPr lang="it-IT" sz="2000" u="sng" dirty="0">
                <a:latin typeface="Arial" pitchFamily="34" charset="0"/>
                <a:cs typeface="Arial" pitchFamily="34" charset="0"/>
              </a:rPr>
              <a:t>corrette</a:t>
            </a:r>
            <a:r>
              <a:rPr lang="it-IT" sz="2000" dirty="0">
                <a:latin typeface="Arial" pitchFamily="34" charset="0"/>
                <a:cs typeface="Arial" pitchFamily="34" charset="0"/>
              </a:rPr>
              <a:t>) per completare l’invio della fattura  </a:t>
            </a:r>
          </a:p>
        </p:txBody>
      </p:sp>
      <p:sp>
        <p:nvSpPr>
          <p:cNvPr id="17" name="Rectangle 3"/>
          <p:cNvSpPr>
            <a:spLocks noChangeArrowheads="1"/>
          </p:cNvSpPr>
          <p:nvPr/>
        </p:nvSpPr>
        <p:spPr bwMode="auto">
          <a:xfrm>
            <a:off x="4787775" y="3961682"/>
            <a:ext cx="4176713" cy="1008112"/>
          </a:xfrm>
          <a:prstGeom prst="rect">
            <a:avLst/>
          </a:prstGeom>
          <a:solidFill>
            <a:srgbClr val="C0C0C0"/>
          </a:solidFill>
          <a:ln w="9525">
            <a:solidFill>
              <a:schemeClr val="tx1"/>
            </a:solidFill>
            <a:miter lim="800000"/>
            <a:headEnd/>
            <a:tailEnd/>
          </a:ln>
          <a:effectLst/>
        </p:spPr>
        <p:txBody>
          <a:bodyPr lIns="91367" tIns="45684" rIns="91367" bIns="45684" anchor="ctr"/>
          <a:lstStyle/>
          <a:p>
            <a:pPr algn="ctr"/>
            <a:r>
              <a:rPr lang="it-IT" sz="2000" dirty="0">
                <a:latin typeface="Arial" pitchFamily="34" charset="0"/>
                <a:cs typeface="Arial" pitchFamily="34" charset="0"/>
                <a:sym typeface="Wingdings" pitchFamily="2" charset="2"/>
              </a:rPr>
              <a:t>Saranno escluse dall’obbligo le operazioni coperte da scontrino o ricevuta fiscale </a:t>
            </a:r>
          </a:p>
        </p:txBody>
      </p:sp>
      <p:sp>
        <p:nvSpPr>
          <p:cNvPr id="18" name="Rectangle 3"/>
          <p:cNvSpPr>
            <a:spLocks noChangeArrowheads="1"/>
          </p:cNvSpPr>
          <p:nvPr/>
        </p:nvSpPr>
        <p:spPr bwMode="auto">
          <a:xfrm>
            <a:off x="4786955" y="5373216"/>
            <a:ext cx="4176713" cy="1006152"/>
          </a:xfrm>
          <a:prstGeom prst="rect">
            <a:avLst/>
          </a:prstGeom>
          <a:solidFill>
            <a:srgbClr val="C0C0C0"/>
          </a:solidFill>
          <a:ln w="9525">
            <a:solidFill>
              <a:schemeClr val="tx1"/>
            </a:solidFill>
            <a:miter lim="800000"/>
            <a:headEnd/>
            <a:tailEnd/>
          </a:ln>
          <a:effectLst/>
        </p:spPr>
        <p:txBody>
          <a:bodyPr lIns="91367" tIns="45684" rIns="91367" bIns="45684" anchor="ctr"/>
          <a:lstStyle/>
          <a:p>
            <a:pPr algn="ctr"/>
            <a:r>
              <a:rPr lang="it-IT" sz="2000" dirty="0">
                <a:latin typeface="Arial" pitchFamily="34" charset="0"/>
                <a:cs typeface="Arial" pitchFamily="34" charset="0"/>
                <a:sym typeface="Wingdings" pitchFamily="2" charset="2"/>
              </a:rPr>
              <a:t>Restano escluse dall’obbligo le fatture emesse dai soggetti minimi e forfettari  </a:t>
            </a:r>
          </a:p>
        </p:txBody>
      </p:sp>
      <p:cxnSp>
        <p:nvCxnSpPr>
          <p:cNvPr id="33" name="AutoShape 10"/>
          <p:cNvCxnSpPr>
            <a:cxnSpLocks noChangeShapeType="1"/>
          </p:cNvCxnSpPr>
          <p:nvPr/>
        </p:nvCxnSpPr>
        <p:spPr bwMode="auto">
          <a:xfrm>
            <a:off x="2409352" y="3453954"/>
            <a:ext cx="1588" cy="431800"/>
          </a:xfrm>
          <a:prstGeom prst="straightConnector1">
            <a:avLst/>
          </a:prstGeom>
          <a:noFill/>
          <a:ln w="28575">
            <a:solidFill>
              <a:schemeClr val="tx1"/>
            </a:solidFill>
            <a:round/>
            <a:headEnd/>
            <a:tailEnd type="triangle" w="med" len="med"/>
          </a:ln>
          <a:effectLst/>
        </p:spPr>
      </p:cxnSp>
      <p:cxnSp>
        <p:nvCxnSpPr>
          <p:cNvPr id="34" name="AutoShape 10"/>
          <p:cNvCxnSpPr>
            <a:cxnSpLocks noChangeShapeType="1"/>
          </p:cNvCxnSpPr>
          <p:nvPr/>
        </p:nvCxnSpPr>
        <p:spPr bwMode="auto">
          <a:xfrm>
            <a:off x="6875436" y="3453954"/>
            <a:ext cx="1588" cy="431800"/>
          </a:xfrm>
          <a:prstGeom prst="straightConnector1">
            <a:avLst/>
          </a:prstGeom>
          <a:noFill/>
          <a:ln w="28575">
            <a:solidFill>
              <a:schemeClr val="tx1"/>
            </a:solidFill>
            <a:round/>
            <a:headEnd/>
            <a:tailEnd type="triangle" w="med" len="med"/>
          </a:ln>
          <a:effectLst/>
        </p:spPr>
      </p:cxnSp>
      <p:cxnSp>
        <p:nvCxnSpPr>
          <p:cNvPr id="35" name="AutoShape 10"/>
          <p:cNvCxnSpPr>
            <a:cxnSpLocks noChangeShapeType="1"/>
          </p:cNvCxnSpPr>
          <p:nvPr/>
        </p:nvCxnSpPr>
        <p:spPr bwMode="auto">
          <a:xfrm>
            <a:off x="2410940" y="4968082"/>
            <a:ext cx="1588" cy="431800"/>
          </a:xfrm>
          <a:prstGeom prst="straightConnector1">
            <a:avLst/>
          </a:prstGeom>
          <a:noFill/>
          <a:ln w="28575">
            <a:solidFill>
              <a:schemeClr val="tx1"/>
            </a:solidFill>
            <a:round/>
            <a:headEnd/>
            <a:tailEnd type="triangle" w="med" len="med"/>
          </a:ln>
          <a:effectLst/>
        </p:spPr>
      </p:cxnSp>
      <p:cxnSp>
        <p:nvCxnSpPr>
          <p:cNvPr id="36" name="AutoShape 10"/>
          <p:cNvCxnSpPr>
            <a:cxnSpLocks noChangeShapeType="1"/>
          </p:cNvCxnSpPr>
          <p:nvPr/>
        </p:nvCxnSpPr>
        <p:spPr bwMode="auto">
          <a:xfrm>
            <a:off x="6873848" y="4967834"/>
            <a:ext cx="1588" cy="431800"/>
          </a:xfrm>
          <a:prstGeom prst="straightConnector1">
            <a:avLst/>
          </a:prstGeom>
          <a:noFill/>
          <a:ln w="28575">
            <a:solidFill>
              <a:schemeClr val="tx1"/>
            </a:solidFill>
            <a:round/>
            <a:headEnd/>
            <a:tailEnd type="triangle" w="med" len="med"/>
          </a:ln>
          <a:effectLst/>
        </p:spPr>
      </p:cxnSp>
      <p:sp>
        <p:nvSpPr>
          <p:cNvPr id="19" name="Segnaposto testo 3"/>
          <p:cNvSpPr txBox="1">
            <a:spLocks/>
          </p:cNvSpPr>
          <p:nvPr/>
        </p:nvSpPr>
        <p:spPr bwMode="auto">
          <a:xfrm>
            <a:off x="107504" y="188640"/>
            <a:ext cx="8892480" cy="431800"/>
          </a:xfrm>
          <a:prstGeom prst="rect">
            <a:avLst/>
          </a:prstGeom>
          <a:noFill/>
          <a:ln w="9525">
            <a:noFill/>
            <a:miter lim="800000"/>
            <a:headEnd/>
            <a:tailEnd/>
          </a:ln>
        </p:spPr>
        <p:txBody>
          <a:bodyPr anchor="ctr"/>
          <a:lstStyle/>
          <a:p>
            <a:pPr marL="342900" indent="-342900" algn="ctr" defTabSz="457200" eaLnBrk="1" hangingPunct="1">
              <a:spcBef>
                <a:spcPct val="20000"/>
              </a:spcBef>
            </a:pPr>
            <a:r>
              <a:rPr lang="it-IT" altLang="it-IT" sz="2200" dirty="0">
                <a:solidFill>
                  <a:srgbClr val="002060"/>
                </a:solidFill>
                <a:ea typeface="MS PGothic" pitchFamily="34" charset="-128"/>
              </a:rPr>
              <a:t>LA FATTURAZIONE ELETTRONICA OBBLIGATORIA B2B &amp; B2C</a:t>
            </a:r>
          </a:p>
        </p:txBody>
      </p:sp>
    </p:spTree>
    <p:extLst>
      <p:ext uri="{BB962C8B-B14F-4D97-AF65-F5344CB8AC3E}">
        <p14:creationId xmlns:p14="http://schemas.microsoft.com/office/powerpoint/2010/main" val="526552031"/>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a 3"/>
          <p:cNvGraphicFramePr/>
          <p:nvPr>
            <p:extLst>
              <p:ext uri="{D42A27DB-BD31-4B8C-83A1-F6EECF244321}">
                <p14:modId xmlns:p14="http://schemas.microsoft.com/office/powerpoint/2010/main" val="3220665692"/>
              </p:ext>
            </p:extLst>
          </p:nvPr>
        </p:nvGraphicFramePr>
        <p:xfrm>
          <a:off x="611560" y="1196752"/>
          <a:ext cx="8100392"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egnaposto testo 3"/>
          <p:cNvSpPr txBox="1">
            <a:spLocks/>
          </p:cNvSpPr>
          <p:nvPr/>
        </p:nvSpPr>
        <p:spPr bwMode="auto">
          <a:xfrm>
            <a:off x="107504" y="188640"/>
            <a:ext cx="8892480" cy="431800"/>
          </a:xfrm>
          <a:prstGeom prst="rect">
            <a:avLst/>
          </a:prstGeom>
          <a:noFill/>
          <a:ln w="9525">
            <a:noFill/>
            <a:miter lim="800000"/>
            <a:headEnd/>
            <a:tailEnd/>
          </a:ln>
        </p:spPr>
        <p:txBody>
          <a:bodyPr anchor="ctr"/>
          <a:lstStyle/>
          <a:p>
            <a:pPr marL="342900" indent="-342900" algn="ctr" defTabSz="457200" eaLnBrk="1" hangingPunct="1">
              <a:spcBef>
                <a:spcPct val="20000"/>
              </a:spcBef>
            </a:pPr>
            <a:r>
              <a:rPr lang="it-IT" altLang="it-IT" sz="2200" dirty="0">
                <a:solidFill>
                  <a:srgbClr val="002060"/>
                </a:solidFill>
                <a:ea typeface="MS PGothic" pitchFamily="34" charset="-128"/>
              </a:rPr>
              <a:t>LA FATTURAZIONE ELETTRONICA OBBLIGATORIA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a 3"/>
          <p:cNvGraphicFramePr/>
          <p:nvPr>
            <p:extLst>
              <p:ext uri="{D42A27DB-BD31-4B8C-83A1-F6EECF244321}">
                <p14:modId xmlns:p14="http://schemas.microsoft.com/office/powerpoint/2010/main" val="3624640988"/>
              </p:ext>
            </p:extLst>
          </p:nvPr>
        </p:nvGraphicFramePr>
        <p:xfrm>
          <a:off x="611560" y="1196752"/>
          <a:ext cx="8100392"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egnaposto testo 3"/>
          <p:cNvSpPr txBox="1">
            <a:spLocks/>
          </p:cNvSpPr>
          <p:nvPr/>
        </p:nvSpPr>
        <p:spPr bwMode="auto">
          <a:xfrm>
            <a:off x="107504" y="188640"/>
            <a:ext cx="8892480" cy="431800"/>
          </a:xfrm>
          <a:prstGeom prst="rect">
            <a:avLst/>
          </a:prstGeom>
          <a:noFill/>
          <a:ln w="9525">
            <a:noFill/>
            <a:miter lim="800000"/>
            <a:headEnd/>
            <a:tailEnd/>
          </a:ln>
        </p:spPr>
        <p:txBody>
          <a:bodyPr anchor="ctr"/>
          <a:lstStyle/>
          <a:p>
            <a:pPr marL="342900" indent="-342900" algn="ctr" defTabSz="457200" eaLnBrk="1" hangingPunct="1">
              <a:spcBef>
                <a:spcPct val="20000"/>
              </a:spcBef>
            </a:pPr>
            <a:r>
              <a:rPr lang="it-IT" altLang="it-IT" sz="2200" dirty="0">
                <a:solidFill>
                  <a:srgbClr val="002060"/>
                </a:solidFill>
                <a:ea typeface="MS PGothic" pitchFamily="34" charset="-128"/>
              </a:rPr>
              <a:t>LA FATTURAZIONE ELETTRONICA OBBLIGATORIA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1"/>
          <p:cNvSpPr/>
          <p:nvPr/>
        </p:nvSpPr>
        <p:spPr>
          <a:xfrm>
            <a:off x="179512" y="1700808"/>
            <a:ext cx="4320480" cy="1728192"/>
          </a:xfrm>
          <a:prstGeom prst="rect">
            <a:avLst/>
          </a:prstGeom>
          <a:solidFill>
            <a:srgbClr val="B4DCFA"/>
          </a:solidFill>
          <a:ln w="19050">
            <a:solidFill>
              <a:srgbClr val="3366FF"/>
            </a:solidFill>
            <a:prstDash val="sysDash"/>
          </a:ln>
        </p:spPr>
        <p:txBody>
          <a:bodyPr wrap="square" anchor="ctr" anchorCtr="0">
            <a:noAutofit/>
          </a:bodyPr>
          <a:lstStyle/>
          <a:p>
            <a:pPr algn="ctr">
              <a:lnSpc>
                <a:spcPts val="2500"/>
              </a:lnSpc>
            </a:pPr>
            <a:r>
              <a:rPr lang="it-IT" sz="2000" dirty="0">
                <a:latin typeface="Arial"/>
                <a:cs typeface="Arial"/>
              </a:rPr>
              <a:t>Il file di trasmissione potrà ricomprendere una o più fatture elettroniche le quali potranno presentare al loro interno ulteriori dati utili ma non obbligatori</a:t>
            </a:r>
          </a:p>
        </p:txBody>
      </p:sp>
      <p:sp>
        <p:nvSpPr>
          <p:cNvPr id="13" name="Rettangolo 12"/>
          <p:cNvSpPr/>
          <p:nvPr/>
        </p:nvSpPr>
        <p:spPr>
          <a:xfrm>
            <a:off x="4788024" y="1700808"/>
            <a:ext cx="4176464" cy="1728192"/>
          </a:xfrm>
          <a:prstGeom prst="rect">
            <a:avLst/>
          </a:prstGeom>
          <a:solidFill>
            <a:srgbClr val="B4DCFA"/>
          </a:solidFill>
          <a:ln w="19050">
            <a:solidFill>
              <a:schemeClr val="accent1"/>
            </a:solidFill>
            <a:prstDash val="sysDash"/>
          </a:ln>
        </p:spPr>
        <p:txBody>
          <a:bodyPr wrap="square" anchor="ctr" anchorCtr="0">
            <a:noAutofit/>
          </a:bodyPr>
          <a:lstStyle/>
          <a:p>
            <a:pPr algn="ctr">
              <a:lnSpc>
                <a:spcPts val="2500"/>
              </a:lnSpc>
            </a:pPr>
            <a:r>
              <a:rPr lang="it-IT" sz="2000" dirty="0">
                <a:latin typeface="Arial"/>
                <a:cs typeface="Arial"/>
              </a:rPr>
              <a:t>Per le fatture elettroniche emesse alla Pubblica Amministrazione restano valide le disposizioni di cui al DM n. 55 del 3 aprile 2013 </a:t>
            </a:r>
          </a:p>
        </p:txBody>
      </p:sp>
      <p:sp>
        <p:nvSpPr>
          <p:cNvPr id="15" name="Rettangolo 14"/>
          <p:cNvSpPr/>
          <p:nvPr/>
        </p:nvSpPr>
        <p:spPr>
          <a:xfrm>
            <a:off x="179512" y="4149080"/>
            <a:ext cx="4320480" cy="1728192"/>
          </a:xfrm>
          <a:prstGeom prst="rect">
            <a:avLst/>
          </a:prstGeom>
          <a:solidFill>
            <a:srgbClr val="B4DCFA"/>
          </a:solidFill>
          <a:ln w="19050">
            <a:solidFill>
              <a:srgbClr val="FF0000"/>
            </a:solidFill>
            <a:prstDash val="sysDash"/>
          </a:ln>
        </p:spPr>
        <p:txBody>
          <a:bodyPr wrap="square" anchor="ctr" anchorCtr="0">
            <a:noAutofit/>
          </a:bodyPr>
          <a:lstStyle/>
          <a:p>
            <a:pPr algn="ctr">
              <a:lnSpc>
                <a:spcPts val="2500"/>
              </a:lnSpc>
            </a:pPr>
            <a:r>
              <a:rPr lang="it-IT" sz="2000" dirty="0">
                <a:latin typeface="Arial"/>
                <a:cs typeface="Arial"/>
              </a:rPr>
              <a:t>Per la predisposizione del file l’Agenzia delle entrate metterà a disposizione: procedura web, </a:t>
            </a:r>
            <a:r>
              <a:rPr lang="it-IT" sz="2000" dirty="0" err="1">
                <a:latin typeface="Arial"/>
                <a:cs typeface="Arial"/>
              </a:rPr>
              <a:t>app</a:t>
            </a:r>
            <a:r>
              <a:rPr lang="it-IT" sz="2000" dirty="0">
                <a:latin typeface="Arial"/>
                <a:cs typeface="Arial"/>
              </a:rPr>
              <a:t> per </a:t>
            </a:r>
            <a:r>
              <a:rPr lang="it-IT" sz="2000" dirty="0" err="1">
                <a:latin typeface="Arial"/>
                <a:cs typeface="Arial"/>
              </a:rPr>
              <a:t>smartphone</a:t>
            </a:r>
            <a:r>
              <a:rPr lang="it-IT" sz="2000" dirty="0">
                <a:latin typeface="Arial"/>
                <a:cs typeface="Arial"/>
              </a:rPr>
              <a:t> e software per PC  </a:t>
            </a:r>
          </a:p>
        </p:txBody>
      </p:sp>
      <p:sp>
        <p:nvSpPr>
          <p:cNvPr id="7" name="Rettangolo 6"/>
          <p:cNvSpPr/>
          <p:nvPr/>
        </p:nvSpPr>
        <p:spPr>
          <a:xfrm>
            <a:off x="4788024" y="4149080"/>
            <a:ext cx="4176464" cy="1728192"/>
          </a:xfrm>
          <a:prstGeom prst="rect">
            <a:avLst/>
          </a:prstGeom>
          <a:solidFill>
            <a:srgbClr val="B4DCFA"/>
          </a:solidFill>
          <a:ln w="19050">
            <a:solidFill>
              <a:srgbClr val="FF0000"/>
            </a:solidFill>
            <a:prstDash val="sysDash"/>
          </a:ln>
        </p:spPr>
        <p:txBody>
          <a:bodyPr wrap="square" anchor="ctr" anchorCtr="0">
            <a:noAutofit/>
          </a:bodyPr>
          <a:lstStyle/>
          <a:p>
            <a:pPr algn="ctr">
              <a:lnSpc>
                <a:spcPts val="2500"/>
              </a:lnSpc>
            </a:pPr>
            <a:r>
              <a:rPr lang="it-IT" sz="2000" dirty="0">
                <a:latin typeface="Arial"/>
                <a:cs typeface="Arial"/>
              </a:rPr>
              <a:t>Tutte le fatture saranno trasmesse al </a:t>
            </a:r>
            <a:r>
              <a:rPr lang="it-IT" sz="2000" dirty="0" err="1">
                <a:latin typeface="Arial"/>
                <a:cs typeface="Arial"/>
              </a:rPr>
              <a:t>SdI</a:t>
            </a:r>
            <a:r>
              <a:rPr lang="it-IT" sz="2000" dirty="0">
                <a:latin typeface="Arial"/>
                <a:cs typeface="Arial"/>
              </a:rPr>
              <a:t> o direttamente dal cedente/prestatore ovvero con l’ausilio di un intermediario </a:t>
            </a:r>
          </a:p>
        </p:txBody>
      </p:sp>
      <p:sp>
        <p:nvSpPr>
          <p:cNvPr id="8" name="Segnaposto testo 3"/>
          <p:cNvSpPr txBox="1">
            <a:spLocks/>
          </p:cNvSpPr>
          <p:nvPr/>
        </p:nvSpPr>
        <p:spPr bwMode="auto">
          <a:xfrm>
            <a:off x="251520" y="188640"/>
            <a:ext cx="8892480" cy="431800"/>
          </a:xfrm>
          <a:prstGeom prst="rect">
            <a:avLst/>
          </a:prstGeom>
          <a:noFill/>
          <a:ln w="9525">
            <a:noFill/>
            <a:miter lim="800000"/>
            <a:headEnd/>
            <a:tailEnd/>
          </a:ln>
        </p:spPr>
        <p:txBody>
          <a:bodyPr anchor="ctr"/>
          <a:lstStyle/>
          <a:p>
            <a:pPr marL="342900" indent="-342900" algn="ctr" defTabSz="457200" eaLnBrk="1" hangingPunct="1">
              <a:spcBef>
                <a:spcPct val="20000"/>
              </a:spcBef>
            </a:pPr>
            <a:r>
              <a:rPr lang="it-IT" altLang="it-IT" sz="2200" dirty="0">
                <a:solidFill>
                  <a:srgbClr val="002060"/>
                </a:solidFill>
                <a:ea typeface="MS PGothic" pitchFamily="34" charset="-128"/>
              </a:rPr>
              <a:t>IL PROVV. 89757/2018 SULLA FATTURAZIONE ELETTRONICA </a:t>
            </a:r>
          </a:p>
        </p:txBody>
      </p:sp>
    </p:spTree>
    <p:extLst>
      <p:ext uri="{BB962C8B-B14F-4D97-AF65-F5344CB8AC3E}">
        <p14:creationId xmlns:p14="http://schemas.microsoft.com/office/powerpoint/2010/main" val="40587231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1"/>
          <p:cNvSpPr/>
          <p:nvPr/>
        </p:nvSpPr>
        <p:spPr>
          <a:xfrm>
            <a:off x="179512" y="1700808"/>
            <a:ext cx="4176464" cy="1512168"/>
          </a:xfrm>
          <a:prstGeom prst="rect">
            <a:avLst/>
          </a:prstGeom>
          <a:solidFill>
            <a:srgbClr val="B4DCFA"/>
          </a:solidFill>
          <a:ln w="19050">
            <a:solidFill>
              <a:srgbClr val="3366FF"/>
            </a:solidFill>
            <a:prstDash val="sysDash"/>
          </a:ln>
        </p:spPr>
        <p:txBody>
          <a:bodyPr wrap="square" anchor="ctr" anchorCtr="0">
            <a:noAutofit/>
          </a:bodyPr>
          <a:lstStyle/>
          <a:p>
            <a:pPr algn="ctr">
              <a:lnSpc>
                <a:spcPts val="2500"/>
              </a:lnSpc>
            </a:pPr>
            <a:r>
              <a:rPr lang="it-IT" sz="2000" dirty="0">
                <a:latin typeface="Arial"/>
                <a:cs typeface="Arial"/>
              </a:rPr>
              <a:t>L’invio della fattura al </a:t>
            </a:r>
            <a:r>
              <a:rPr lang="it-IT" sz="2000" dirty="0" err="1">
                <a:latin typeface="Arial"/>
                <a:cs typeface="Arial"/>
              </a:rPr>
              <a:t>SdI</a:t>
            </a:r>
            <a:r>
              <a:rPr lang="it-IT" sz="2000" dirty="0">
                <a:latin typeface="Arial"/>
                <a:cs typeface="Arial"/>
              </a:rPr>
              <a:t> è effettuata a ½ PEC, procedura web, </a:t>
            </a:r>
            <a:r>
              <a:rPr lang="it-IT" sz="2000" dirty="0" err="1">
                <a:latin typeface="Arial"/>
                <a:cs typeface="Arial"/>
              </a:rPr>
              <a:t>app</a:t>
            </a:r>
            <a:r>
              <a:rPr lang="it-IT" sz="2000" dirty="0">
                <a:latin typeface="Arial"/>
                <a:cs typeface="Arial"/>
              </a:rPr>
              <a:t> per </a:t>
            </a:r>
            <a:r>
              <a:rPr lang="it-IT" sz="2000" dirty="0" err="1">
                <a:latin typeface="Arial"/>
                <a:cs typeface="Arial"/>
              </a:rPr>
              <a:t>smartphone</a:t>
            </a:r>
            <a:r>
              <a:rPr lang="it-IT" sz="2000" dirty="0">
                <a:latin typeface="Arial"/>
                <a:cs typeface="Arial"/>
              </a:rPr>
              <a:t>, web service o trasmissione in remoto</a:t>
            </a:r>
          </a:p>
        </p:txBody>
      </p:sp>
      <p:sp>
        <p:nvSpPr>
          <p:cNvPr id="13" name="Rettangolo 12"/>
          <p:cNvSpPr/>
          <p:nvPr/>
        </p:nvSpPr>
        <p:spPr>
          <a:xfrm>
            <a:off x="4788024" y="1700808"/>
            <a:ext cx="4176464" cy="1512168"/>
          </a:xfrm>
          <a:prstGeom prst="rect">
            <a:avLst/>
          </a:prstGeom>
          <a:solidFill>
            <a:srgbClr val="B4DCFA"/>
          </a:solidFill>
          <a:ln w="19050">
            <a:solidFill>
              <a:schemeClr val="accent1"/>
            </a:solidFill>
            <a:prstDash val="sysDash"/>
          </a:ln>
        </p:spPr>
        <p:txBody>
          <a:bodyPr wrap="square" anchor="ctr" anchorCtr="0">
            <a:noAutofit/>
          </a:bodyPr>
          <a:lstStyle/>
          <a:p>
            <a:pPr algn="ctr">
              <a:lnSpc>
                <a:spcPts val="2500"/>
              </a:lnSpc>
            </a:pPr>
            <a:r>
              <a:rPr lang="it-IT" sz="2000" dirty="0">
                <a:latin typeface="Arial"/>
                <a:cs typeface="Arial"/>
              </a:rPr>
              <a:t>Il </a:t>
            </a:r>
            <a:r>
              <a:rPr lang="it-IT" sz="2000" dirty="0" err="1">
                <a:latin typeface="Arial"/>
                <a:cs typeface="Arial"/>
              </a:rPr>
              <a:t>SdI</a:t>
            </a:r>
            <a:r>
              <a:rPr lang="it-IT" sz="2000" dirty="0">
                <a:latin typeface="Arial"/>
                <a:cs typeface="Arial"/>
              </a:rPr>
              <a:t> per ogni file effettua i controlli e trasmette la ricevuta di accettazione o di scarto entro 5 giorni dalla trasmissione</a:t>
            </a:r>
          </a:p>
        </p:txBody>
      </p:sp>
      <p:sp>
        <p:nvSpPr>
          <p:cNvPr id="7" name="Rettangolo 6"/>
          <p:cNvSpPr/>
          <p:nvPr/>
        </p:nvSpPr>
        <p:spPr>
          <a:xfrm>
            <a:off x="179512" y="3645024"/>
            <a:ext cx="4176464" cy="1512168"/>
          </a:xfrm>
          <a:prstGeom prst="rect">
            <a:avLst/>
          </a:prstGeom>
          <a:solidFill>
            <a:srgbClr val="B4DCFA"/>
          </a:solidFill>
          <a:ln w="19050">
            <a:solidFill>
              <a:srgbClr val="FF0000"/>
            </a:solidFill>
            <a:prstDash val="sysDash"/>
          </a:ln>
        </p:spPr>
        <p:txBody>
          <a:bodyPr wrap="square" anchor="ctr" anchorCtr="0">
            <a:noAutofit/>
          </a:bodyPr>
          <a:lstStyle/>
          <a:p>
            <a:pPr algn="ctr">
              <a:lnSpc>
                <a:spcPts val="2500"/>
              </a:lnSpc>
            </a:pPr>
            <a:r>
              <a:rPr lang="it-IT" sz="2000" dirty="0">
                <a:latin typeface="Arial"/>
                <a:cs typeface="Arial"/>
              </a:rPr>
              <a:t>La fattura elettronica è recapitata dal </a:t>
            </a:r>
            <a:r>
              <a:rPr lang="it-IT" sz="2000" dirty="0" err="1">
                <a:latin typeface="Arial"/>
                <a:cs typeface="Arial"/>
              </a:rPr>
              <a:t>SdI</a:t>
            </a:r>
            <a:r>
              <a:rPr lang="it-IT" sz="2000" dirty="0">
                <a:latin typeface="Arial"/>
                <a:cs typeface="Arial"/>
              </a:rPr>
              <a:t> al cessionario/committente ovvero ad un intermediario da questi segnalato</a:t>
            </a:r>
          </a:p>
        </p:txBody>
      </p:sp>
      <p:sp>
        <p:nvSpPr>
          <p:cNvPr id="8" name="Segnaposto testo 3"/>
          <p:cNvSpPr txBox="1">
            <a:spLocks/>
          </p:cNvSpPr>
          <p:nvPr/>
        </p:nvSpPr>
        <p:spPr bwMode="auto">
          <a:xfrm>
            <a:off x="251520" y="188640"/>
            <a:ext cx="8892480" cy="431800"/>
          </a:xfrm>
          <a:prstGeom prst="rect">
            <a:avLst/>
          </a:prstGeom>
          <a:noFill/>
          <a:ln w="9525">
            <a:noFill/>
            <a:miter lim="800000"/>
            <a:headEnd/>
            <a:tailEnd/>
          </a:ln>
        </p:spPr>
        <p:txBody>
          <a:bodyPr anchor="ctr"/>
          <a:lstStyle/>
          <a:p>
            <a:pPr marL="342900" indent="-342900" algn="ctr" defTabSz="457200" eaLnBrk="1" hangingPunct="1">
              <a:spcBef>
                <a:spcPct val="20000"/>
              </a:spcBef>
            </a:pPr>
            <a:r>
              <a:rPr lang="it-IT" altLang="it-IT" sz="2200" dirty="0">
                <a:solidFill>
                  <a:srgbClr val="002060"/>
                </a:solidFill>
                <a:ea typeface="MS PGothic" pitchFamily="34" charset="-128"/>
              </a:rPr>
              <a:t>IL PROVV. 89757/2018 SULLA FATTURAZIONE ELETTRONICA </a:t>
            </a:r>
          </a:p>
        </p:txBody>
      </p:sp>
      <p:sp>
        <p:nvSpPr>
          <p:cNvPr id="9" name="Rettangolo 8"/>
          <p:cNvSpPr/>
          <p:nvPr/>
        </p:nvSpPr>
        <p:spPr>
          <a:xfrm>
            <a:off x="4788024" y="3645024"/>
            <a:ext cx="4176464" cy="1512168"/>
          </a:xfrm>
          <a:prstGeom prst="rect">
            <a:avLst/>
          </a:prstGeom>
          <a:solidFill>
            <a:srgbClr val="B4DCFA"/>
          </a:solidFill>
          <a:ln w="19050">
            <a:solidFill>
              <a:srgbClr val="FF0000"/>
            </a:solidFill>
            <a:prstDash val="sysDash"/>
          </a:ln>
        </p:spPr>
        <p:txBody>
          <a:bodyPr wrap="square" anchor="ctr" anchorCtr="0">
            <a:noAutofit/>
          </a:bodyPr>
          <a:lstStyle/>
          <a:p>
            <a:pPr algn="ctr">
              <a:lnSpc>
                <a:spcPts val="2500"/>
              </a:lnSpc>
            </a:pPr>
            <a:r>
              <a:rPr lang="it-IT" sz="2000" dirty="0">
                <a:latin typeface="Arial"/>
                <a:cs typeface="Arial"/>
              </a:rPr>
              <a:t>Il </a:t>
            </a:r>
            <a:r>
              <a:rPr lang="it-IT" sz="2000" dirty="0" err="1">
                <a:latin typeface="Arial"/>
                <a:cs typeface="Arial"/>
              </a:rPr>
              <a:t>SdI</a:t>
            </a:r>
            <a:r>
              <a:rPr lang="it-IT" sz="2000" dirty="0">
                <a:latin typeface="Arial"/>
                <a:cs typeface="Arial"/>
              </a:rPr>
              <a:t> qualificherà come “data di emissione” non quella in cui il fornitore inserisce il file, ma quella di formazione indicata nella FE</a:t>
            </a:r>
          </a:p>
        </p:txBody>
      </p:sp>
      <p:sp>
        <p:nvSpPr>
          <p:cNvPr id="10" name="Callout con freccia in su 9"/>
          <p:cNvSpPr/>
          <p:nvPr/>
        </p:nvSpPr>
        <p:spPr>
          <a:xfrm>
            <a:off x="5580112" y="5301208"/>
            <a:ext cx="2592288" cy="914400"/>
          </a:xfrm>
          <a:prstGeom prst="upArrowCallou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600" dirty="0">
                <a:solidFill>
                  <a:schemeClr val="tx1"/>
                </a:solidFill>
                <a:latin typeface="Arial" pitchFamily="34" charset="0"/>
                <a:cs typeface="Arial" pitchFamily="34" charset="0"/>
              </a:rPr>
              <a:t>Con conseguenti ritardi nella detrazione dell’Iva </a:t>
            </a:r>
          </a:p>
        </p:txBody>
      </p:sp>
    </p:spTree>
    <p:extLst>
      <p:ext uri="{BB962C8B-B14F-4D97-AF65-F5344CB8AC3E}">
        <p14:creationId xmlns:p14="http://schemas.microsoft.com/office/powerpoint/2010/main" val="40587231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1"/>
          <p:cNvSpPr/>
          <p:nvPr/>
        </p:nvSpPr>
        <p:spPr>
          <a:xfrm>
            <a:off x="4716016" y="4221088"/>
            <a:ext cx="4104456" cy="1728192"/>
          </a:xfrm>
          <a:prstGeom prst="rect">
            <a:avLst/>
          </a:prstGeom>
          <a:solidFill>
            <a:srgbClr val="B4DCFA"/>
          </a:solidFill>
          <a:ln w="19050">
            <a:solidFill>
              <a:srgbClr val="3366FF"/>
            </a:solidFill>
            <a:prstDash val="sysDash"/>
          </a:ln>
        </p:spPr>
        <p:txBody>
          <a:bodyPr wrap="square" anchor="ctr" anchorCtr="0">
            <a:noAutofit/>
          </a:bodyPr>
          <a:lstStyle/>
          <a:p>
            <a:pPr algn="ctr">
              <a:lnSpc>
                <a:spcPts val="2500"/>
              </a:lnSpc>
            </a:pPr>
            <a:r>
              <a:rPr lang="it-IT" sz="2000" dirty="0">
                <a:latin typeface="Arial"/>
                <a:cs typeface="Arial"/>
              </a:rPr>
              <a:t>Se la fattura scartata è già stata registrata dal soggetto emittente, è possibile emettere una nota di variazione in formato cartaceo ai soli fini interni contabili  </a:t>
            </a:r>
          </a:p>
        </p:txBody>
      </p:sp>
      <p:sp>
        <p:nvSpPr>
          <p:cNvPr id="13" name="Rettangolo 12"/>
          <p:cNvSpPr/>
          <p:nvPr/>
        </p:nvSpPr>
        <p:spPr>
          <a:xfrm>
            <a:off x="251520" y="4221088"/>
            <a:ext cx="4176464" cy="1728192"/>
          </a:xfrm>
          <a:prstGeom prst="rect">
            <a:avLst/>
          </a:prstGeom>
          <a:solidFill>
            <a:srgbClr val="B4DCFA"/>
          </a:solidFill>
          <a:ln w="19050">
            <a:solidFill>
              <a:schemeClr val="accent1"/>
            </a:solidFill>
            <a:prstDash val="sysDash"/>
          </a:ln>
        </p:spPr>
        <p:txBody>
          <a:bodyPr wrap="square" anchor="ctr" anchorCtr="0">
            <a:noAutofit/>
          </a:bodyPr>
          <a:lstStyle/>
          <a:p>
            <a:pPr algn="ctr">
              <a:lnSpc>
                <a:spcPts val="2500"/>
              </a:lnSpc>
            </a:pPr>
            <a:r>
              <a:rPr lang="it-IT" sz="2000" dirty="0">
                <a:latin typeface="Arial"/>
                <a:cs typeface="Arial"/>
              </a:rPr>
              <a:t>Ancora, sarà possibile utilizzare una numerazione parallela da inserire in un registro Iva sezionale dei documenti </a:t>
            </a:r>
            <a:r>
              <a:rPr lang="it-IT" sz="2000" dirty="0" err="1">
                <a:latin typeface="Arial"/>
                <a:cs typeface="Arial"/>
              </a:rPr>
              <a:t>reinviati</a:t>
            </a:r>
            <a:endParaRPr lang="it-IT" sz="2000" dirty="0">
              <a:latin typeface="Arial"/>
              <a:cs typeface="Arial"/>
            </a:endParaRPr>
          </a:p>
        </p:txBody>
      </p:sp>
      <p:sp>
        <p:nvSpPr>
          <p:cNvPr id="15" name="Rettangolo 14"/>
          <p:cNvSpPr/>
          <p:nvPr/>
        </p:nvSpPr>
        <p:spPr>
          <a:xfrm>
            <a:off x="251520" y="1988840"/>
            <a:ext cx="4176464" cy="1728192"/>
          </a:xfrm>
          <a:prstGeom prst="rect">
            <a:avLst/>
          </a:prstGeom>
          <a:solidFill>
            <a:srgbClr val="B4DCFA"/>
          </a:solidFill>
          <a:ln w="19050">
            <a:solidFill>
              <a:srgbClr val="FF0000"/>
            </a:solidFill>
            <a:prstDash val="sysDash"/>
          </a:ln>
        </p:spPr>
        <p:txBody>
          <a:bodyPr wrap="square" anchor="ctr" anchorCtr="0">
            <a:noAutofit/>
          </a:bodyPr>
          <a:lstStyle/>
          <a:p>
            <a:pPr algn="ctr">
              <a:lnSpc>
                <a:spcPts val="2500"/>
              </a:lnSpc>
            </a:pPr>
            <a:r>
              <a:rPr lang="it-IT" sz="2000" dirty="0">
                <a:latin typeface="Arial"/>
                <a:cs typeface="Arial"/>
              </a:rPr>
              <a:t>La fattura elettronica scartata dal Sdi si considera non emessa e potrà essere </a:t>
            </a:r>
            <a:r>
              <a:rPr lang="it-IT" sz="2000" dirty="0" err="1">
                <a:latin typeface="Arial"/>
                <a:cs typeface="Arial"/>
              </a:rPr>
              <a:t>riemessa</a:t>
            </a:r>
            <a:r>
              <a:rPr lang="it-IT" sz="2000" dirty="0">
                <a:latin typeface="Arial"/>
                <a:cs typeface="Arial"/>
              </a:rPr>
              <a:t> entro 5 gg. con stessa data e numero </a:t>
            </a:r>
          </a:p>
        </p:txBody>
      </p:sp>
      <p:sp>
        <p:nvSpPr>
          <p:cNvPr id="7" name="Rettangolo 6"/>
          <p:cNvSpPr/>
          <p:nvPr/>
        </p:nvSpPr>
        <p:spPr>
          <a:xfrm>
            <a:off x="4716016" y="1988840"/>
            <a:ext cx="4104456" cy="1728192"/>
          </a:xfrm>
          <a:prstGeom prst="rect">
            <a:avLst/>
          </a:prstGeom>
          <a:solidFill>
            <a:srgbClr val="B4DCFA"/>
          </a:solidFill>
          <a:ln w="19050">
            <a:solidFill>
              <a:srgbClr val="FF0000"/>
            </a:solidFill>
            <a:prstDash val="sysDash"/>
          </a:ln>
        </p:spPr>
        <p:txBody>
          <a:bodyPr wrap="square" anchor="ctr" anchorCtr="0">
            <a:noAutofit/>
          </a:bodyPr>
          <a:lstStyle/>
          <a:p>
            <a:pPr algn="ctr">
              <a:lnSpc>
                <a:spcPts val="2500"/>
              </a:lnSpc>
            </a:pPr>
            <a:r>
              <a:rPr lang="it-IT" sz="2000" dirty="0">
                <a:latin typeface="Arial"/>
                <a:cs typeface="Arial"/>
              </a:rPr>
              <a:t>Se ciò non sarà possibile, si potrà emettere una nuova fattura con diversa data e numero purché risulti un esplicito collegamento con il documento scartato</a:t>
            </a:r>
          </a:p>
        </p:txBody>
      </p:sp>
      <p:sp>
        <p:nvSpPr>
          <p:cNvPr id="8" name="Segnaposto testo 3"/>
          <p:cNvSpPr txBox="1">
            <a:spLocks/>
          </p:cNvSpPr>
          <p:nvPr/>
        </p:nvSpPr>
        <p:spPr bwMode="auto">
          <a:xfrm>
            <a:off x="251520" y="188640"/>
            <a:ext cx="8892480" cy="431800"/>
          </a:xfrm>
          <a:prstGeom prst="rect">
            <a:avLst/>
          </a:prstGeom>
          <a:noFill/>
          <a:ln w="9525">
            <a:noFill/>
            <a:miter lim="800000"/>
            <a:headEnd/>
            <a:tailEnd/>
          </a:ln>
        </p:spPr>
        <p:txBody>
          <a:bodyPr anchor="ctr"/>
          <a:lstStyle/>
          <a:p>
            <a:pPr marL="342900" indent="-342900" algn="ctr" defTabSz="457200" eaLnBrk="1" hangingPunct="1">
              <a:spcBef>
                <a:spcPct val="20000"/>
              </a:spcBef>
            </a:pPr>
            <a:r>
              <a:rPr lang="it-IT" altLang="it-IT" sz="2200" dirty="0">
                <a:solidFill>
                  <a:srgbClr val="002060"/>
                </a:solidFill>
                <a:ea typeface="MS PGothic" pitchFamily="34" charset="-128"/>
              </a:rPr>
              <a:t>IL PROVV. 89757/2018 SULLA FATTURAZIONE ELETTRONICA </a:t>
            </a:r>
          </a:p>
        </p:txBody>
      </p:sp>
      <p:sp>
        <p:nvSpPr>
          <p:cNvPr id="9" name="Callout con freccia in giù 8"/>
          <p:cNvSpPr/>
          <p:nvPr/>
        </p:nvSpPr>
        <p:spPr>
          <a:xfrm>
            <a:off x="2555777" y="1124744"/>
            <a:ext cx="4104455" cy="648072"/>
          </a:xfrm>
          <a:prstGeom prst="downArrowCallou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p>
            <a:pPr algn="ctr">
              <a:lnSpc>
                <a:spcPts val="2400"/>
              </a:lnSpc>
            </a:pPr>
            <a:r>
              <a:rPr lang="it-IT" dirty="0">
                <a:solidFill>
                  <a:srgbClr val="002060"/>
                </a:solidFill>
                <a:latin typeface="Arial   "/>
              </a:rPr>
              <a:t>Lo scarto della fattura elettronica</a:t>
            </a:r>
          </a:p>
        </p:txBody>
      </p:sp>
    </p:spTree>
    <p:extLst>
      <p:ext uri="{BB962C8B-B14F-4D97-AF65-F5344CB8AC3E}">
        <p14:creationId xmlns:p14="http://schemas.microsoft.com/office/powerpoint/2010/main" val="40587231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1"/>
          <p:cNvSpPr/>
          <p:nvPr/>
        </p:nvSpPr>
        <p:spPr>
          <a:xfrm>
            <a:off x="179512" y="1700808"/>
            <a:ext cx="4320480" cy="1728192"/>
          </a:xfrm>
          <a:prstGeom prst="rect">
            <a:avLst/>
          </a:prstGeom>
          <a:solidFill>
            <a:srgbClr val="B4DCFA"/>
          </a:solidFill>
          <a:ln w="19050">
            <a:solidFill>
              <a:srgbClr val="3366FF"/>
            </a:solidFill>
            <a:prstDash val="sysDash"/>
          </a:ln>
        </p:spPr>
        <p:txBody>
          <a:bodyPr wrap="square" anchor="ctr" anchorCtr="0">
            <a:noAutofit/>
          </a:bodyPr>
          <a:lstStyle/>
          <a:p>
            <a:pPr algn="ctr">
              <a:lnSpc>
                <a:spcPts val="2500"/>
              </a:lnSpc>
            </a:pPr>
            <a:r>
              <a:rPr lang="it-IT" sz="2000" dirty="0">
                <a:latin typeface="Arial"/>
                <a:cs typeface="Arial"/>
              </a:rPr>
              <a:t>Solo per le modalità di trasmissione “web service” e “tra terminali remoti” è necessario ottenere previamente un codice destinatario di 7 cifre  </a:t>
            </a:r>
          </a:p>
        </p:txBody>
      </p:sp>
      <p:sp>
        <p:nvSpPr>
          <p:cNvPr id="13" name="Rettangolo 12"/>
          <p:cNvSpPr/>
          <p:nvPr/>
        </p:nvSpPr>
        <p:spPr>
          <a:xfrm>
            <a:off x="4644008" y="1700808"/>
            <a:ext cx="4320480" cy="1728192"/>
          </a:xfrm>
          <a:prstGeom prst="rect">
            <a:avLst/>
          </a:prstGeom>
          <a:solidFill>
            <a:srgbClr val="B4DCFA"/>
          </a:solidFill>
          <a:ln w="19050">
            <a:solidFill>
              <a:schemeClr val="accent1"/>
            </a:solidFill>
            <a:prstDash val="sysDash"/>
          </a:ln>
        </p:spPr>
        <p:txBody>
          <a:bodyPr wrap="square" anchor="ctr" anchorCtr="0">
            <a:noAutofit/>
          </a:bodyPr>
          <a:lstStyle/>
          <a:p>
            <a:pPr algn="ctr">
              <a:lnSpc>
                <a:spcPts val="2500"/>
              </a:lnSpc>
            </a:pPr>
            <a:r>
              <a:rPr lang="it-IT" sz="2000" dirty="0">
                <a:latin typeface="Arial"/>
                <a:cs typeface="Arial"/>
              </a:rPr>
              <a:t>Per il recapito della fattura l’Agenzia rende disponibile una PEC o un codice destinatario prescelto per la ricezione del file </a:t>
            </a:r>
          </a:p>
        </p:txBody>
      </p:sp>
      <p:sp>
        <p:nvSpPr>
          <p:cNvPr id="15" name="Rettangolo 14"/>
          <p:cNvSpPr/>
          <p:nvPr/>
        </p:nvSpPr>
        <p:spPr>
          <a:xfrm>
            <a:off x="179512" y="4149080"/>
            <a:ext cx="8784976" cy="2160240"/>
          </a:xfrm>
          <a:prstGeom prst="rect">
            <a:avLst/>
          </a:prstGeom>
          <a:solidFill>
            <a:srgbClr val="B4DCFA"/>
          </a:solidFill>
          <a:ln w="19050">
            <a:solidFill>
              <a:srgbClr val="FF0000"/>
            </a:solidFill>
            <a:prstDash val="sysDash"/>
          </a:ln>
        </p:spPr>
        <p:txBody>
          <a:bodyPr wrap="square" anchor="ctr" anchorCtr="0">
            <a:noAutofit/>
          </a:bodyPr>
          <a:lstStyle/>
          <a:p>
            <a:pPr algn="ctr">
              <a:lnSpc>
                <a:spcPts val="2500"/>
              </a:lnSpc>
            </a:pPr>
            <a:r>
              <a:rPr lang="it-IT" sz="2000" dirty="0">
                <a:latin typeface="Arial"/>
                <a:cs typeface="Arial"/>
              </a:rPr>
              <a:t>Qualora il recapito non fosse possibile (casella Pec piena o contratto scaduto) il </a:t>
            </a:r>
            <a:r>
              <a:rPr lang="it-IT" sz="2000" dirty="0" err="1">
                <a:latin typeface="Arial"/>
                <a:cs typeface="Arial"/>
              </a:rPr>
              <a:t>SdI</a:t>
            </a:r>
            <a:r>
              <a:rPr lang="it-IT" sz="2000" dirty="0">
                <a:latin typeface="Arial"/>
                <a:cs typeface="Arial"/>
              </a:rPr>
              <a:t> rende disponibile al cessionario/committente la fattura elettronica nella sua area riservata del sito web dell’Agenzia comunicando tale informazione al soggetto trasmittente che è obbligato a comunicare per vie diverse che l’originale della fattura elettronica è parcheggiato nel sito web dell’Agenzia ovvero trasmette copia analogica della fattura  </a:t>
            </a:r>
          </a:p>
        </p:txBody>
      </p:sp>
      <p:sp>
        <p:nvSpPr>
          <p:cNvPr id="8" name="Segnaposto testo 3"/>
          <p:cNvSpPr txBox="1">
            <a:spLocks/>
          </p:cNvSpPr>
          <p:nvPr/>
        </p:nvSpPr>
        <p:spPr bwMode="auto">
          <a:xfrm>
            <a:off x="251520" y="188640"/>
            <a:ext cx="8892480" cy="431800"/>
          </a:xfrm>
          <a:prstGeom prst="rect">
            <a:avLst/>
          </a:prstGeom>
          <a:noFill/>
          <a:ln w="9525">
            <a:noFill/>
            <a:miter lim="800000"/>
            <a:headEnd/>
            <a:tailEnd/>
          </a:ln>
        </p:spPr>
        <p:txBody>
          <a:bodyPr anchor="ctr"/>
          <a:lstStyle/>
          <a:p>
            <a:pPr marL="342900" indent="-342900" algn="ctr" defTabSz="457200" eaLnBrk="1" hangingPunct="1">
              <a:spcBef>
                <a:spcPct val="20000"/>
              </a:spcBef>
            </a:pPr>
            <a:r>
              <a:rPr lang="it-IT" altLang="it-IT" sz="2200" dirty="0">
                <a:solidFill>
                  <a:srgbClr val="002060"/>
                </a:solidFill>
                <a:ea typeface="MS PGothic" pitchFamily="34" charset="-128"/>
              </a:rPr>
              <a:t>IL PROVV. 89757/2018 SULLA FATTURAZIONE ELETTRONICA </a:t>
            </a:r>
          </a:p>
        </p:txBody>
      </p:sp>
    </p:spTree>
    <p:extLst>
      <p:ext uri="{BB962C8B-B14F-4D97-AF65-F5344CB8AC3E}">
        <p14:creationId xmlns:p14="http://schemas.microsoft.com/office/powerpoint/2010/main" val="40587231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1"/>
          <p:cNvSpPr/>
          <p:nvPr/>
        </p:nvSpPr>
        <p:spPr>
          <a:xfrm>
            <a:off x="179512" y="1700808"/>
            <a:ext cx="4320480" cy="1728192"/>
          </a:xfrm>
          <a:prstGeom prst="rect">
            <a:avLst/>
          </a:prstGeom>
          <a:solidFill>
            <a:srgbClr val="B4DCFA"/>
          </a:solidFill>
          <a:ln w="19050">
            <a:solidFill>
              <a:srgbClr val="3366FF"/>
            </a:solidFill>
            <a:prstDash val="sysDash"/>
          </a:ln>
        </p:spPr>
        <p:txBody>
          <a:bodyPr wrap="square" anchor="ctr" anchorCtr="0">
            <a:noAutofit/>
          </a:bodyPr>
          <a:lstStyle/>
          <a:p>
            <a:pPr algn="ctr">
              <a:lnSpc>
                <a:spcPts val="2500"/>
              </a:lnSpc>
            </a:pPr>
            <a:r>
              <a:rPr lang="it-IT" sz="2000" dirty="0">
                <a:latin typeface="Arial"/>
                <a:cs typeface="Arial"/>
              </a:rPr>
              <a:t>La data di emissione della fattura elettronica è riportata nel campo </a:t>
            </a:r>
            <a:r>
              <a:rPr lang="it-IT" sz="2000" b="1" u="sng" dirty="0">
                <a:latin typeface="Arial"/>
                <a:cs typeface="Arial"/>
              </a:rPr>
              <a:t>“DATA”</a:t>
            </a:r>
            <a:r>
              <a:rPr lang="it-IT" sz="2000" dirty="0">
                <a:latin typeface="Arial"/>
                <a:cs typeface="Arial"/>
              </a:rPr>
              <a:t> della sez. “Dati generali”</a:t>
            </a:r>
          </a:p>
        </p:txBody>
      </p:sp>
      <p:sp>
        <p:nvSpPr>
          <p:cNvPr id="13" name="Rettangolo 12"/>
          <p:cNvSpPr/>
          <p:nvPr/>
        </p:nvSpPr>
        <p:spPr>
          <a:xfrm>
            <a:off x="4716016" y="1700808"/>
            <a:ext cx="4248472" cy="1728192"/>
          </a:xfrm>
          <a:prstGeom prst="rect">
            <a:avLst/>
          </a:prstGeom>
          <a:solidFill>
            <a:srgbClr val="B4DCFA"/>
          </a:solidFill>
          <a:ln w="19050">
            <a:solidFill>
              <a:schemeClr val="accent1"/>
            </a:solidFill>
            <a:prstDash val="sysDash"/>
          </a:ln>
        </p:spPr>
        <p:txBody>
          <a:bodyPr wrap="square" anchor="ctr" anchorCtr="0">
            <a:noAutofit/>
          </a:bodyPr>
          <a:lstStyle/>
          <a:p>
            <a:pPr algn="ctr">
              <a:lnSpc>
                <a:spcPts val="2500"/>
              </a:lnSpc>
            </a:pPr>
            <a:r>
              <a:rPr lang="it-IT" sz="2000" dirty="0">
                <a:latin typeface="Arial"/>
                <a:cs typeface="Arial"/>
              </a:rPr>
              <a:t>La data di ricezione della fattura elettronica è resa disponibile al destinatario nella propria ricevuta </a:t>
            </a:r>
          </a:p>
        </p:txBody>
      </p:sp>
      <p:sp>
        <p:nvSpPr>
          <p:cNvPr id="15" name="Rettangolo 14"/>
          <p:cNvSpPr/>
          <p:nvPr/>
        </p:nvSpPr>
        <p:spPr>
          <a:xfrm>
            <a:off x="179512" y="4149080"/>
            <a:ext cx="4320480" cy="1728192"/>
          </a:xfrm>
          <a:prstGeom prst="rect">
            <a:avLst/>
          </a:prstGeom>
          <a:solidFill>
            <a:srgbClr val="B4DCFA"/>
          </a:solidFill>
          <a:ln w="19050">
            <a:solidFill>
              <a:srgbClr val="FF0000"/>
            </a:solidFill>
            <a:prstDash val="sysDash"/>
          </a:ln>
        </p:spPr>
        <p:txBody>
          <a:bodyPr wrap="square" anchor="ctr" anchorCtr="0">
            <a:noAutofit/>
          </a:bodyPr>
          <a:lstStyle/>
          <a:p>
            <a:pPr algn="ctr">
              <a:lnSpc>
                <a:spcPts val="2500"/>
              </a:lnSpc>
            </a:pPr>
            <a:r>
              <a:rPr lang="it-IT" sz="2000" dirty="0">
                <a:latin typeface="Arial"/>
                <a:cs typeface="Arial"/>
              </a:rPr>
              <a:t>Nel caso di messa a disposizione della fattura nell’area riservata del web, la data di ricezione coincide con </a:t>
            </a:r>
            <a:r>
              <a:rPr lang="it-IT" sz="2000" b="1" u="sng" dirty="0">
                <a:latin typeface="Arial"/>
                <a:cs typeface="Arial"/>
              </a:rPr>
              <a:t>la data di presa visione</a:t>
            </a:r>
            <a:r>
              <a:rPr lang="it-IT" sz="2000" dirty="0">
                <a:latin typeface="Arial"/>
                <a:cs typeface="Arial"/>
              </a:rPr>
              <a:t>  </a:t>
            </a:r>
          </a:p>
        </p:txBody>
      </p:sp>
      <p:sp>
        <p:nvSpPr>
          <p:cNvPr id="7" name="Rettangolo 6"/>
          <p:cNvSpPr/>
          <p:nvPr/>
        </p:nvSpPr>
        <p:spPr>
          <a:xfrm>
            <a:off x="4716016" y="4149080"/>
            <a:ext cx="4248472" cy="1728192"/>
          </a:xfrm>
          <a:prstGeom prst="rect">
            <a:avLst/>
          </a:prstGeom>
          <a:solidFill>
            <a:srgbClr val="B4DCFA"/>
          </a:solidFill>
          <a:ln w="19050">
            <a:solidFill>
              <a:srgbClr val="FF0000"/>
            </a:solidFill>
            <a:prstDash val="sysDash"/>
          </a:ln>
        </p:spPr>
        <p:txBody>
          <a:bodyPr wrap="square" anchor="ctr" anchorCtr="0">
            <a:noAutofit/>
          </a:bodyPr>
          <a:lstStyle/>
          <a:p>
            <a:pPr algn="ctr">
              <a:lnSpc>
                <a:spcPts val="2500"/>
              </a:lnSpc>
            </a:pPr>
            <a:r>
              <a:rPr lang="it-IT" sz="2000" dirty="0">
                <a:latin typeface="Arial"/>
                <a:cs typeface="Arial"/>
              </a:rPr>
              <a:t>In caso di cessionario/committente privato, minimo o forfettario, la data di ricezione coincide con </a:t>
            </a:r>
            <a:r>
              <a:rPr lang="it-IT" sz="2000" b="1" u="sng" dirty="0">
                <a:latin typeface="Arial"/>
                <a:cs typeface="Arial"/>
              </a:rPr>
              <a:t>la data di messa a disposizione</a:t>
            </a:r>
          </a:p>
        </p:txBody>
      </p:sp>
      <p:sp>
        <p:nvSpPr>
          <p:cNvPr id="8" name="Segnaposto testo 3"/>
          <p:cNvSpPr txBox="1">
            <a:spLocks/>
          </p:cNvSpPr>
          <p:nvPr/>
        </p:nvSpPr>
        <p:spPr bwMode="auto">
          <a:xfrm>
            <a:off x="251520" y="188640"/>
            <a:ext cx="8892480" cy="431800"/>
          </a:xfrm>
          <a:prstGeom prst="rect">
            <a:avLst/>
          </a:prstGeom>
          <a:noFill/>
          <a:ln w="9525">
            <a:noFill/>
            <a:miter lim="800000"/>
            <a:headEnd/>
            <a:tailEnd/>
          </a:ln>
        </p:spPr>
        <p:txBody>
          <a:bodyPr anchor="ctr"/>
          <a:lstStyle/>
          <a:p>
            <a:pPr marL="342900" indent="-342900" algn="ctr" defTabSz="457200" eaLnBrk="1" hangingPunct="1">
              <a:spcBef>
                <a:spcPct val="20000"/>
              </a:spcBef>
            </a:pPr>
            <a:r>
              <a:rPr lang="it-IT" altLang="it-IT" sz="2200" dirty="0">
                <a:solidFill>
                  <a:srgbClr val="002060"/>
                </a:solidFill>
                <a:ea typeface="MS PGothic" pitchFamily="34" charset="-128"/>
              </a:rPr>
              <a:t>IL PROVV. 89757/2018 SULLA FATTURAZIONE ELETTRONICA </a:t>
            </a:r>
          </a:p>
        </p:txBody>
      </p:sp>
    </p:spTree>
    <p:extLst>
      <p:ext uri="{BB962C8B-B14F-4D97-AF65-F5344CB8AC3E}">
        <p14:creationId xmlns:p14="http://schemas.microsoft.com/office/powerpoint/2010/main" val="40587231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1"/>
          <p:cNvSpPr/>
          <p:nvPr/>
        </p:nvSpPr>
        <p:spPr>
          <a:xfrm>
            <a:off x="107504" y="1700808"/>
            <a:ext cx="4320480" cy="1728192"/>
          </a:xfrm>
          <a:prstGeom prst="rect">
            <a:avLst/>
          </a:prstGeom>
          <a:solidFill>
            <a:srgbClr val="B4DCFA"/>
          </a:solidFill>
          <a:ln w="19050">
            <a:solidFill>
              <a:srgbClr val="3366FF"/>
            </a:solidFill>
            <a:prstDash val="sysDash"/>
          </a:ln>
        </p:spPr>
        <p:txBody>
          <a:bodyPr wrap="square" anchor="ctr" anchorCtr="0">
            <a:noAutofit/>
          </a:bodyPr>
          <a:lstStyle/>
          <a:p>
            <a:pPr algn="ctr">
              <a:lnSpc>
                <a:spcPts val="2500"/>
              </a:lnSpc>
            </a:pPr>
            <a:r>
              <a:rPr lang="it-IT" sz="2000" dirty="0">
                <a:latin typeface="Arial"/>
                <a:cs typeface="Arial"/>
              </a:rPr>
              <a:t>Sia il cedente/prestatore che il cessionario/committente possono trasmettere/ricevere le fattura elettroniche tramite un intermediario</a:t>
            </a:r>
          </a:p>
        </p:txBody>
      </p:sp>
      <p:sp>
        <p:nvSpPr>
          <p:cNvPr id="13" name="Rettangolo 12"/>
          <p:cNvSpPr/>
          <p:nvPr/>
        </p:nvSpPr>
        <p:spPr>
          <a:xfrm>
            <a:off x="4644008" y="1700808"/>
            <a:ext cx="4320480" cy="1728192"/>
          </a:xfrm>
          <a:prstGeom prst="rect">
            <a:avLst/>
          </a:prstGeom>
          <a:solidFill>
            <a:srgbClr val="B4DCFA"/>
          </a:solidFill>
          <a:ln w="19050">
            <a:solidFill>
              <a:schemeClr val="accent1"/>
            </a:solidFill>
            <a:prstDash val="sysDash"/>
          </a:ln>
        </p:spPr>
        <p:txBody>
          <a:bodyPr wrap="square" anchor="ctr" anchorCtr="0">
            <a:noAutofit/>
          </a:bodyPr>
          <a:lstStyle/>
          <a:p>
            <a:pPr algn="ctr">
              <a:lnSpc>
                <a:spcPts val="2500"/>
              </a:lnSpc>
            </a:pPr>
            <a:r>
              <a:rPr lang="it-IT" sz="2000" dirty="0">
                <a:latin typeface="Arial"/>
                <a:cs typeface="Arial"/>
              </a:rPr>
              <a:t>L’intermediario non necessita di alcuna particolare qualifica professionale e non coincide con la figura dell’intermediario abilitato alla trasmissione delle dichiarazioni</a:t>
            </a:r>
          </a:p>
        </p:txBody>
      </p:sp>
      <p:sp>
        <p:nvSpPr>
          <p:cNvPr id="15" name="Rettangolo 14"/>
          <p:cNvSpPr/>
          <p:nvPr/>
        </p:nvSpPr>
        <p:spPr>
          <a:xfrm>
            <a:off x="107504" y="4149080"/>
            <a:ext cx="4320480" cy="1728192"/>
          </a:xfrm>
          <a:prstGeom prst="rect">
            <a:avLst/>
          </a:prstGeom>
          <a:solidFill>
            <a:srgbClr val="B4DCFA"/>
          </a:solidFill>
          <a:ln w="19050">
            <a:solidFill>
              <a:srgbClr val="FF0000"/>
            </a:solidFill>
            <a:prstDash val="sysDash"/>
          </a:ln>
        </p:spPr>
        <p:txBody>
          <a:bodyPr wrap="square" anchor="ctr" anchorCtr="0">
            <a:noAutofit/>
          </a:bodyPr>
          <a:lstStyle/>
          <a:p>
            <a:pPr algn="ctr">
              <a:lnSpc>
                <a:spcPts val="2500"/>
              </a:lnSpc>
            </a:pPr>
            <a:r>
              <a:rPr lang="it-IT" sz="2000" dirty="0">
                <a:latin typeface="Arial"/>
                <a:cs typeface="Arial"/>
              </a:rPr>
              <a:t>Invece la consultazione ed acquisizione delle fatture elettroniche dal sito web dell’Agenzia </a:t>
            </a:r>
            <a:r>
              <a:rPr lang="it-IT" sz="2000" u="sng" dirty="0">
                <a:latin typeface="Arial"/>
                <a:cs typeface="Arial"/>
              </a:rPr>
              <a:t>è riservata ai soli intermediari abilitati </a:t>
            </a:r>
          </a:p>
        </p:txBody>
      </p:sp>
      <p:sp>
        <p:nvSpPr>
          <p:cNvPr id="7" name="Rettangolo 6"/>
          <p:cNvSpPr/>
          <p:nvPr/>
        </p:nvSpPr>
        <p:spPr>
          <a:xfrm>
            <a:off x="4644008" y="4149080"/>
            <a:ext cx="4320480" cy="1728192"/>
          </a:xfrm>
          <a:prstGeom prst="rect">
            <a:avLst/>
          </a:prstGeom>
          <a:solidFill>
            <a:srgbClr val="B4DCFA"/>
          </a:solidFill>
          <a:ln w="19050">
            <a:solidFill>
              <a:srgbClr val="FF0000"/>
            </a:solidFill>
            <a:prstDash val="sysDash"/>
          </a:ln>
        </p:spPr>
        <p:txBody>
          <a:bodyPr wrap="square" anchor="ctr" anchorCtr="0">
            <a:noAutofit/>
          </a:bodyPr>
          <a:lstStyle/>
          <a:p>
            <a:pPr algn="ctr">
              <a:lnSpc>
                <a:spcPts val="2500"/>
              </a:lnSpc>
            </a:pPr>
            <a:r>
              <a:rPr lang="it-IT" sz="2000" dirty="0">
                <a:latin typeface="Arial"/>
                <a:cs typeface="Arial"/>
              </a:rPr>
              <a:t>L’intermediario potrà operare solo dopo la registrazione di un’apposita delega conferitagli dal contribuente interessato tramite le funzionalità proposte dal sito web dell’Agenzia</a:t>
            </a:r>
          </a:p>
        </p:txBody>
      </p:sp>
      <p:sp>
        <p:nvSpPr>
          <p:cNvPr id="8" name="Segnaposto testo 3"/>
          <p:cNvSpPr txBox="1">
            <a:spLocks/>
          </p:cNvSpPr>
          <p:nvPr/>
        </p:nvSpPr>
        <p:spPr bwMode="auto">
          <a:xfrm>
            <a:off x="251520" y="188640"/>
            <a:ext cx="8892480" cy="431800"/>
          </a:xfrm>
          <a:prstGeom prst="rect">
            <a:avLst/>
          </a:prstGeom>
          <a:noFill/>
          <a:ln w="9525">
            <a:noFill/>
            <a:miter lim="800000"/>
            <a:headEnd/>
            <a:tailEnd/>
          </a:ln>
        </p:spPr>
        <p:txBody>
          <a:bodyPr anchor="ctr"/>
          <a:lstStyle/>
          <a:p>
            <a:pPr marL="342900" indent="-342900" algn="ctr" defTabSz="457200" eaLnBrk="1" hangingPunct="1">
              <a:spcBef>
                <a:spcPct val="20000"/>
              </a:spcBef>
            </a:pPr>
            <a:r>
              <a:rPr lang="it-IT" altLang="it-IT" sz="2200" dirty="0">
                <a:solidFill>
                  <a:srgbClr val="002060"/>
                </a:solidFill>
                <a:ea typeface="MS PGothic" pitchFamily="34" charset="-128"/>
              </a:rPr>
              <a:t>IL PROVV. 89757/2018 SULLA FATTURAZIONE ELETTRONICA </a:t>
            </a:r>
          </a:p>
        </p:txBody>
      </p:sp>
    </p:spTree>
    <p:extLst>
      <p:ext uri="{BB962C8B-B14F-4D97-AF65-F5344CB8AC3E}">
        <p14:creationId xmlns:p14="http://schemas.microsoft.com/office/powerpoint/2010/main" val="40587231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ChangeArrowheads="1"/>
          </p:cNvSpPr>
          <p:nvPr/>
        </p:nvSpPr>
        <p:spPr bwMode="auto">
          <a:xfrm>
            <a:off x="467544" y="3212976"/>
            <a:ext cx="8136904" cy="1137580"/>
          </a:xfrm>
          <a:prstGeom prst="rect">
            <a:avLst/>
          </a:prstGeom>
          <a:solidFill>
            <a:schemeClr val="accent2">
              <a:lumMod val="40000"/>
              <a:lumOff val="60000"/>
            </a:schemeClr>
          </a:solidFill>
          <a:ln w="9525">
            <a:solidFill>
              <a:schemeClr val="tx1"/>
            </a:solidFill>
            <a:miter lim="800000"/>
            <a:headEnd/>
            <a:tailEnd/>
          </a:ln>
          <a:effectLst/>
        </p:spPr>
        <p:txBody>
          <a:bodyPr lIns="91395" tIns="45697" rIns="91395" bIns="45697" anchor="ctr"/>
          <a:lstStyle/>
          <a:p>
            <a:pPr algn="ctr">
              <a:lnSpc>
                <a:spcPts val="2400"/>
              </a:lnSpc>
            </a:pPr>
            <a:r>
              <a:rPr lang="it-IT" sz="2000" dirty="0">
                <a:latin typeface="Arial   "/>
                <a:cs typeface="Arial"/>
              </a:rPr>
              <a:t>Se il cedente/prestatore avrà necessità di correggere i dati numerici o la causale di una FE già trasmessa dovrà annullarla con nota credito elettronica a storno totale e </a:t>
            </a:r>
            <a:r>
              <a:rPr lang="it-IT" sz="2000" dirty="0" err="1">
                <a:latin typeface="Arial   "/>
                <a:cs typeface="Arial"/>
              </a:rPr>
              <a:t>riemissione</a:t>
            </a:r>
            <a:r>
              <a:rPr lang="it-IT" sz="2000" dirty="0">
                <a:latin typeface="Arial   "/>
                <a:cs typeface="Arial"/>
              </a:rPr>
              <a:t> dalle FE corretta</a:t>
            </a:r>
          </a:p>
        </p:txBody>
      </p:sp>
      <p:sp>
        <p:nvSpPr>
          <p:cNvPr id="180227" name="Rectangle 3"/>
          <p:cNvSpPr>
            <a:spLocks noChangeArrowheads="1"/>
          </p:cNvSpPr>
          <p:nvPr/>
        </p:nvSpPr>
        <p:spPr bwMode="auto">
          <a:xfrm>
            <a:off x="467544" y="1484785"/>
            <a:ext cx="8136904" cy="864095"/>
          </a:xfrm>
          <a:prstGeom prst="rect">
            <a:avLst/>
          </a:prstGeom>
          <a:solidFill>
            <a:schemeClr val="accent2">
              <a:lumMod val="40000"/>
              <a:lumOff val="60000"/>
            </a:schemeClr>
          </a:solidFill>
          <a:ln w="9525">
            <a:solidFill>
              <a:schemeClr val="tx1"/>
            </a:solidFill>
            <a:miter lim="800000"/>
            <a:headEnd/>
            <a:tailEnd/>
          </a:ln>
          <a:effectLst/>
        </p:spPr>
        <p:txBody>
          <a:bodyPr lIns="91395" tIns="45697" rIns="91395" bIns="45697" anchor="ctr"/>
          <a:lstStyle/>
          <a:p>
            <a:pPr algn="ctr">
              <a:lnSpc>
                <a:spcPts val="2400"/>
              </a:lnSpc>
            </a:pPr>
            <a:r>
              <a:rPr lang="it-IT" sz="2000" dirty="0">
                <a:latin typeface="Arial"/>
                <a:cs typeface="Arial"/>
                <a:sym typeface="Wingdings" pitchFamily="2" charset="2"/>
              </a:rPr>
              <a:t>Le regole tecniche previste per la fattura elettronica si applicheranno anche all’emissione delle note di credito o di debito</a:t>
            </a:r>
          </a:p>
        </p:txBody>
      </p:sp>
      <p:sp>
        <p:nvSpPr>
          <p:cNvPr id="10" name="Callout con freccia in giù 9"/>
          <p:cNvSpPr/>
          <p:nvPr/>
        </p:nvSpPr>
        <p:spPr>
          <a:xfrm>
            <a:off x="810731" y="836712"/>
            <a:ext cx="2177093" cy="554360"/>
          </a:xfrm>
          <a:prstGeom prst="downArrowCallou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p>
            <a:pPr algn="ctr">
              <a:lnSpc>
                <a:spcPts val="2400"/>
              </a:lnSpc>
            </a:pPr>
            <a:r>
              <a:rPr lang="it-IT" dirty="0">
                <a:solidFill>
                  <a:srgbClr val="002060"/>
                </a:solidFill>
                <a:latin typeface="Arial   "/>
              </a:rPr>
              <a:t>Note di variazione</a:t>
            </a:r>
          </a:p>
        </p:txBody>
      </p:sp>
      <p:sp>
        <p:nvSpPr>
          <p:cNvPr id="11" name="Callout con freccia in giù 10"/>
          <p:cNvSpPr/>
          <p:nvPr/>
        </p:nvSpPr>
        <p:spPr>
          <a:xfrm>
            <a:off x="810731" y="2636912"/>
            <a:ext cx="2177093" cy="526405"/>
          </a:xfrm>
          <a:prstGeom prst="downArrowCallou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p>
            <a:pPr algn="ctr">
              <a:lnSpc>
                <a:spcPts val="2400"/>
              </a:lnSpc>
            </a:pPr>
            <a:r>
              <a:rPr lang="it-IT" dirty="0">
                <a:solidFill>
                  <a:srgbClr val="002060"/>
                </a:solidFill>
                <a:latin typeface="Arial   "/>
              </a:rPr>
              <a:t>Fatture scartate</a:t>
            </a:r>
          </a:p>
        </p:txBody>
      </p:sp>
      <p:sp>
        <p:nvSpPr>
          <p:cNvPr id="12" name="Rectangle 2"/>
          <p:cNvSpPr>
            <a:spLocks noChangeArrowheads="1"/>
          </p:cNvSpPr>
          <p:nvPr/>
        </p:nvSpPr>
        <p:spPr bwMode="auto">
          <a:xfrm>
            <a:off x="467544" y="5229200"/>
            <a:ext cx="8136904" cy="1440160"/>
          </a:xfrm>
          <a:prstGeom prst="rect">
            <a:avLst/>
          </a:prstGeom>
          <a:solidFill>
            <a:schemeClr val="accent2">
              <a:lumMod val="40000"/>
              <a:lumOff val="60000"/>
            </a:schemeClr>
          </a:solidFill>
          <a:ln w="9525">
            <a:solidFill>
              <a:schemeClr val="tx1"/>
            </a:solidFill>
            <a:miter lim="800000"/>
            <a:headEnd/>
            <a:tailEnd/>
          </a:ln>
          <a:effectLst/>
        </p:spPr>
        <p:txBody>
          <a:bodyPr lIns="91395" tIns="45697" rIns="91395" bIns="45697" anchor="ctr"/>
          <a:lstStyle/>
          <a:p>
            <a:pPr algn="ctr">
              <a:lnSpc>
                <a:spcPts val="2400"/>
              </a:lnSpc>
            </a:pPr>
            <a:r>
              <a:rPr lang="it-IT" sz="2000" dirty="0">
                <a:latin typeface="Arial   "/>
                <a:cs typeface="Arial"/>
              </a:rPr>
              <a:t>Il cessionario/committente trasmette al </a:t>
            </a:r>
            <a:r>
              <a:rPr lang="it-IT" sz="2000" dirty="0" err="1">
                <a:latin typeface="Arial   "/>
                <a:cs typeface="Arial"/>
              </a:rPr>
              <a:t>SdI</a:t>
            </a:r>
            <a:r>
              <a:rPr lang="it-IT" sz="2000" dirty="0">
                <a:latin typeface="Arial   "/>
                <a:cs typeface="Arial"/>
              </a:rPr>
              <a:t> l’autofattura redatta in relazione alla cessione o prestazione non fatturata dal cedente/prestatore e tale trasmissione sostituisce l’obbligo della consegna del documento presso l’Agenzia delle entrate</a:t>
            </a:r>
          </a:p>
        </p:txBody>
      </p:sp>
      <p:sp>
        <p:nvSpPr>
          <p:cNvPr id="13" name="Callout con freccia in giù 12"/>
          <p:cNvSpPr/>
          <p:nvPr/>
        </p:nvSpPr>
        <p:spPr>
          <a:xfrm>
            <a:off x="810731" y="4653136"/>
            <a:ext cx="2177093" cy="526405"/>
          </a:xfrm>
          <a:prstGeom prst="downArrowCallou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p>
            <a:pPr algn="ctr">
              <a:lnSpc>
                <a:spcPts val="2400"/>
              </a:lnSpc>
            </a:pPr>
            <a:r>
              <a:rPr lang="it-IT" dirty="0">
                <a:solidFill>
                  <a:srgbClr val="002060"/>
                </a:solidFill>
                <a:latin typeface="Arial   "/>
              </a:rPr>
              <a:t>Autofatture</a:t>
            </a:r>
          </a:p>
        </p:txBody>
      </p:sp>
      <p:sp>
        <p:nvSpPr>
          <p:cNvPr id="14" name="Segnaposto testo 3"/>
          <p:cNvSpPr txBox="1">
            <a:spLocks/>
          </p:cNvSpPr>
          <p:nvPr/>
        </p:nvSpPr>
        <p:spPr bwMode="auto">
          <a:xfrm>
            <a:off x="107504" y="188640"/>
            <a:ext cx="8892480" cy="431800"/>
          </a:xfrm>
          <a:prstGeom prst="rect">
            <a:avLst/>
          </a:prstGeom>
          <a:noFill/>
          <a:ln w="9525">
            <a:noFill/>
            <a:miter lim="800000"/>
            <a:headEnd/>
            <a:tailEnd/>
          </a:ln>
        </p:spPr>
        <p:txBody>
          <a:bodyPr anchor="ctr"/>
          <a:lstStyle/>
          <a:p>
            <a:pPr marL="342900" indent="-342900" algn="ctr" defTabSz="457200" eaLnBrk="1" hangingPunct="1">
              <a:spcBef>
                <a:spcPct val="20000"/>
              </a:spcBef>
            </a:pPr>
            <a:r>
              <a:rPr lang="it-IT" altLang="it-IT" sz="2200" dirty="0">
                <a:solidFill>
                  <a:srgbClr val="002060"/>
                </a:solidFill>
                <a:ea typeface="MS PGothic" pitchFamily="34" charset="-128"/>
              </a:rPr>
              <a:t>IL PROVV. 89757/2018 SULLA FATTURAZIONE ELETTRONICA </a:t>
            </a:r>
          </a:p>
        </p:txBody>
      </p:sp>
    </p:spTree>
    <p:extLst>
      <p:ext uri="{BB962C8B-B14F-4D97-AF65-F5344CB8AC3E}">
        <p14:creationId xmlns:p14="http://schemas.microsoft.com/office/powerpoint/2010/main" val="570640813"/>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p:cNvSpPr/>
          <p:nvPr/>
        </p:nvSpPr>
        <p:spPr>
          <a:xfrm>
            <a:off x="251520" y="980728"/>
            <a:ext cx="8695434" cy="792286"/>
          </a:xfrm>
          <a:prstGeom prst="rect">
            <a:avLst/>
          </a:prstGeom>
          <a:solidFill>
            <a:schemeClr val="accent1">
              <a:lumMod val="75000"/>
            </a:schemeClr>
          </a:solidFill>
          <a:ln w="28575">
            <a:solidFill>
              <a:srgbClr val="000099"/>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lnSpc>
                <a:spcPts val="2800"/>
              </a:lnSpc>
              <a:defRPr/>
            </a:pPr>
            <a:r>
              <a:rPr lang="it-IT" sz="2000" dirty="0">
                <a:solidFill>
                  <a:schemeClr val="bg1"/>
                </a:solidFill>
                <a:latin typeface="Arial" pitchFamily="34" charset="0"/>
                <a:cs typeface="Arial" pitchFamily="34" charset="0"/>
              </a:rPr>
              <a:t>L’area del pianeta dove la fatturazione elettronica è più diffusa è il SUD AMERICA (Cile, Messico e Brasile sono i pionieri)  	  </a:t>
            </a:r>
          </a:p>
        </p:txBody>
      </p:sp>
      <p:sp>
        <p:nvSpPr>
          <p:cNvPr id="13" name="Segnaposto testo 3"/>
          <p:cNvSpPr txBox="1">
            <a:spLocks/>
          </p:cNvSpPr>
          <p:nvPr/>
        </p:nvSpPr>
        <p:spPr bwMode="auto">
          <a:xfrm>
            <a:off x="323528" y="116632"/>
            <a:ext cx="8496944" cy="504354"/>
          </a:xfrm>
          <a:prstGeom prst="rect">
            <a:avLst/>
          </a:prstGeom>
          <a:noFill/>
          <a:extLst/>
        </p:spPr>
        <p:txBody>
          <a:bodyPr/>
          <a:lstStyle/>
          <a:p>
            <a:pPr marL="342900" indent="-342900" algn="ctr">
              <a:spcBef>
                <a:spcPct val="20000"/>
              </a:spcBef>
              <a:defRPr/>
            </a:pPr>
            <a:r>
              <a:rPr lang="it-IT" altLang="it-IT" sz="2200" dirty="0">
                <a:solidFill>
                  <a:srgbClr val="002060"/>
                </a:solidFill>
                <a:latin typeface="Arial"/>
                <a:ea typeface="ＭＳ Ｐゴシック" charset="0"/>
                <a:cs typeface="Arial"/>
              </a:rPr>
              <a:t>LA FATTURAZIONE ELETTRONICA NEL MONDO</a:t>
            </a:r>
          </a:p>
        </p:txBody>
      </p:sp>
      <p:sp>
        <p:nvSpPr>
          <p:cNvPr id="14" name="Rettangolo 13"/>
          <p:cNvSpPr/>
          <p:nvPr/>
        </p:nvSpPr>
        <p:spPr>
          <a:xfrm>
            <a:off x="251520" y="2276872"/>
            <a:ext cx="3966467" cy="936104"/>
          </a:xfrm>
          <a:prstGeom prst="rect">
            <a:avLst/>
          </a:prstGeom>
          <a:solidFill>
            <a:schemeClr val="bg2">
              <a:lumMod val="90000"/>
            </a:schemeClr>
          </a:solidFill>
          <a:ln w="28575">
            <a:solidFill>
              <a:srgbClr val="000099"/>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lnSpc>
                <a:spcPts val="2800"/>
              </a:lnSpc>
              <a:defRPr/>
            </a:pPr>
            <a:r>
              <a:rPr lang="it-IT" sz="2000" dirty="0">
                <a:solidFill>
                  <a:prstClr val="black"/>
                </a:solidFill>
                <a:latin typeface="Arial"/>
                <a:cs typeface="Arial"/>
              </a:rPr>
              <a:t>Addirittura in questi Paesi si sta già affermando il SAF - T</a:t>
            </a:r>
          </a:p>
        </p:txBody>
      </p:sp>
      <p:sp>
        <p:nvSpPr>
          <p:cNvPr id="15" name="Rettangolo 14"/>
          <p:cNvSpPr/>
          <p:nvPr/>
        </p:nvSpPr>
        <p:spPr>
          <a:xfrm>
            <a:off x="4781997" y="2276872"/>
            <a:ext cx="4182491" cy="936104"/>
          </a:xfrm>
          <a:prstGeom prst="rect">
            <a:avLst/>
          </a:prstGeom>
          <a:solidFill>
            <a:schemeClr val="bg2">
              <a:lumMod val="90000"/>
            </a:schemeClr>
          </a:solidFill>
          <a:ln w="28575">
            <a:solidFill>
              <a:srgbClr val="000099"/>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lnSpc>
                <a:spcPts val="2800"/>
              </a:lnSpc>
              <a:defRPr/>
            </a:pPr>
            <a:r>
              <a:rPr lang="it-IT" sz="2000" dirty="0">
                <a:solidFill>
                  <a:prstClr val="black"/>
                </a:solidFill>
                <a:latin typeface="Arial"/>
                <a:cs typeface="Arial"/>
              </a:rPr>
              <a:t>Condivisione con l’agenzia della contabilità aziendale in tempo reale</a:t>
            </a:r>
          </a:p>
        </p:txBody>
      </p:sp>
      <p:sp>
        <p:nvSpPr>
          <p:cNvPr id="16" name="Freccia in giù 1"/>
          <p:cNvSpPr/>
          <p:nvPr/>
        </p:nvSpPr>
        <p:spPr>
          <a:xfrm>
            <a:off x="1835695" y="1906562"/>
            <a:ext cx="747879" cy="298302"/>
          </a:xfrm>
          <a:prstGeom prst="downArrow">
            <a:avLst/>
          </a:prstGeom>
          <a:solidFill>
            <a:schemeClr val="accent1">
              <a:lumMod val="75000"/>
            </a:schemeClr>
          </a:solidFill>
          <a:ln>
            <a:solidFill>
              <a:srgbClr val="000099"/>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lnSpc>
                <a:spcPct val="50000"/>
              </a:lnSpc>
              <a:defRPr/>
            </a:pPr>
            <a:endParaRPr lang="it-IT" sz="2000">
              <a:latin typeface="Arial"/>
              <a:cs typeface="Arial"/>
            </a:endParaRPr>
          </a:p>
        </p:txBody>
      </p:sp>
      <p:sp>
        <p:nvSpPr>
          <p:cNvPr id="17" name="Freccia in giù 11"/>
          <p:cNvSpPr/>
          <p:nvPr/>
        </p:nvSpPr>
        <p:spPr>
          <a:xfrm>
            <a:off x="6300191" y="1906562"/>
            <a:ext cx="746231" cy="298302"/>
          </a:xfrm>
          <a:prstGeom prst="downArrow">
            <a:avLst/>
          </a:prstGeom>
          <a:solidFill>
            <a:schemeClr val="accent1">
              <a:lumMod val="75000"/>
            </a:schemeClr>
          </a:solidFill>
          <a:ln>
            <a:solidFill>
              <a:srgbClr val="000099"/>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lnSpc>
                <a:spcPct val="50000"/>
              </a:lnSpc>
              <a:defRPr/>
            </a:pPr>
            <a:endParaRPr lang="it-IT" sz="2000">
              <a:latin typeface="Arial"/>
              <a:cs typeface="Arial"/>
            </a:endParaRPr>
          </a:p>
        </p:txBody>
      </p:sp>
      <p:sp>
        <p:nvSpPr>
          <p:cNvPr id="18" name="Rettangolo 17"/>
          <p:cNvSpPr/>
          <p:nvPr/>
        </p:nvSpPr>
        <p:spPr>
          <a:xfrm>
            <a:off x="251520" y="4869358"/>
            <a:ext cx="4032448" cy="1079922"/>
          </a:xfrm>
          <a:prstGeom prst="rect">
            <a:avLst/>
          </a:prstGeom>
          <a:solidFill>
            <a:schemeClr val="bg2">
              <a:lumMod val="90000"/>
            </a:schemeClr>
          </a:solidFill>
          <a:ln w="28575">
            <a:solidFill>
              <a:srgbClr val="000099"/>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lnSpc>
                <a:spcPts val="2800"/>
              </a:lnSpc>
              <a:defRPr/>
            </a:pPr>
            <a:r>
              <a:rPr lang="it-IT" sz="2000" dirty="0">
                <a:solidFill>
                  <a:prstClr val="black"/>
                </a:solidFill>
                <a:latin typeface="Arial"/>
                <a:cs typeface="Arial"/>
              </a:rPr>
              <a:t>In Cina l’obbligo è limitato alle grandi aziende telefoniche </a:t>
            </a:r>
          </a:p>
        </p:txBody>
      </p:sp>
      <p:sp>
        <p:nvSpPr>
          <p:cNvPr id="19" name="Rettangolo 18"/>
          <p:cNvSpPr/>
          <p:nvPr/>
        </p:nvSpPr>
        <p:spPr>
          <a:xfrm>
            <a:off x="4860032" y="4869358"/>
            <a:ext cx="4104456" cy="1079922"/>
          </a:xfrm>
          <a:prstGeom prst="rect">
            <a:avLst/>
          </a:prstGeom>
          <a:solidFill>
            <a:schemeClr val="bg2">
              <a:lumMod val="90000"/>
            </a:schemeClr>
          </a:solidFill>
          <a:ln w="28575">
            <a:solidFill>
              <a:srgbClr val="000099"/>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lnSpc>
                <a:spcPts val="2800"/>
              </a:lnSpc>
              <a:defRPr/>
            </a:pPr>
            <a:r>
              <a:rPr lang="it-IT" sz="2000" dirty="0">
                <a:solidFill>
                  <a:prstClr val="black"/>
                </a:solidFill>
                <a:latin typeface="Arial"/>
                <a:cs typeface="Arial"/>
              </a:rPr>
              <a:t>In Russia una barriera allo sviluppo è costituita dalla eterogeneità dei </a:t>
            </a:r>
            <a:r>
              <a:rPr lang="it-IT" sz="2000" dirty="0" err="1">
                <a:solidFill>
                  <a:prstClr val="black"/>
                </a:solidFill>
                <a:latin typeface="Arial"/>
                <a:cs typeface="Arial"/>
              </a:rPr>
              <a:t>SdI</a:t>
            </a:r>
            <a:endParaRPr lang="it-IT" sz="2000" dirty="0">
              <a:solidFill>
                <a:prstClr val="black"/>
              </a:solidFill>
              <a:latin typeface="Arial"/>
              <a:cs typeface="Arial"/>
            </a:endParaRPr>
          </a:p>
        </p:txBody>
      </p:sp>
      <p:sp>
        <p:nvSpPr>
          <p:cNvPr id="22" name="Rettangolo 21"/>
          <p:cNvSpPr/>
          <p:nvPr/>
        </p:nvSpPr>
        <p:spPr>
          <a:xfrm>
            <a:off x="251520" y="3573016"/>
            <a:ext cx="8695682" cy="864294"/>
          </a:xfrm>
          <a:prstGeom prst="rect">
            <a:avLst/>
          </a:prstGeom>
          <a:solidFill>
            <a:schemeClr val="accent1">
              <a:lumMod val="75000"/>
            </a:schemeClr>
          </a:solidFill>
          <a:ln w="28575">
            <a:solidFill>
              <a:srgbClr val="000099"/>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lnSpc>
                <a:spcPts val="2800"/>
              </a:lnSpc>
              <a:defRPr/>
            </a:pPr>
            <a:r>
              <a:rPr lang="it-IT" sz="2000" dirty="0">
                <a:solidFill>
                  <a:schemeClr val="bg1"/>
                </a:solidFill>
                <a:latin typeface="Arial" pitchFamily="34" charset="0"/>
                <a:cs typeface="Arial" pitchFamily="34" charset="0"/>
              </a:rPr>
              <a:t>Al contrario tale sistema non è diffuso nelle aree più avanzate del pianeta quali USA, Australia, Cina (</a:t>
            </a:r>
            <a:r>
              <a:rPr lang="it-IT" sz="2000" u="sng" dirty="0">
                <a:solidFill>
                  <a:schemeClr val="bg1"/>
                </a:solidFill>
                <a:latin typeface="Arial" pitchFamily="34" charset="0"/>
                <a:cs typeface="Arial" pitchFamily="34" charset="0"/>
              </a:rPr>
              <a:t>in alcuni casi per l’assenza del sistema Iva</a:t>
            </a:r>
            <a:r>
              <a:rPr lang="it-IT" sz="2000" dirty="0">
                <a:solidFill>
                  <a:schemeClr val="bg1"/>
                </a:solidFill>
                <a:latin typeface="Arial" pitchFamily="34" charset="0"/>
                <a:cs typeface="Arial" pitchFamily="34" charset="0"/>
              </a:rPr>
              <a:t>) </a:t>
            </a:r>
          </a:p>
        </p:txBody>
      </p:sp>
      <p:sp>
        <p:nvSpPr>
          <p:cNvPr id="23" name="Freccia in giù 1"/>
          <p:cNvSpPr/>
          <p:nvPr/>
        </p:nvSpPr>
        <p:spPr>
          <a:xfrm>
            <a:off x="1907058" y="4499048"/>
            <a:ext cx="747879" cy="298302"/>
          </a:xfrm>
          <a:prstGeom prst="downArrow">
            <a:avLst/>
          </a:prstGeom>
          <a:solidFill>
            <a:schemeClr val="accent1">
              <a:lumMod val="75000"/>
            </a:schemeClr>
          </a:solidFill>
          <a:ln>
            <a:solidFill>
              <a:srgbClr val="000099"/>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lnSpc>
                <a:spcPct val="50000"/>
              </a:lnSpc>
              <a:defRPr/>
            </a:pPr>
            <a:endParaRPr lang="it-IT" sz="2000">
              <a:latin typeface="Arial"/>
              <a:cs typeface="Arial"/>
            </a:endParaRPr>
          </a:p>
        </p:txBody>
      </p:sp>
      <p:sp>
        <p:nvSpPr>
          <p:cNvPr id="24" name="Freccia in giù 11"/>
          <p:cNvSpPr/>
          <p:nvPr/>
        </p:nvSpPr>
        <p:spPr>
          <a:xfrm>
            <a:off x="6373142" y="4499048"/>
            <a:ext cx="746231" cy="298302"/>
          </a:xfrm>
          <a:prstGeom prst="downArrow">
            <a:avLst/>
          </a:prstGeom>
          <a:solidFill>
            <a:schemeClr val="accent1">
              <a:lumMod val="75000"/>
            </a:schemeClr>
          </a:solidFill>
          <a:ln>
            <a:solidFill>
              <a:srgbClr val="000099"/>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lnSpc>
                <a:spcPct val="50000"/>
              </a:lnSpc>
              <a:defRPr/>
            </a:pPr>
            <a:endParaRPr lang="it-IT" sz="2000">
              <a:latin typeface="Arial"/>
              <a:cs typeface="Arial"/>
            </a:endParaRPr>
          </a:p>
        </p:txBody>
      </p:sp>
      <p:sp>
        <p:nvSpPr>
          <p:cNvPr id="20" name="Freccia in giù 1"/>
          <p:cNvSpPr/>
          <p:nvPr/>
        </p:nvSpPr>
        <p:spPr>
          <a:xfrm rot="16200000">
            <a:off x="4145454" y="2549131"/>
            <a:ext cx="720725" cy="453319"/>
          </a:xfrm>
          <a:prstGeom prst="downArrow">
            <a:avLst/>
          </a:prstGeom>
          <a:solidFill>
            <a:schemeClr val="accent3"/>
          </a:solidFill>
          <a:ln>
            <a:solidFill>
              <a:srgbClr val="000099"/>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lnSpc>
                <a:spcPct val="50000"/>
              </a:lnSpc>
              <a:defRPr/>
            </a:pPr>
            <a:endParaRPr lang="it-IT" sz="2000">
              <a:latin typeface="Arial"/>
              <a:cs typeface="Arial"/>
            </a:endParaRPr>
          </a:p>
        </p:txBody>
      </p:sp>
      <p:sp>
        <p:nvSpPr>
          <p:cNvPr id="21" name="Rettangolo 20"/>
          <p:cNvSpPr/>
          <p:nvPr/>
        </p:nvSpPr>
        <p:spPr>
          <a:xfrm>
            <a:off x="2621757" y="6309320"/>
            <a:ext cx="3966467" cy="360040"/>
          </a:xfrm>
          <a:prstGeom prst="rect">
            <a:avLst/>
          </a:prstGeom>
          <a:solidFill>
            <a:schemeClr val="accent3"/>
          </a:solidFill>
          <a:ln w="28575">
            <a:solidFill>
              <a:srgbClr val="000099"/>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lnSpc>
                <a:spcPts val="2800"/>
              </a:lnSpc>
              <a:defRPr/>
            </a:pPr>
            <a:r>
              <a:rPr lang="it-IT" sz="1600" dirty="0">
                <a:solidFill>
                  <a:prstClr val="black"/>
                </a:solidFill>
                <a:latin typeface="Arial"/>
                <a:cs typeface="Arial"/>
              </a:rPr>
              <a:t>Fonte </a:t>
            </a:r>
            <a:r>
              <a:rPr lang="it-IT" sz="1600" dirty="0" err="1">
                <a:solidFill>
                  <a:prstClr val="black"/>
                </a:solidFill>
                <a:latin typeface="Arial"/>
                <a:cs typeface="Arial"/>
              </a:rPr>
              <a:t>Billentis.com</a:t>
            </a:r>
            <a:r>
              <a:rPr lang="it-IT" sz="1600" dirty="0">
                <a:solidFill>
                  <a:prstClr val="black"/>
                </a:solidFill>
                <a:latin typeface="Arial"/>
                <a:cs typeface="Arial"/>
              </a:rPr>
              <a:t> </a:t>
            </a:r>
          </a:p>
        </p:txBody>
      </p:sp>
    </p:spTree>
    <p:extLst>
      <p:ext uri="{BB962C8B-B14F-4D97-AF65-F5344CB8AC3E}">
        <p14:creationId xmlns:p14="http://schemas.microsoft.com/office/powerpoint/2010/main" val="6869136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ChangeArrowheads="1"/>
          </p:cNvSpPr>
          <p:nvPr/>
        </p:nvSpPr>
        <p:spPr bwMode="auto">
          <a:xfrm>
            <a:off x="467544" y="3371540"/>
            <a:ext cx="8136904" cy="1137580"/>
          </a:xfrm>
          <a:prstGeom prst="rect">
            <a:avLst/>
          </a:prstGeom>
          <a:solidFill>
            <a:schemeClr val="accent2">
              <a:lumMod val="40000"/>
              <a:lumOff val="60000"/>
            </a:schemeClr>
          </a:solidFill>
          <a:ln w="9525">
            <a:solidFill>
              <a:schemeClr val="tx1"/>
            </a:solidFill>
            <a:miter lim="800000"/>
            <a:headEnd/>
            <a:tailEnd/>
          </a:ln>
          <a:effectLst/>
        </p:spPr>
        <p:txBody>
          <a:bodyPr lIns="91395" tIns="45697" rIns="91395" bIns="45697" anchor="ctr"/>
          <a:lstStyle/>
          <a:p>
            <a:pPr algn="ctr">
              <a:lnSpc>
                <a:spcPts val="2400"/>
              </a:lnSpc>
            </a:pPr>
            <a:r>
              <a:rPr lang="it-IT" sz="2000" dirty="0">
                <a:latin typeface="Arial   "/>
                <a:cs typeface="Arial"/>
              </a:rPr>
              <a:t>L’Agenzia metterà a disposizione un servizio web di generazione di un “QR Code” utile per l’acquisizione automatica dei dati anagrafici IVA e dell’indirizzo telematico del cessionario/committente</a:t>
            </a:r>
          </a:p>
        </p:txBody>
      </p:sp>
      <p:sp>
        <p:nvSpPr>
          <p:cNvPr id="180227" name="Rectangle 3"/>
          <p:cNvSpPr>
            <a:spLocks noChangeArrowheads="1"/>
          </p:cNvSpPr>
          <p:nvPr/>
        </p:nvSpPr>
        <p:spPr bwMode="auto">
          <a:xfrm>
            <a:off x="467544" y="1340768"/>
            <a:ext cx="8136904" cy="1310692"/>
          </a:xfrm>
          <a:prstGeom prst="rect">
            <a:avLst/>
          </a:prstGeom>
          <a:solidFill>
            <a:schemeClr val="accent2">
              <a:lumMod val="40000"/>
              <a:lumOff val="60000"/>
            </a:schemeClr>
          </a:solidFill>
          <a:ln w="9525">
            <a:solidFill>
              <a:schemeClr val="tx1"/>
            </a:solidFill>
            <a:miter lim="800000"/>
            <a:headEnd/>
            <a:tailEnd/>
          </a:ln>
          <a:effectLst/>
        </p:spPr>
        <p:txBody>
          <a:bodyPr lIns="91395" tIns="45697" rIns="91395" bIns="45697" anchor="ctr"/>
          <a:lstStyle/>
          <a:p>
            <a:pPr algn="ctr">
              <a:lnSpc>
                <a:spcPts val="2400"/>
              </a:lnSpc>
            </a:pPr>
            <a:r>
              <a:rPr lang="it-IT" sz="2000" dirty="0">
                <a:latin typeface="Arial"/>
                <a:cs typeface="Arial"/>
                <a:sym typeface="Wingdings" pitchFamily="2" charset="2"/>
              </a:rPr>
              <a:t>Tutti i soggetti potranno conservare elettronicamente le fatture emesse o ricevute utilizzando il servizio gratuito messo a disposizione dall’Agenzia delle entrate ovvero tramite intermediari delegati, </a:t>
            </a:r>
            <a:r>
              <a:rPr lang="it-IT" sz="2000" u="sng" dirty="0">
                <a:latin typeface="Arial"/>
                <a:cs typeface="Arial"/>
                <a:sym typeface="Wingdings" pitchFamily="2" charset="2"/>
              </a:rPr>
              <a:t>ma non potranno stamparle e conservarle su carta </a:t>
            </a:r>
          </a:p>
        </p:txBody>
      </p:sp>
      <p:sp>
        <p:nvSpPr>
          <p:cNvPr id="10" name="Callout con freccia in giù 9"/>
          <p:cNvSpPr/>
          <p:nvPr/>
        </p:nvSpPr>
        <p:spPr>
          <a:xfrm>
            <a:off x="810731" y="764704"/>
            <a:ext cx="2177093" cy="554360"/>
          </a:xfrm>
          <a:prstGeom prst="downArrowCallou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p>
            <a:pPr algn="ctr">
              <a:lnSpc>
                <a:spcPts val="2400"/>
              </a:lnSpc>
            </a:pPr>
            <a:r>
              <a:rPr lang="it-IT" dirty="0">
                <a:solidFill>
                  <a:srgbClr val="002060"/>
                </a:solidFill>
                <a:latin typeface="Arial   "/>
              </a:rPr>
              <a:t>Conservazione</a:t>
            </a:r>
          </a:p>
        </p:txBody>
      </p:sp>
      <p:sp>
        <p:nvSpPr>
          <p:cNvPr id="11" name="Callout con freccia in giù 10"/>
          <p:cNvSpPr/>
          <p:nvPr/>
        </p:nvSpPr>
        <p:spPr>
          <a:xfrm>
            <a:off x="810731" y="2795476"/>
            <a:ext cx="2177093" cy="526405"/>
          </a:xfrm>
          <a:prstGeom prst="downArrowCallou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p>
            <a:pPr algn="ctr">
              <a:lnSpc>
                <a:spcPts val="2400"/>
              </a:lnSpc>
            </a:pPr>
            <a:r>
              <a:rPr lang="it-IT" dirty="0">
                <a:solidFill>
                  <a:srgbClr val="002060"/>
                </a:solidFill>
                <a:latin typeface="Arial   "/>
              </a:rPr>
              <a:t>Servizi di ausilio</a:t>
            </a:r>
          </a:p>
        </p:txBody>
      </p:sp>
      <p:sp>
        <p:nvSpPr>
          <p:cNvPr id="12" name="Rectangle 2"/>
          <p:cNvSpPr>
            <a:spLocks noChangeArrowheads="1"/>
          </p:cNvSpPr>
          <p:nvPr/>
        </p:nvSpPr>
        <p:spPr bwMode="auto">
          <a:xfrm>
            <a:off x="467544" y="5229200"/>
            <a:ext cx="8136904" cy="1440160"/>
          </a:xfrm>
          <a:prstGeom prst="rect">
            <a:avLst/>
          </a:prstGeom>
          <a:solidFill>
            <a:schemeClr val="accent2">
              <a:lumMod val="40000"/>
              <a:lumOff val="60000"/>
            </a:schemeClr>
          </a:solidFill>
          <a:ln w="9525">
            <a:solidFill>
              <a:schemeClr val="tx1"/>
            </a:solidFill>
            <a:miter lim="800000"/>
            <a:headEnd/>
            <a:tailEnd/>
          </a:ln>
          <a:effectLst/>
        </p:spPr>
        <p:txBody>
          <a:bodyPr lIns="91395" tIns="45697" rIns="91395" bIns="45697" anchor="ctr"/>
          <a:lstStyle/>
          <a:p>
            <a:pPr algn="ctr">
              <a:lnSpc>
                <a:spcPts val="2400"/>
              </a:lnSpc>
            </a:pPr>
            <a:r>
              <a:rPr lang="it-IT" sz="2000" dirty="0">
                <a:latin typeface="Arial   "/>
                <a:cs typeface="Arial"/>
              </a:rPr>
              <a:t>L’Agenzia metterà a disposizione un servizio di ricerca, consultazione e acquisizione delle fatture elettroniche emesse o ricevute che resteranno on line fino al 31/12 dell’anno successivo a quello di ricezione del documento da parte del </a:t>
            </a:r>
            <a:r>
              <a:rPr lang="it-IT" sz="2000" dirty="0" err="1">
                <a:latin typeface="Arial   "/>
                <a:cs typeface="Arial"/>
              </a:rPr>
              <a:t>SdI</a:t>
            </a:r>
            <a:r>
              <a:rPr lang="it-IT" sz="2000" dirty="0">
                <a:latin typeface="Arial   "/>
                <a:cs typeface="Arial"/>
              </a:rPr>
              <a:t> </a:t>
            </a:r>
          </a:p>
        </p:txBody>
      </p:sp>
      <p:sp>
        <p:nvSpPr>
          <p:cNvPr id="13" name="Callout con freccia in giù 12"/>
          <p:cNvSpPr/>
          <p:nvPr/>
        </p:nvSpPr>
        <p:spPr>
          <a:xfrm>
            <a:off x="810731" y="4653136"/>
            <a:ext cx="2177093" cy="526405"/>
          </a:xfrm>
          <a:prstGeom prst="downArrowCallou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p>
            <a:pPr algn="ctr">
              <a:lnSpc>
                <a:spcPts val="2400"/>
              </a:lnSpc>
            </a:pPr>
            <a:r>
              <a:rPr lang="it-IT" dirty="0">
                <a:solidFill>
                  <a:srgbClr val="002060"/>
                </a:solidFill>
                <a:latin typeface="Arial   "/>
              </a:rPr>
              <a:t>Ricerca fatture</a:t>
            </a:r>
          </a:p>
        </p:txBody>
      </p:sp>
      <p:sp>
        <p:nvSpPr>
          <p:cNvPr id="14" name="Segnaposto testo 3"/>
          <p:cNvSpPr txBox="1">
            <a:spLocks/>
          </p:cNvSpPr>
          <p:nvPr/>
        </p:nvSpPr>
        <p:spPr bwMode="auto">
          <a:xfrm>
            <a:off x="107504" y="188640"/>
            <a:ext cx="8892480" cy="431800"/>
          </a:xfrm>
          <a:prstGeom prst="rect">
            <a:avLst/>
          </a:prstGeom>
          <a:noFill/>
          <a:ln w="9525">
            <a:noFill/>
            <a:miter lim="800000"/>
            <a:headEnd/>
            <a:tailEnd/>
          </a:ln>
        </p:spPr>
        <p:txBody>
          <a:bodyPr anchor="ctr"/>
          <a:lstStyle/>
          <a:p>
            <a:pPr marL="342900" indent="-342900" algn="ctr" defTabSz="457200" eaLnBrk="1" hangingPunct="1">
              <a:spcBef>
                <a:spcPct val="20000"/>
              </a:spcBef>
            </a:pPr>
            <a:r>
              <a:rPr lang="it-IT" altLang="it-IT" sz="2200" dirty="0">
                <a:solidFill>
                  <a:srgbClr val="002060"/>
                </a:solidFill>
                <a:ea typeface="MS PGothic" pitchFamily="34" charset="-128"/>
              </a:rPr>
              <a:t>IL PROVV. 89757/2018 SULLA FATTURAZIONE ELETTRONICA </a:t>
            </a:r>
          </a:p>
        </p:txBody>
      </p:sp>
    </p:spTree>
    <p:extLst>
      <p:ext uri="{BB962C8B-B14F-4D97-AF65-F5344CB8AC3E}">
        <p14:creationId xmlns:p14="http://schemas.microsoft.com/office/powerpoint/2010/main" val="472259326"/>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ChangeArrowheads="1"/>
          </p:cNvSpPr>
          <p:nvPr/>
        </p:nvSpPr>
        <p:spPr bwMode="auto">
          <a:xfrm>
            <a:off x="467544" y="3212976"/>
            <a:ext cx="8136904" cy="1137580"/>
          </a:xfrm>
          <a:prstGeom prst="rect">
            <a:avLst/>
          </a:prstGeom>
          <a:solidFill>
            <a:schemeClr val="accent2">
              <a:lumMod val="40000"/>
              <a:lumOff val="60000"/>
            </a:schemeClr>
          </a:solidFill>
          <a:ln w="9525">
            <a:solidFill>
              <a:schemeClr val="tx1"/>
            </a:solidFill>
            <a:miter lim="800000"/>
            <a:headEnd/>
            <a:tailEnd/>
          </a:ln>
          <a:effectLst/>
        </p:spPr>
        <p:txBody>
          <a:bodyPr lIns="91395" tIns="45697" rIns="91395" bIns="45697" anchor="ctr"/>
          <a:lstStyle/>
          <a:p>
            <a:pPr algn="ctr">
              <a:lnSpc>
                <a:spcPts val="2400"/>
              </a:lnSpc>
            </a:pPr>
            <a:r>
              <a:rPr lang="it-IT" sz="2000" dirty="0">
                <a:latin typeface="Arial   "/>
                <a:cs typeface="Arial"/>
              </a:rPr>
              <a:t>La trasmissione è facoltativa per le importazioni certificate da bolletta doganale ovvero tramite </a:t>
            </a:r>
            <a:r>
              <a:rPr lang="it-IT" sz="2000" dirty="0" err="1">
                <a:latin typeface="Arial   "/>
                <a:cs typeface="Arial"/>
              </a:rPr>
              <a:t>SdI</a:t>
            </a:r>
            <a:r>
              <a:rPr lang="it-IT" sz="2000" dirty="0">
                <a:latin typeface="Arial   "/>
                <a:cs typeface="Arial"/>
              </a:rPr>
              <a:t> e dovrà essere effettuata entro l’ultimo giorno del mese successivo all’emissione o ricezione</a:t>
            </a:r>
          </a:p>
        </p:txBody>
      </p:sp>
      <p:sp>
        <p:nvSpPr>
          <p:cNvPr id="180227" name="Rectangle 3"/>
          <p:cNvSpPr>
            <a:spLocks noChangeArrowheads="1"/>
          </p:cNvSpPr>
          <p:nvPr/>
        </p:nvSpPr>
        <p:spPr bwMode="auto">
          <a:xfrm>
            <a:off x="467544" y="1340768"/>
            <a:ext cx="8136904" cy="1080119"/>
          </a:xfrm>
          <a:prstGeom prst="rect">
            <a:avLst/>
          </a:prstGeom>
          <a:solidFill>
            <a:schemeClr val="accent2">
              <a:lumMod val="40000"/>
              <a:lumOff val="60000"/>
            </a:schemeClr>
          </a:solidFill>
          <a:ln w="9525">
            <a:solidFill>
              <a:schemeClr val="tx1"/>
            </a:solidFill>
            <a:miter lim="800000"/>
            <a:headEnd/>
            <a:tailEnd/>
          </a:ln>
          <a:effectLst/>
        </p:spPr>
        <p:txBody>
          <a:bodyPr lIns="91395" tIns="45697" rIns="91395" bIns="45697" anchor="ctr"/>
          <a:lstStyle/>
          <a:p>
            <a:pPr algn="ctr">
              <a:lnSpc>
                <a:spcPts val="2400"/>
              </a:lnSpc>
            </a:pPr>
            <a:r>
              <a:rPr lang="it-IT" sz="2000" dirty="0">
                <a:latin typeface="Arial"/>
                <a:cs typeface="Arial"/>
                <a:sym typeface="Wingdings" pitchFamily="2" charset="2"/>
              </a:rPr>
              <a:t>Per ogni cessione/prestazione verso e da soggetti non stabiliti in Italia il contribuente dovrà trasmettere con cadenza mensile un file contenente i dati essenziali di ogni fattura </a:t>
            </a:r>
          </a:p>
        </p:txBody>
      </p:sp>
      <p:sp>
        <p:nvSpPr>
          <p:cNvPr id="10" name="Callout con freccia in giù 9"/>
          <p:cNvSpPr/>
          <p:nvPr/>
        </p:nvSpPr>
        <p:spPr>
          <a:xfrm>
            <a:off x="810731" y="764704"/>
            <a:ext cx="3041189" cy="554360"/>
          </a:xfrm>
          <a:prstGeom prst="downArrowCallou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p>
            <a:pPr algn="ctr">
              <a:lnSpc>
                <a:spcPts val="2400"/>
              </a:lnSpc>
            </a:pPr>
            <a:r>
              <a:rPr lang="it-IT" dirty="0">
                <a:solidFill>
                  <a:srgbClr val="002060"/>
                </a:solidFill>
                <a:latin typeface="Arial   "/>
              </a:rPr>
              <a:t>Operazioni transfrontaliere</a:t>
            </a:r>
          </a:p>
        </p:txBody>
      </p:sp>
      <p:sp>
        <p:nvSpPr>
          <p:cNvPr id="11" name="Callout con freccia in giù 10"/>
          <p:cNvSpPr/>
          <p:nvPr/>
        </p:nvSpPr>
        <p:spPr>
          <a:xfrm>
            <a:off x="810731" y="2636912"/>
            <a:ext cx="3041189" cy="526405"/>
          </a:xfrm>
          <a:prstGeom prst="downArrowCallou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p>
            <a:pPr algn="ctr">
              <a:lnSpc>
                <a:spcPts val="2400"/>
              </a:lnSpc>
            </a:pPr>
            <a:r>
              <a:rPr lang="it-IT" dirty="0">
                <a:solidFill>
                  <a:srgbClr val="002060"/>
                </a:solidFill>
                <a:latin typeface="Arial   "/>
              </a:rPr>
              <a:t>Operazioni transfrontaliere</a:t>
            </a:r>
          </a:p>
        </p:txBody>
      </p:sp>
      <p:sp>
        <p:nvSpPr>
          <p:cNvPr id="12" name="Rectangle 2"/>
          <p:cNvSpPr>
            <a:spLocks noChangeArrowheads="1"/>
          </p:cNvSpPr>
          <p:nvPr/>
        </p:nvSpPr>
        <p:spPr bwMode="auto">
          <a:xfrm>
            <a:off x="467544" y="5229200"/>
            <a:ext cx="8136904" cy="1440160"/>
          </a:xfrm>
          <a:prstGeom prst="rect">
            <a:avLst/>
          </a:prstGeom>
          <a:solidFill>
            <a:schemeClr val="accent2">
              <a:lumMod val="40000"/>
              <a:lumOff val="60000"/>
            </a:schemeClr>
          </a:solidFill>
          <a:ln w="9525">
            <a:solidFill>
              <a:schemeClr val="tx1"/>
            </a:solidFill>
            <a:miter lim="800000"/>
            <a:headEnd/>
            <a:tailEnd/>
          </a:ln>
          <a:effectLst/>
        </p:spPr>
        <p:txBody>
          <a:bodyPr lIns="91395" tIns="45697" rIns="91395" bIns="45697" anchor="ctr"/>
          <a:lstStyle/>
          <a:p>
            <a:pPr algn="ctr">
              <a:lnSpc>
                <a:spcPts val="2400"/>
              </a:lnSpc>
            </a:pPr>
            <a:r>
              <a:rPr lang="it-IT" sz="2000" dirty="0">
                <a:latin typeface="Arial   "/>
                <a:cs typeface="Arial"/>
              </a:rPr>
              <a:t>Per le sole fatture emesse si potrà in alternativa trasmettere all’Agenzia l’intero documento in formato elettronico compilando solo il campo “Codice Destinatario” con un codice convenzionale indicato nelle specifiche tecniche del Provvedimento</a:t>
            </a:r>
          </a:p>
        </p:txBody>
      </p:sp>
      <p:sp>
        <p:nvSpPr>
          <p:cNvPr id="13" name="Callout con freccia in giù 12"/>
          <p:cNvSpPr/>
          <p:nvPr/>
        </p:nvSpPr>
        <p:spPr>
          <a:xfrm>
            <a:off x="810731" y="4653136"/>
            <a:ext cx="3041189" cy="526405"/>
          </a:xfrm>
          <a:prstGeom prst="downArrowCallou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p>
            <a:pPr algn="ctr">
              <a:lnSpc>
                <a:spcPts val="2400"/>
              </a:lnSpc>
            </a:pPr>
            <a:r>
              <a:rPr lang="it-IT" dirty="0">
                <a:solidFill>
                  <a:srgbClr val="002060"/>
                </a:solidFill>
                <a:latin typeface="Arial   "/>
              </a:rPr>
              <a:t>Operazioni transfrontaliere</a:t>
            </a:r>
          </a:p>
        </p:txBody>
      </p:sp>
      <p:sp>
        <p:nvSpPr>
          <p:cNvPr id="14" name="Segnaposto testo 3"/>
          <p:cNvSpPr txBox="1">
            <a:spLocks/>
          </p:cNvSpPr>
          <p:nvPr/>
        </p:nvSpPr>
        <p:spPr bwMode="auto">
          <a:xfrm>
            <a:off x="107504" y="116632"/>
            <a:ext cx="8892480" cy="431800"/>
          </a:xfrm>
          <a:prstGeom prst="rect">
            <a:avLst/>
          </a:prstGeom>
          <a:noFill/>
          <a:ln w="9525">
            <a:noFill/>
            <a:miter lim="800000"/>
            <a:headEnd/>
            <a:tailEnd/>
          </a:ln>
        </p:spPr>
        <p:txBody>
          <a:bodyPr anchor="ctr"/>
          <a:lstStyle/>
          <a:p>
            <a:pPr marL="342900" indent="-342900" algn="ctr" defTabSz="457200" eaLnBrk="1" hangingPunct="1">
              <a:spcBef>
                <a:spcPct val="20000"/>
              </a:spcBef>
            </a:pPr>
            <a:r>
              <a:rPr lang="it-IT" altLang="it-IT" sz="2200" dirty="0">
                <a:solidFill>
                  <a:srgbClr val="002060"/>
                </a:solidFill>
                <a:ea typeface="MS PGothic" pitchFamily="34" charset="-128"/>
              </a:rPr>
              <a:t>IL PROVV. 89757/2018 SULLA FATTURAZIONE ELETTRONICA </a:t>
            </a:r>
          </a:p>
        </p:txBody>
      </p:sp>
    </p:spTree>
    <p:extLst>
      <p:ext uri="{BB962C8B-B14F-4D97-AF65-F5344CB8AC3E}">
        <p14:creationId xmlns:p14="http://schemas.microsoft.com/office/powerpoint/2010/main" val="3220318160"/>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ChangeArrowheads="1"/>
          </p:cNvSpPr>
          <p:nvPr/>
        </p:nvSpPr>
        <p:spPr bwMode="auto">
          <a:xfrm>
            <a:off x="467544" y="3356992"/>
            <a:ext cx="8136904" cy="1137580"/>
          </a:xfrm>
          <a:prstGeom prst="rect">
            <a:avLst/>
          </a:prstGeom>
          <a:solidFill>
            <a:schemeClr val="accent2">
              <a:lumMod val="40000"/>
              <a:lumOff val="60000"/>
            </a:schemeClr>
          </a:solidFill>
          <a:ln w="9525">
            <a:solidFill>
              <a:schemeClr val="tx1"/>
            </a:solidFill>
            <a:miter lim="800000"/>
            <a:headEnd/>
            <a:tailEnd/>
          </a:ln>
          <a:effectLst/>
        </p:spPr>
        <p:txBody>
          <a:bodyPr lIns="91395" tIns="45697" rIns="91395" bIns="45697" anchor="ctr"/>
          <a:lstStyle/>
          <a:p>
            <a:pPr algn="ctr">
              <a:lnSpc>
                <a:spcPts val="2400"/>
              </a:lnSpc>
            </a:pPr>
            <a:r>
              <a:rPr lang="it-IT" sz="2000" dirty="0">
                <a:latin typeface="Arial   "/>
                <a:cs typeface="Arial"/>
              </a:rPr>
              <a:t>Per consentire al </a:t>
            </a:r>
            <a:r>
              <a:rPr lang="it-IT" sz="2000" dirty="0" err="1">
                <a:latin typeface="Arial   "/>
                <a:cs typeface="Arial"/>
              </a:rPr>
              <a:t>SdI</a:t>
            </a:r>
            <a:r>
              <a:rPr lang="it-IT" sz="2000" dirty="0">
                <a:latin typeface="Arial   "/>
                <a:cs typeface="Arial"/>
              </a:rPr>
              <a:t> di recapitare la fattura elettronica alla controparte, l’emittente deve compilare il campo “Codice Destinatario” (codice di 7 cifre) e la </a:t>
            </a:r>
            <a:r>
              <a:rPr lang="it-IT" sz="2000" dirty="0" err="1">
                <a:latin typeface="Arial   "/>
                <a:cs typeface="Arial"/>
              </a:rPr>
              <a:t>Pec</a:t>
            </a:r>
            <a:r>
              <a:rPr lang="it-IT" sz="2000" dirty="0">
                <a:latin typeface="Arial   "/>
                <a:cs typeface="Arial"/>
              </a:rPr>
              <a:t> del cessionario/committente</a:t>
            </a:r>
          </a:p>
        </p:txBody>
      </p:sp>
      <p:sp>
        <p:nvSpPr>
          <p:cNvPr id="180227" name="Rectangle 3"/>
          <p:cNvSpPr>
            <a:spLocks noChangeArrowheads="1"/>
          </p:cNvSpPr>
          <p:nvPr/>
        </p:nvSpPr>
        <p:spPr bwMode="auto">
          <a:xfrm>
            <a:off x="467544" y="1484784"/>
            <a:ext cx="8136904" cy="1080119"/>
          </a:xfrm>
          <a:prstGeom prst="rect">
            <a:avLst/>
          </a:prstGeom>
          <a:solidFill>
            <a:schemeClr val="accent2">
              <a:lumMod val="40000"/>
              <a:lumOff val="60000"/>
            </a:schemeClr>
          </a:solidFill>
          <a:ln w="9525">
            <a:solidFill>
              <a:schemeClr val="tx1"/>
            </a:solidFill>
            <a:miter lim="800000"/>
            <a:headEnd/>
            <a:tailEnd/>
          </a:ln>
          <a:effectLst/>
        </p:spPr>
        <p:txBody>
          <a:bodyPr lIns="91395" tIns="45697" rIns="91395" bIns="45697" anchor="ctr"/>
          <a:lstStyle/>
          <a:p>
            <a:pPr algn="ctr">
              <a:lnSpc>
                <a:spcPts val="2400"/>
              </a:lnSpc>
            </a:pPr>
            <a:r>
              <a:rPr lang="it-IT" sz="2000" dirty="0">
                <a:latin typeface="Arial"/>
                <a:cs typeface="Arial"/>
                <a:sym typeface="Wingdings" pitchFamily="2" charset="2"/>
              </a:rPr>
              <a:t>L’Agenzia delle entrate e la Guardia di Finanza potranno consultare le fatture emesse o ricevute da un contribuente solo dopo averlo formalmente allo stesso comunicato </a:t>
            </a:r>
          </a:p>
        </p:txBody>
      </p:sp>
      <p:sp>
        <p:nvSpPr>
          <p:cNvPr id="10" name="Callout con freccia in giù 9"/>
          <p:cNvSpPr/>
          <p:nvPr/>
        </p:nvSpPr>
        <p:spPr>
          <a:xfrm>
            <a:off x="810731" y="908720"/>
            <a:ext cx="3041189" cy="554360"/>
          </a:xfrm>
          <a:prstGeom prst="downArrowCallou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p>
            <a:pPr algn="ctr">
              <a:lnSpc>
                <a:spcPts val="2400"/>
              </a:lnSpc>
            </a:pPr>
            <a:r>
              <a:rPr lang="it-IT" dirty="0">
                <a:solidFill>
                  <a:srgbClr val="002060"/>
                </a:solidFill>
                <a:latin typeface="Arial   "/>
              </a:rPr>
              <a:t>Verifiche e controlli</a:t>
            </a:r>
          </a:p>
        </p:txBody>
      </p:sp>
      <p:sp>
        <p:nvSpPr>
          <p:cNvPr id="11" name="Callout con freccia in giù 10"/>
          <p:cNvSpPr/>
          <p:nvPr/>
        </p:nvSpPr>
        <p:spPr>
          <a:xfrm>
            <a:off x="810731" y="2780928"/>
            <a:ext cx="3041189" cy="526405"/>
          </a:xfrm>
          <a:prstGeom prst="downArrowCallou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p>
            <a:pPr algn="ctr">
              <a:lnSpc>
                <a:spcPts val="2400"/>
              </a:lnSpc>
            </a:pPr>
            <a:r>
              <a:rPr lang="it-IT" dirty="0">
                <a:solidFill>
                  <a:srgbClr val="002060"/>
                </a:solidFill>
                <a:latin typeface="Arial   "/>
              </a:rPr>
              <a:t>Codice destinatario e PEC</a:t>
            </a:r>
          </a:p>
        </p:txBody>
      </p:sp>
      <p:sp>
        <p:nvSpPr>
          <p:cNvPr id="12" name="Rectangle 2"/>
          <p:cNvSpPr>
            <a:spLocks noChangeArrowheads="1"/>
          </p:cNvSpPr>
          <p:nvPr/>
        </p:nvSpPr>
        <p:spPr bwMode="auto">
          <a:xfrm>
            <a:off x="467544" y="5373216"/>
            <a:ext cx="8136904" cy="1224136"/>
          </a:xfrm>
          <a:prstGeom prst="rect">
            <a:avLst/>
          </a:prstGeom>
          <a:solidFill>
            <a:schemeClr val="accent2">
              <a:lumMod val="40000"/>
              <a:lumOff val="60000"/>
            </a:schemeClr>
          </a:solidFill>
          <a:ln w="9525">
            <a:solidFill>
              <a:schemeClr val="tx1"/>
            </a:solidFill>
            <a:miter lim="800000"/>
            <a:headEnd/>
            <a:tailEnd/>
          </a:ln>
          <a:effectLst/>
        </p:spPr>
        <p:txBody>
          <a:bodyPr lIns="91395" tIns="45697" rIns="91395" bIns="45697" anchor="ctr"/>
          <a:lstStyle/>
          <a:p>
            <a:pPr algn="ctr">
              <a:lnSpc>
                <a:spcPts val="2400"/>
              </a:lnSpc>
            </a:pPr>
            <a:r>
              <a:rPr lang="it-IT" sz="2000" dirty="0">
                <a:latin typeface="Arial   "/>
                <a:cs typeface="Arial"/>
              </a:rPr>
              <a:t>Per fatture emesse a privati, minimi, forfettari o agricoltori l’emittente indicherà esclusivamente un codice convenzionale e la fattura sarà messa a disposizione su apposita area web riservata dell’Agenzia  </a:t>
            </a:r>
          </a:p>
        </p:txBody>
      </p:sp>
      <p:sp>
        <p:nvSpPr>
          <p:cNvPr id="13" name="Callout con freccia in giù 12"/>
          <p:cNvSpPr/>
          <p:nvPr/>
        </p:nvSpPr>
        <p:spPr>
          <a:xfrm>
            <a:off x="810731" y="4797152"/>
            <a:ext cx="3041189" cy="526405"/>
          </a:xfrm>
          <a:prstGeom prst="downArrowCallou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p>
            <a:pPr algn="ctr">
              <a:lnSpc>
                <a:spcPts val="2400"/>
              </a:lnSpc>
            </a:pPr>
            <a:r>
              <a:rPr lang="it-IT" dirty="0">
                <a:solidFill>
                  <a:srgbClr val="002060"/>
                </a:solidFill>
                <a:latin typeface="Arial   "/>
              </a:rPr>
              <a:t>Fatture a soggetti privati</a:t>
            </a:r>
          </a:p>
        </p:txBody>
      </p:sp>
      <p:sp>
        <p:nvSpPr>
          <p:cNvPr id="14" name="Segnaposto testo 3"/>
          <p:cNvSpPr txBox="1">
            <a:spLocks/>
          </p:cNvSpPr>
          <p:nvPr/>
        </p:nvSpPr>
        <p:spPr bwMode="auto">
          <a:xfrm>
            <a:off x="107504" y="116632"/>
            <a:ext cx="8892480" cy="431800"/>
          </a:xfrm>
          <a:prstGeom prst="rect">
            <a:avLst/>
          </a:prstGeom>
          <a:noFill/>
          <a:ln w="9525">
            <a:noFill/>
            <a:miter lim="800000"/>
            <a:headEnd/>
            <a:tailEnd/>
          </a:ln>
        </p:spPr>
        <p:txBody>
          <a:bodyPr anchor="ctr"/>
          <a:lstStyle/>
          <a:p>
            <a:pPr marL="342900" indent="-342900" algn="ctr" defTabSz="457200" eaLnBrk="1" hangingPunct="1">
              <a:spcBef>
                <a:spcPct val="20000"/>
              </a:spcBef>
            </a:pPr>
            <a:r>
              <a:rPr lang="it-IT" altLang="it-IT" sz="2200" dirty="0">
                <a:solidFill>
                  <a:srgbClr val="002060"/>
                </a:solidFill>
                <a:ea typeface="MS PGothic" pitchFamily="34" charset="-128"/>
              </a:rPr>
              <a:t>IL PROVV. 89757/2018 SULLA FATTURAZIONE ELETTRONICA </a:t>
            </a:r>
          </a:p>
        </p:txBody>
      </p:sp>
    </p:spTree>
    <p:extLst>
      <p:ext uri="{BB962C8B-B14F-4D97-AF65-F5344CB8AC3E}">
        <p14:creationId xmlns:p14="http://schemas.microsoft.com/office/powerpoint/2010/main" val="1778845471"/>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188640"/>
            <a:ext cx="8820472" cy="432048"/>
          </a:xfrm>
        </p:spPr>
        <p:txBody>
          <a:bodyPr>
            <a:noAutofit/>
          </a:bodyPr>
          <a:lstStyle/>
          <a:p>
            <a:pPr>
              <a:lnSpc>
                <a:spcPct val="120000"/>
              </a:lnSpc>
            </a:pPr>
            <a:r>
              <a:rPr lang="it-IT" sz="2200" cap="none" dirty="0">
                <a:solidFill>
                  <a:srgbClr val="002060"/>
                </a:solidFill>
                <a:latin typeface="Arial"/>
                <a:cs typeface="Arial"/>
              </a:rPr>
              <a:t>LE DIFFERENZE CON LA FE VERSO LA PA - 1</a:t>
            </a:r>
          </a:p>
        </p:txBody>
      </p:sp>
      <p:sp>
        <p:nvSpPr>
          <p:cNvPr id="5" name="Rettangolo 4"/>
          <p:cNvSpPr/>
          <p:nvPr/>
        </p:nvSpPr>
        <p:spPr>
          <a:xfrm>
            <a:off x="179512" y="1196752"/>
            <a:ext cx="8784976" cy="936104"/>
          </a:xfrm>
          <a:prstGeom prst="rect">
            <a:avLst/>
          </a:prstGeom>
          <a:solidFill>
            <a:srgbClr val="364D47"/>
          </a:solidFill>
          <a:ln>
            <a:solidFill>
              <a:srgbClr val="364D4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600"/>
              </a:lnSpc>
            </a:pPr>
            <a:r>
              <a:rPr lang="it-IT" sz="2000" dirty="0">
                <a:solidFill>
                  <a:schemeClr val="bg1"/>
                </a:solidFill>
                <a:latin typeface="Arial"/>
                <a:cs typeface="Arial"/>
              </a:rPr>
              <a:t>La rivoluzione digitale in corso regola il nuovo processo di fatturazione elettronica tra privati ma non tocca la procedura già in essere con la PA </a:t>
            </a:r>
          </a:p>
        </p:txBody>
      </p:sp>
      <p:sp>
        <p:nvSpPr>
          <p:cNvPr id="6" name="Rettangolo 5"/>
          <p:cNvSpPr/>
          <p:nvPr/>
        </p:nvSpPr>
        <p:spPr>
          <a:xfrm>
            <a:off x="179512" y="2492896"/>
            <a:ext cx="5760640" cy="1656184"/>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600"/>
              </a:lnSpc>
            </a:pPr>
            <a:r>
              <a:rPr lang="it-IT" sz="2000" dirty="0">
                <a:solidFill>
                  <a:schemeClr val="tx1"/>
                </a:solidFill>
                <a:latin typeface="Arial"/>
                <a:cs typeface="Arial"/>
              </a:rPr>
              <a:t>Nella fatturazione verso la PA vengono mantenute le “notifiche d’esito committente” il quale entro 15 giorni dalla ricezione può inviare una notifica d’accettazione, correzione o rifiuto</a:t>
            </a:r>
          </a:p>
        </p:txBody>
      </p:sp>
      <p:sp>
        <p:nvSpPr>
          <p:cNvPr id="8" name="Freccia in giù 7"/>
          <p:cNvSpPr/>
          <p:nvPr/>
        </p:nvSpPr>
        <p:spPr>
          <a:xfrm>
            <a:off x="1205335" y="2204864"/>
            <a:ext cx="414337" cy="216023"/>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120000"/>
              </a:lnSpc>
            </a:pPr>
            <a:endParaRPr lang="it-IT" dirty="0">
              <a:solidFill>
                <a:srgbClr val="FFFFFF"/>
              </a:solidFill>
              <a:latin typeface="Arial"/>
              <a:cs typeface="Arial"/>
            </a:endParaRPr>
          </a:p>
        </p:txBody>
      </p:sp>
      <p:sp>
        <p:nvSpPr>
          <p:cNvPr id="11" name="Freccia in giù 7"/>
          <p:cNvSpPr/>
          <p:nvPr/>
        </p:nvSpPr>
        <p:spPr>
          <a:xfrm>
            <a:off x="4301679" y="2204864"/>
            <a:ext cx="414337" cy="216023"/>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120000"/>
              </a:lnSpc>
            </a:pPr>
            <a:endParaRPr lang="it-IT" dirty="0">
              <a:solidFill>
                <a:srgbClr val="FFFFFF"/>
              </a:solidFill>
              <a:latin typeface="Arial"/>
              <a:cs typeface="Arial"/>
            </a:endParaRPr>
          </a:p>
        </p:txBody>
      </p:sp>
      <p:sp>
        <p:nvSpPr>
          <p:cNvPr id="12" name="Rettangolo 11"/>
          <p:cNvSpPr/>
          <p:nvPr/>
        </p:nvSpPr>
        <p:spPr>
          <a:xfrm>
            <a:off x="3347864" y="4581129"/>
            <a:ext cx="5544616" cy="1584176"/>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600"/>
              </a:lnSpc>
            </a:pPr>
            <a:r>
              <a:rPr lang="it-IT" sz="2000" dirty="0">
                <a:solidFill>
                  <a:schemeClr val="tx1"/>
                </a:solidFill>
                <a:latin typeface="Arial"/>
                <a:cs typeface="Arial"/>
              </a:rPr>
              <a:t>Se entro 15 giorni lo </a:t>
            </a:r>
            <a:r>
              <a:rPr lang="it-IT" sz="2000" dirty="0" err="1">
                <a:solidFill>
                  <a:schemeClr val="tx1"/>
                </a:solidFill>
                <a:latin typeface="Arial"/>
                <a:cs typeface="Arial"/>
              </a:rPr>
              <a:t>SdI</a:t>
            </a:r>
            <a:r>
              <a:rPr lang="it-IT" sz="2000" dirty="0">
                <a:solidFill>
                  <a:schemeClr val="tx1"/>
                </a:solidFill>
                <a:latin typeface="Arial"/>
                <a:cs typeface="Arial"/>
              </a:rPr>
              <a:t> non riceve alcuna comunicazione, provvede ad inoltrare la notifica di decorrenza dei termini sia al soggetto trasmittente che al soggetto ricevente </a:t>
            </a:r>
            <a:endParaRPr lang="it-IT" sz="2000" b="1" u="sng" dirty="0">
              <a:solidFill>
                <a:schemeClr val="tx1"/>
              </a:solidFill>
              <a:latin typeface="Arial"/>
              <a:cs typeface="Arial"/>
            </a:endParaRPr>
          </a:p>
        </p:txBody>
      </p:sp>
      <p:sp>
        <p:nvSpPr>
          <p:cNvPr id="14" name="Freccia in giù 7"/>
          <p:cNvSpPr/>
          <p:nvPr/>
        </p:nvSpPr>
        <p:spPr>
          <a:xfrm>
            <a:off x="4427984" y="4221088"/>
            <a:ext cx="414337" cy="260127"/>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120000"/>
              </a:lnSpc>
            </a:pPr>
            <a:endParaRPr lang="it-IT" dirty="0">
              <a:solidFill>
                <a:srgbClr val="FFFFFF"/>
              </a:solidFill>
              <a:latin typeface="Arial"/>
              <a:cs typeface="Arial"/>
            </a:endParaRPr>
          </a:p>
        </p:txBody>
      </p:sp>
      <p:sp>
        <p:nvSpPr>
          <p:cNvPr id="15" name="Freccia in giù 7"/>
          <p:cNvSpPr/>
          <p:nvPr/>
        </p:nvSpPr>
        <p:spPr>
          <a:xfrm>
            <a:off x="7181999" y="4221088"/>
            <a:ext cx="414337" cy="260127"/>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120000"/>
              </a:lnSpc>
            </a:pPr>
            <a:endParaRPr lang="it-IT" dirty="0">
              <a:solidFill>
                <a:srgbClr val="FFFFFF"/>
              </a:solidFill>
              <a:latin typeface="Arial"/>
              <a:cs typeface="Arial"/>
            </a:endParaRPr>
          </a:p>
        </p:txBody>
      </p:sp>
    </p:spTree>
    <p:extLst>
      <p:ext uri="{BB962C8B-B14F-4D97-AF65-F5344CB8AC3E}">
        <p14:creationId xmlns:p14="http://schemas.microsoft.com/office/powerpoint/2010/main" val="10172231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188640"/>
            <a:ext cx="8820472" cy="432048"/>
          </a:xfrm>
        </p:spPr>
        <p:txBody>
          <a:bodyPr>
            <a:noAutofit/>
          </a:bodyPr>
          <a:lstStyle/>
          <a:p>
            <a:pPr>
              <a:lnSpc>
                <a:spcPct val="120000"/>
              </a:lnSpc>
            </a:pPr>
            <a:r>
              <a:rPr lang="it-IT" sz="2200" cap="none" dirty="0">
                <a:solidFill>
                  <a:srgbClr val="002060"/>
                </a:solidFill>
                <a:latin typeface="Arial"/>
                <a:cs typeface="Arial"/>
              </a:rPr>
              <a:t>LE DIFFERENZE CON LA FE VERSO LA PA - 2</a:t>
            </a:r>
          </a:p>
        </p:txBody>
      </p:sp>
      <p:sp>
        <p:nvSpPr>
          <p:cNvPr id="6" name="Rettangolo 5"/>
          <p:cNvSpPr/>
          <p:nvPr/>
        </p:nvSpPr>
        <p:spPr>
          <a:xfrm>
            <a:off x="179512" y="1556792"/>
            <a:ext cx="4248472" cy="1152128"/>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400"/>
              </a:lnSpc>
            </a:pPr>
            <a:r>
              <a:rPr lang="it-IT" sz="1600" dirty="0">
                <a:solidFill>
                  <a:schemeClr val="tx1"/>
                </a:solidFill>
                <a:latin typeface="Arial"/>
                <a:cs typeface="Arial"/>
              </a:rPr>
              <a:t>La trasmissione della FE verso la PA richiede la presenza del codice identificativo univoco dell’ufficio destinatario riportato nell’IPA</a:t>
            </a:r>
          </a:p>
        </p:txBody>
      </p:sp>
      <p:sp>
        <p:nvSpPr>
          <p:cNvPr id="12" name="Rettangolo 11"/>
          <p:cNvSpPr/>
          <p:nvPr/>
        </p:nvSpPr>
        <p:spPr>
          <a:xfrm>
            <a:off x="4716016" y="1556793"/>
            <a:ext cx="4248472" cy="1152128"/>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400"/>
              </a:lnSpc>
            </a:pPr>
            <a:r>
              <a:rPr lang="it-IT" sz="1600" dirty="0">
                <a:solidFill>
                  <a:schemeClr val="tx1"/>
                </a:solidFill>
                <a:latin typeface="Arial"/>
                <a:cs typeface="Arial"/>
              </a:rPr>
              <a:t>Nella trasmissione tra privati è possibile, in assenza del codice destinatario, indicare la PEC quale canale di ricezione alternativo</a:t>
            </a:r>
          </a:p>
        </p:txBody>
      </p:sp>
      <p:sp>
        <p:nvSpPr>
          <p:cNvPr id="14" name="Freccia in giù 7"/>
          <p:cNvSpPr/>
          <p:nvPr/>
        </p:nvSpPr>
        <p:spPr>
          <a:xfrm>
            <a:off x="2123728" y="2924944"/>
            <a:ext cx="305820" cy="260127"/>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2400"/>
              </a:lnSpc>
            </a:pPr>
            <a:endParaRPr lang="it-IT" dirty="0">
              <a:solidFill>
                <a:srgbClr val="FFFFFF"/>
              </a:solidFill>
              <a:latin typeface="Arial"/>
              <a:cs typeface="Arial"/>
            </a:endParaRPr>
          </a:p>
        </p:txBody>
      </p:sp>
      <p:sp>
        <p:nvSpPr>
          <p:cNvPr id="15" name="Freccia in giù 7"/>
          <p:cNvSpPr/>
          <p:nvPr/>
        </p:nvSpPr>
        <p:spPr>
          <a:xfrm>
            <a:off x="6714452" y="2924944"/>
            <a:ext cx="305820" cy="260127"/>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2400"/>
              </a:lnSpc>
            </a:pPr>
            <a:endParaRPr lang="it-IT" dirty="0">
              <a:solidFill>
                <a:srgbClr val="FFFFFF"/>
              </a:solidFill>
              <a:latin typeface="Arial"/>
              <a:cs typeface="Arial"/>
            </a:endParaRPr>
          </a:p>
        </p:txBody>
      </p:sp>
      <p:sp>
        <p:nvSpPr>
          <p:cNvPr id="17" name="Rettangolo 16"/>
          <p:cNvSpPr/>
          <p:nvPr/>
        </p:nvSpPr>
        <p:spPr>
          <a:xfrm>
            <a:off x="179512" y="3329085"/>
            <a:ext cx="4248472" cy="1368153"/>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400"/>
              </a:lnSpc>
            </a:pPr>
            <a:r>
              <a:rPr lang="it-IT" sz="1600" dirty="0">
                <a:solidFill>
                  <a:schemeClr val="tx1"/>
                </a:solidFill>
                <a:latin typeface="Arial"/>
                <a:cs typeface="Arial"/>
              </a:rPr>
              <a:t>In caso di impossibilità di recapito da parte dello </a:t>
            </a:r>
            <a:r>
              <a:rPr lang="it-IT" sz="1600" dirty="0" err="1">
                <a:solidFill>
                  <a:schemeClr val="tx1"/>
                </a:solidFill>
                <a:latin typeface="Arial"/>
                <a:cs typeface="Arial"/>
              </a:rPr>
              <a:t>SdI</a:t>
            </a:r>
            <a:r>
              <a:rPr lang="it-IT" sz="1600" dirty="0">
                <a:solidFill>
                  <a:schemeClr val="tx1"/>
                </a:solidFill>
                <a:latin typeface="Arial"/>
                <a:cs typeface="Arial"/>
              </a:rPr>
              <a:t>, nel caso di privati la FE viene messa a disposizione del committente nella sua area riservata del sito web dell’Agenzia</a:t>
            </a:r>
          </a:p>
        </p:txBody>
      </p:sp>
      <p:sp>
        <p:nvSpPr>
          <p:cNvPr id="18" name="Rettangolo 17"/>
          <p:cNvSpPr/>
          <p:nvPr/>
        </p:nvSpPr>
        <p:spPr>
          <a:xfrm>
            <a:off x="4716016" y="3329087"/>
            <a:ext cx="4248472" cy="1368152"/>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400"/>
              </a:lnSpc>
            </a:pPr>
            <a:r>
              <a:rPr lang="it-IT" sz="1600" dirty="0">
                <a:solidFill>
                  <a:schemeClr val="tx1"/>
                </a:solidFill>
                <a:latin typeface="Arial"/>
                <a:cs typeface="Arial"/>
              </a:rPr>
              <a:t>Nel caso di cliente PA, trascorsi 10 gg. dallo invio della notifica di mancata consegna, il </a:t>
            </a:r>
            <a:r>
              <a:rPr lang="it-IT" sz="1600" dirty="0" err="1">
                <a:solidFill>
                  <a:schemeClr val="tx1"/>
                </a:solidFill>
                <a:latin typeface="Arial"/>
                <a:cs typeface="Arial"/>
              </a:rPr>
              <a:t>SdI</a:t>
            </a:r>
            <a:r>
              <a:rPr lang="it-IT" sz="1600" dirty="0">
                <a:solidFill>
                  <a:schemeClr val="tx1"/>
                </a:solidFill>
                <a:latin typeface="Arial"/>
                <a:cs typeface="Arial"/>
              </a:rPr>
              <a:t> invia al mittente attestazione di avvenuta trasmissione con impossibilità di recapito  </a:t>
            </a:r>
          </a:p>
        </p:txBody>
      </p:sp>
      <p:sp>
        <p:nvSpPr>
          <p:cNvPr id="19" name="Callout con freccia in su 18"/>
          <p:cNvSpPr/>
          <p:nvPr/>
        </p:nvSpPr>
        <p:spPr>
          <a:xfrm>
            <a:off x="179512" y="4941168"/>
            <a:ext cx="8784976" cy="1224136"/>
          </a:xfrm>
          <a:prstGeom prst="upArrowCallou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lnSpc>
                <a:spcPts val="2400"/>
              </a:lnSpc>
            </a:pPr>
            <a:r>
              <a:rPr lang="it-IT" dirty="0">
                <a:solidFill>
                  <a:schemeClr val="tx1"/>
                </a:solidFill>
                <a:latin typeface="Arial" pitchFamily="34" charset="0"/>
                <a:cs typeface="Arial" pitchFamily="34" charset="0"/>
              </a:rPr>
              <a:t>In definitiva si può rilevare come la procedura di fatturazione elettronica nei confronti della PA </a:t>
            </a:r>
            <a:r>
              <a:rPr lang="it-IT" u="sng" dirty="0">
                <a:solidFill>
                  <a:schemeClr val="tx1"/>
                </a:solidFill>
                <a:latin typeface="Arial" pitchFamily="34" charset="0"/>
                <a:cs typeface="Arial" pitchFamily="34" charset="0"/>
              </a:rPr>
              <a:t>sia più complessa di quella tra  privati (B2B &amp; B2C) </a:t>
            </a:r>
          </a:p>
        </p:txBody>
      </p:sp>
    </p:spTree>
    <p:extLst>
      <p:ext uri="{BB962C8B-B14F-4D97-AF65-F5344CB8AC3E}">
        <p14:creationId xmlns:p14="http://schemas.microsoft.com/office/powerpoint/2010/main" val="10172231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ChangeArrowheads="1"/>
          </p:cNvSpPr>
          <p:nvPr/>
        </p:nvSpPr>
        <p:spPr bwMode="auto">
          <a:xfrm>
            <a:off x="539552" y="3227524"/>
            <a:ext cx="8136904" cy="1137580"/>
          </a:xfrm>
          <a:prstGeom prst="rect">
            <a:avLst/>
          </a:prstGeom>
          <a:solidFill>
            <a:schemeClr val="accent2">
              <a:lumMod val="40000"/>
              <a:lumOff val="60000"/>
            </a:schemeClr>
          </a:solidFill>
          <a:ln w="9525">
            <a:solidFill>
              <a:schemeClr val="tx1"/>
            </a:solidFill>
            <a:miter lim="800000"/>
            <a:headEnd/>
            <a:tailEnd/>
          </a:ln>
          <a:effectLst/>
        </p:spPr>
        <p:txBody>
          <a:bodyPr lIns="91395" tIns="45697" rIns="91395" bIns="45697" anchor="ctr"/>
          <a:lstStyle/>
          <a:p>
            <a:pPr algn="ctr">
              <a:lnSpc>
                <a:spcPts val="2400"/>
              </a:lnSpc>
            </a:pPr>
            <a:r>
              <a:rPr lang="it-IT" sz="2000" dirty="0">
                <a:latin typeface="Arial   "/>
                <a:cs typeface="Arial"/>
              </a:rPr>
              <a:t>L’obbligo di conservazione digitale grava sia sul fornitore che sul cliente per tutte le fatture emesse e ricevute   </a:t>
            </a:r>
          </a:p>
        </p:txBody>
      </p:sp>
      <p:sp>
        <p:nvSpPr>
          <p:cNvPr id="180227" name="Rectangle 3"/>
          <p:cNvSpPr>
            <a:spLocks noChangeArrowheads="1"/>
          </p:cNvSpPr>
          <p:nvPr/>
        </p:nvSpPr>
        <p:spPr bwMode="auto">
          <a:xfrm>
            <a:off x="539552" y="1545618"/>
            <a:ext cx="8136904" cy="1080119"/>
          </a:xfrm>
          <a:prstGeom prst="rect">
            <a:avLst/>
          </a:prstGeom>
          <a:solidFill>
            <a:schemeClr val="accent2">
              <a:lumMod val="40000"/>
              <a:lumOff val="60000"/>
            </a:schemeClr>
          </a:solidFill>
          <a:ln w="9525">
            <a:solidFill>
              <a:schemeClr val="tx1"/>
            </a:solidFill>
            <a:miter lim="800000"/>
            <a:headEnd/>
            <a:tailEnd/>
          </a:ln>
          <a:effectLst/>
        </p:spPr>
        <p:txBody>
          <a:bodyPr lIns="91395" tIns="45697" rIns="91395" bIns="45697" anchor="ctr"/>
          <a:lstStyle/>
          <a:p>
            <a:pPr algn="ctr">
              <a:lnSpc>
                <a:spcPts val="2400"/>
              </a:lnSpc>
            </a:pPr>
            <a:r>
              <a:rPr lang="it-IT" sz="2000" dirty="0">
                <a:latin typeface="Arial"/>
                <a:cs typeface="Arial"/>
                <a:sym typeface="Wingdings" pitchFamily="2" charset="2"/>
              </a:rPr>
              <a:t>Le fatture elettroniche emesse e ricevute non potranno essere stampate e conservate in formato cartaceo poiché vige l’obbligo di conservazione in formato digitale (art.39, comma 3 </a:t>
            </a:r>
            <a:r>
              <a:rPr lang="it-IT" sz="2000" dirty="0" err="1">
                <a:latin typeface="Arial"/>
                <a:cs typeface="Arial"/>
                <a:sym typeface="Wingdings" pitchFamily="2" charset="2"/>
              </a:rPr>
              <a:t>Dpr</a:t>
            </a:r>
            <a:r>
              <a:rPr lang="it-IT" sz="2000" dirty="0">
                <a:latin typeface="Arial"/>
                <a:cs typeface="Arial"/>
                <a:sym typeface="Wingdings" pitchFamily="2" charset="2"/>
              </a:rPr>
              <a:t> 633/72) </a:t>
            </a:r>
          </a:p>
        </p:txBody>
      </p:sp>
      <p:sp>
        <p:nvSpPr>
          <p:cNvPr id="12" name="Rectangle 2"/>
          <p:cNvSpPr>
            <a:spLocks noChangeArrowheads="1"/>
          </p:cNvSpPr>
          <p:nvPr/>
        </p:nvSpPr>
        <p:spPr bwMode="auto">
          <a:xfrm>
            <a:off x="539552" y="4941168"/>
            <a:ext cx="8136904" cy="1224136"/>
          </a:xfrm>
          <a:prstGeom prst="rect">
            <a:avLst/>
          </a:prstGeom>
          <a:solidFill>
            <a:schemeClr val="accent2">
              <a:lumMod val="40000"/>
              <a:lumOff val="60000"/>
            </a:schemeClr>
          </a:solidFill>
          <a:ln w="9525">
            <a:solidFill>
              <a:schemeClr val="tx1"/>
            </a:solidFill>
            <a:miter lim="800000"/>
            <a:headEnd/>
            <a:tailEnd/>
          </a:ln>
          <a:effectLst/>
        </p:spPr>
        <p:txBody>
          <a:bodyPr lIns="91395" tIns="45697" rIns="91395" bIns="45697" anchor="ctr"/>
          <a:lstStyle/>
          <a:p>
            <a:pPr algn="ctr">
              <a:lnSpc>
                <a:spcPts val="2400"/>
              </a:lnSpc>
            </a:pPr>
            <a:r>
              <a:rPr lang="it-IT" sz="2000" dirty="0" err="1">
                <a:latin typeface="Arial   "/>
                <a:cs typeface="Arial"/>
              </a:rPr>
              <a:t>Sogei</a:t>
            </a:r>
            <a:r>
              <a:rPr lang="it-IT" sz="2000" dirty="0">
                <a:latin typeface="Arial   "/>
                <a:cs typeface="Arial"/>
              </a:rPr>
              <a:t> ha messo a disposizione un servizio gratuito di conservazione digitale (per 15 anni) cui si accede dalla propria area riservata nel sito web dell’Agenzia delle entrate (Sez. Fatture e Corrispettivi) </a:t>
            </a:r>
          </a:p>
        </p:txBody>
      </p:sp>
      <p:sp>
        <p:nvSpPr>
          <p:cNvPr id="14" name="Segnaposto testo 3"/>
          <p:cNvSpPr txBox="1">
            <a:spLocks/>
          </p:cNvSpPr>
          <p:nvPr/>
        </p:nvSpPr>
        <p:spPr bwMode="auto">
          <a:xfrm>
            <a:off x="288032" y="476920"/>
            <a:ext cx="8532440" cy="431800"/>
          </a:xfrm>
          <a:prstGeom prst="rect">
            <a:avLst/>
          </a:prstGeom>
          <a:noFill/>
          <a:ln w="9525">
            <a:noFill/>
            <a:miter lim="800000"/>
            <a:headEnd/>
            <a:tailEnd/>
          </a:ln>
        </p:spPr>
        <p:txBody>
          <a:bodyPr anchor="ctr"/>
          <a:lstStyle/>
          <a:p>
            <a:pPr marL="342900" indent="-342900" algn="ctr" defTabSz="457200" eaLnBrk="1" hangingPunct="1">
              <a:spcBef>
                <a:spcPct val="20000"/>
              </a:spcBef>
            </a:pPr>
            <a:r>
              <a:rPr lang="it-IT" altLang="it-IT" sz="2200" dirty="0">
                <a:solidFill>
                  <a:srgbClr val="002060"/>
                </a:solidFill>
                <a:ea typeface="MS PGothic" pitchFamily="34" charset="-128"/>
              </a:rPr>
              <a:t>LA CONSERVAZIONE DELLE FATTURE ELETTRONICHE </a:t>
            </a:r>
          </a:p>
        </p:txBody>
      </p:sp>
      <p:sp>
        <p:nvSpPr>
          <p:cNvPr id="9" name="Freccia in giù 7">
            <a:extLst>
              <a:ext uri="{FF2B5EF4-FFF2-40B4-BE49-F238E27FC236}">
                <a16:creationId xmlns:a16="http://schemas.microsoft.com/office/drawing/2014/main" id="{5B17C480-5653-F947-A6C0-3C48585308F3}"/>
              </a:ext>
            </a:extLst>
          </p:cNvPr>
          <p:cNvSpPr/>
          <p:nvPr/>
        </p:nvSpPr>
        <p:spPr>
          <a:xfrm>
            <a:off x="2843808" y="2769753"/>
            <a:ext cx="457497" cy="385763"/>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2400"/>
              </a:lnSpc>
            </a:pPr>
            <a:endParaRPr lang="it-IT" dirty="0">
              <a:solidFill>
                <a:srgbClr val="FFFFFF"/>
              </a:solidFill>
              <a:latin typeface="Arial"/>
              <a:cs typeface="Arial"/>
            </a:endParaRPr>
          </a:p>
        </p:txBody>
      </p:sp>
      <p:sp>
        <p:nvSpPr>
          <p:cNvPr id="15" name="Freccia in giù 7">
            <a:extLst>
              <a:ext uri="{FF2B5EF4-FFF2-40B4-BE49-F238E27FC236}">
                <a16:creationId xmlns:a16="http://schemas.microsoft.com/office/drawing/2014/main" id="{96DB0946-AFA8-374C-B1D2-A64052D88E3B}"/>
              </a:ext>
            </a:extLst>
          </p:cNvPr>
          <p:cNvSpPr/>
          <p:nvPr/>
        </p:nvSpPr>
        <p:spPr>
          <a:xfrm>
            <a:off x="5940152" y="2769753"/>
            <a:ext cx="457497" cy="385763"/>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2400"/>
              </a:lnSpc>
            </a:pPr>
            <a:endParaRPr lang="it-IT" dirty="0">
              <a:solidFill>
                <a:srgbClr val="FFFFFF"/>
              </a:solidFill>
              <a:latin typeface="Arial"/>
              <a:cs typeface="Arial"/>
            </a:endParaRPr>
          </a:p>
        </p:txBody>
      </p:sp>
      <p:sp>
        <p:nvSpPr>
          <p:cNvPr id="16" name="Freccia in giù 7">
            <a:extLst>
              <a:ext uri="{FF2B5EF4-FFF2-40B4-BE49-F238E27FC236}">
                <a16:creationId xmlns:a16="http://schemas.microsoft.com/office/drawing/2014/main" id="{3A7673F7-1FFD-4E4F-ABD6-C86BB7007249}"/>
              </a:ext>
            </a:extLst>
          </p:cNvPr>
          <p:cNvSpPr/>
          <p:nvPr/>
        </p:nvSpPr>
        <p:spPr>
          <a:xfrm>
            <a:off x="2818359" y="4483397"/>
            <a:ext cx="457497" cy="385763"/>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2400"/>
              </a:lnSpc>
            </a:pPr>
            <a:endParaRPr lang="it-IT" dirty="0">
              <a:solidFill>
                <a:srgbClr val="FFFFFF"/>
              </a:solidFill>
              <a:latin typeface="Arial"/>
              <a:cs typeface="Arial"/>
            </a:endParaRPr>
          </a:p>
        </p:txBody>
      </p:sp>
      <p:sp>
        <p:nvSpPr>
          <p:cNvPr id="17" name="Freccia in giù 7">
            <a:extLst>
              <a:ext uri="{FF2B5EF4-FFF2-40B4-BE49-F238E27FC236}">
                <a16:creationId xmlns:a16="http://schemas.microsoft.com/office/drawing/2014/main" id="{C73F93B2-3075-3143-BFFF-8C0474DE5DD2}"/>
              </a:ext>
            </a:extLst>
          </p:cNvPr>
          <p:cNvSpPr/>
          <p:nvPr/>
        </p:nvSpPr>
        <p:spPr>
          <a:xfrm>
            <a:off x="5914703" y="4483397"/>
            <a:ext cx="457497" cy="385763"/>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2400"/>
              </a:lnSpc>
            </a:pPr>
            <a:endParaRPr lang="it-IT" dirty="0">
              <a:solidFill>
                <a:srgbClr val="FFFFFF"/>
              </a:solidFill>
              <a:latin typeface="Arial"/>
              <a:cs typeface="Arial"/>
            </a:endParaRPr>
          </a:p>
        </p:txBody>
      </p:sp>
    </p:spTree>
    <p:extLst>
      <p:ext uri="{BB962C8B-B14F-4D97-AF65-F5344CB8AC3E}">
        <p14:creationId xmlns:p14="http://schemas.microsoft.com/office/powerpoint/2010/main" val="3165174042"/>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ChangeArrowheads="1"/>
          </p:cNvSpPr>
          <p:nvPr/>
        </p:nvSpPr>
        <p:spPr bwMode="auto">
          <a:xfrm>
            <a:off x="395536" y="2878658"/>
            <a:ext cx="8424936" cy="1137580"/>
          </a:xfrm>
          <a:prstGeom prst="rect">
            <a:avLst/>
          </a:prstGeom>
          <a:solidFill>
            <a:schemeClr val="accent2">
              <a:lumMod val="40000"/>
              <a:lumOff val="60000"/>
            </a:schemeClr>
          </a:solidFill>
          <a:ln w="9525">
            <a:solidFill>
              <a:schemeClr val="tx1"/>
            </a:solidFill>
            <a:miter lim="800000"/>
            <a:headEnd/>
            <a:tailEnd/>
          </a:ln>
          <a:effectLst/>
        </p:spPr>
        <p:txBody>
          <a:bodyPr lIns="91395" tIns="45697" rIns="91395" bIns="45697" anchor="ctr"/>
          <a:lstStyle/>
          <a:p>
            <a:pPr algn="ctr">
              <a:lnSpc>
                <a:spcPts val="2600"/>
              </a:lnSpc>
            </a:pPr>
            <a:r>
              <a:rPr lang="it-IT" sz="1900" dirty="0">
                <a:latin typeface="Arial   "/>
                <a:cs typeface="Arial"/>
              </a:rPr>
              <a:t>In caso di descrizione troppo generica del bene ceduto o del servizio prestato, il cessionario/committente potrebbe richiedere un documento integrativo da allegare alla FE ai sensi della </a:t>
            </a:r>
            <a:r>
              <a:rPr lang="it-IT" sz="1900" dirty="0" err="1">
                <a:latin typeface="Arial   "/>
                <a:cs typeface="Arial"/>
              </a:rPr>
              <a:t>Ris</a:t>
            </a:r>
            <a:r>
              <a:rPr lang="it-IT" sz="1900" dirty="0">
                <a:latin typeface="Arial   "/>
                <a:cs typeface="Arial"/>
              </a:rPr>
              <a:t>. n. 46/2017</a:t>
            </a:r>
          </a:p>
        </p:txBody>
      </p:sp>
      <p:sp>
        <p:nvSpPr>
          <p:cNvPr id="180227" name="Rectangle 3"/>
          <p:cNvSpPr>
            <a:spLocks noChangeArrowheads="1"/>
          </p:cNvSpPr>
          <p:nvPr/>
        </p:nvSpPr>
        <p:spPr bwMode="auto">
          <a:xfrm>
            <a:off x="395536" y="1196752"/>
            <a:ext cx="8424936" cy="1080119"/>
          </a:xfrm>
          <a:prstGeom prst="rect">
            <a:avLst/>
          </a:prstGeom>
          <a:solidFill>
            <a:schemeClr val="accent2">
              <a:lumMod val="40000"/>
              <a:lumOff val="60000"/>
            </a:schemeClr>
          </a:solidFill>
          <a:ln w="9525">
            <a:solidFill>
              <a:schemeClr val="tx1"/>
            </a:solidFill>
            <a:miter lim="800000"/>
            <a:headEnd/>
            <a:tailEnd/>
          </a:ln>
          <a:effectLst/>
        </p:spPr>
        <p:txBody>
          <a:bodyPr lIns="91395" tIns="45697" rIns="91395" bIns="45697" anchor="ctr"/>
          <a:lstStyle/>
          <a:p>
            <a:pPr algn="ctr">
              <a:lnSpc>
                <a:spcPts val="2600"/>
              </a:lnSpc>
            </a:pPr>
            <a:r>
              <a:rPr lang="it-IT" sz="1900" dirty="0">
                <a:latin typeface="Arial"/>
                <a:cs typeface="Arial"/>
                <a:sym typeface="Wingdings" pitchFamily="2" charset="2"/>
              </a:rPr>
              <a:t>Tra i dati obbligatori da indicare nella FE non figura la ritenuta d’acconto nei casi in cui la stessa deve essere operata</a:t>
            </a:r>
          </a:p>
        </p:txBody>
      </p:sp>
      <p:sp>
        <p:nvSpPr>
          <p:cNvPr id="12" name="Rectangle 2"/>
          <p:cNvSpPr>
            <a:spLocks noChangeArrowheads="1"/>
          </p:cNvSpPr>
          <p:nvPr/>
        </p:nvSpPr>
        <p:spPr bwMode="auto">
          <a:xfrm>
            <a:off x="395536" y="4592302"/>
            <a:ext cx="8424936" cy="1584176"/>
          </a:xfrm>
          <a:prstGeom prst="rect">
            <a:avLst/>
          </a:prstGeom>
          <a:solidFill>
            <a:schemeClr val="accent2">
              <a:lumMod val="40000"/>
              <a:lumOff val="60000"/>
            </a:schemeClr>
          </a:solidFill>
          <a:ln w="9525">
            <a:solidFill>
              <a:schemeClr val="tx1"/>
            </a:solidFill>
            <a:miter lim="800000"/>
            <a:headEnd/>
            <a:tailEnd/>
          </a:ln>
          <a:effectLst/>
        </p:spPr>
        <p:txBody>
          <a:bodyPr lIns="91395" tIns="45697" rIns="91395" bIns="45697" anchor="ctr"/>
          <a:lstStyle/>
          <a:p>
            <a:pPr algn="ctr">
              <a:lnSpc>
                <a:spcPts val="2600"/>
              </a:lnSpc>
            </a:pPr>
            <a:r>
              <a:rPr lang="it-IT" sz="1900" dirty="0">
                <a:latin typeface="Arial   "/>
                <a:cs typeface="Arial"/>
              </a:rPr>
              <a:t>Cassazione (13882/2018) ha statuito che in presenza di fatture che riportano una descrizione generica dei beni/servizi oggetto della operazione, ai fini del riconoscimento del diritto alla detrazione, l’Agenzia deve tenere conto anche di eventuali elementi integrativi allegati alla stessa    </a:t>
            </a:r>
          </a:p>
        </p:txBody>
      </p:sp>
      <p:sp>
        <p:nvSpPr>
          <p:cNvPr id="14" name="Segnaposto testo 3"/>
          <p:cNvSpPr txBox="1">
            <a:spLocks/>
          </p:cNvSpPr>
          <p:nvPr/>
        </p:nvSpPr>
        <p:spPr bwMode="auto">
          <a:xfrm>
            <a:off x="288032" y="260648"/>
            <a:ext cx="8532440" cy="431800"/>
          </a:xfrm>
          <a:prstGeom prst="rect">
            <a:avLst/>
          </a:prstGeom>
          <a:noFill/>
          <a:ln w="9525">
            <a:noFill/>
            <a:miter lim="800000"/>
            <a:headEnd/>
            <a:tailEnd/>
          </a:ln>
        </p:spPr>
        <p:txBody>
          <a:bodyPr anchor="ctr"/>
          <a:lstStyle/>
          <a:p>
            <a:pPr marL="342900" indent="-342900" algn="ctr" defTabSz="457200" eaLnBrk="1" hangingPunct="1">
              <a:spcBef>
                <a:spcPct val="20000"/>
              </a:spcBef>
            </a:pPr>
            <a:r>
              <a:rPr lang="it-IT" altLang="it-IT" sz="2200" dirty="0">
                <a:solidFill>
                  <a:srgbClr val="002060"/>
                </a:solidFill>
                <a:ea typeface="MS PGothic" pitchFamily="34" charset="-128"/>
              </a:rPr>
              <a:t>I DATI DA INDICARE NELLA FATTURA ELETTRONICA </a:t>
            </a:r>
          </a:p>
        </p:txBody>
      </p:sp>
      <p:sp>
        <p:nvSpPr>
          <p:cNvPr id="9" name="Freccia in giù 7">
            <a:extLst>
              <a:ext uri="{FF2B5EF4-FFF2-40B4-BE49-F238E27FC236}">
                <a16:creationId xmlns:a16="http://schemas.microsoft.com/office/drawing/2014/main" id="{5B17C480-5653-F947-A6C0-3C48585308F3}"/>
              </a:ext>
            </a:extLst>
          </p:cNvPr>
          <p:cNvSpPr/>
          <p:nvPr/>
        </p:nvSpPr>
        <p:spPr>
          <a:xfrm>
            <a:off x="2835711" y="2420887"/>
            <a:ext cx="473691" cy="385763"/>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2600"/>
              </a:lnSpc>
            </a:pPr>
            <a:endParaRPr lang="it-IT" sz="1900" dirty="0">
              <a:solidFill>
                <a:srgbClr val="FFFFFF"/>
              </a:solidFill>
              <a:latin typeface="Arial"/>
              <a:cs typeface="Arial"/>
            </a:endParaRPr>
          </a:p>
        </p:txBody>
      </p:sp>
      <p:sp>
        <p:nvSpPr>
          <p:cNvPr id="15" name="Freccia in giù 7">
            <a:extLst>
              <a:ext uri="{FF2B5EF4-FFF2-40B4-BE49-F238E27FC236}">
                <a16:creationId xmlns:a16="http://schemas.microsoft.com/office/drawing/2014/main" id="{96DB0946-AFA8-374C-B1D2-A64052D88E3B}"/>
              </a:ext>
            </a:extLst>
          </p:cNvPr>
          <p:cNvSpPr/>
          <p:nvPr/>
        </p:nvSpPr>
        <p:spPr>
          <a:xfrm>
            <a:off x="5932055" y="2420887"/>
            <a:ext cx="473691" cy="385763"/>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2600"/>
              </a:lnSpc>
            </a:pPr>
            <a:endParaRPr lang="it-IT" sz="1900" dirty="0">
              <a:solidFill>
                <a:srgbClr val="FFFFFF"/>
              </a:solidFill>
              <a:latin typeface="Arial"/>
              <a:cs typeface="Arial"/>
            </a:endParaRPr>
          </a:p>
        </p:txBody>
      </p:sp>
      <p:sp>
        <p:nvSpPr>
          <p:cNvPr id="16" name="Freccia in giù 7">
            <a:extLst>
              <a:ext uri="{FF2B5EF4-FFF2-40B4-BE49-F238E27FC236}">
                <a16:creationId xmlns:a16="http://schemas.microsoft.com/office/drawing/2014/main" id="{3A7673F7-1FFD-4E4F-ABD6-C86BB7007249}"/>
              </a:ext>
            </a:extLst>
          </p:cNvPr>
          <p:cNvSpPr/>
          <p:nvPr/>
        </p:nvSpPr>
        <p:spPr>
          <a:xfrm>
            <a:off x="2810262" y="4134531"/>
            <a:ext cx="473691" cy="385763"/>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2600"/>
              </a:lnSpc>
            </a:pPr>
            <a:endParaRPr lang="it-IT" sz="1900" dirty="0">
              <a:solidFill>
                <a:srgbClr val="FFFFFF"/>
              </a:solidFill>
              <a:latin typeface="Arial"/>
              <a:cs typeface="Arial"/>
            </a:endParaRPr>
          </a:p>
        </p:txBody>
      </p:sp>
      <p:sp>
        <p:nvSpPr>
          <p:cNvPr id="17" name="Freccia in giù 7">
            <a:extLst>
              <a:ext uri="{FF2B5EF4-FFF2-40B4-BE49-F238E27FC236}">
                <a16:creationId xmlns:a16="http://schemas.microsoft.com/office/drawing/2014/main" id="{C73F93B2-3075-3143-BFFF-8C0474DE5DD2}"/>
              </a:ext>
            </a:extLst>
          </p:cNvPr>
          <p:cNvSpPr/>
          <p:nvPr/>
        </p:nvSpPr>
        <p:spPr>
          <a:xfrm>
            <a:off x="5906606" y="4134531"/>
            <a:ext cx="473691" cy="385763"/>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2600"/>
              </a:lnSpc>
            </a:pPr>
            <a:endParaRPr lang="it-IT" sz="1900" dirty="0">
              <a:solidFill>
                <a:srgbClr val="FFFFFF"/>
              </a:solidFill>
              <a:latin typeface="Arial"/>
              <a:cs typeface="Arial"/>
            </a:endParaRPr>
          </a:p>
        </p:txBody>
      </p:sp>
    </p:spTree>
    <p:extLst>
      <p:ext uri="{BB962C8B-B14F-4D97-AF65-F5344CB8AC3E}">
        <p14:creationId xmlns:p14="http://schemas.microsoft.com/office/powerpoint/2010/main" val="2683089799"/>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ChangeArrowheads="1"/>
          </p:cNvSpPr>
          <p:nvPr/>
        </p:nvSpPr>
        <p:spPr bwMode="auto">
          <a:xfrm>
            <a:off x="395536" y="2492896"/>
            <a:ext cx="8424936" cy="993990"/>
          </a:xfrm>
          <a:prstGeom prst="rect">
            <a:avLst/>
          </a:prstGeom>
          <a:solidFill>
            <a:schemeClr val="accent2">
              <a:lumMod val="40000"/>
              <a:lumOff val="60000"/>
            </a:schemeClr>
          </a:solidFill>
          <a:ln w="9525">
            <a:solidFill>
              <a:schemeClr val="tx1"/>
            </a:solidFill>
            <a:miter lim="800000"/>
            <a:headEnd/>
            <a:tailEnd/>
          </a:ln>
          <a:effectLst/>
        </p:spPr>
        <p:txBody>
          <a:bodyPr lIns="91395" tIns="45697" rIns="91395" bIns="45697" anchor="ctr"/>
          <a:lstStyle/>
          <a:p>
            <a:pPr algn="ctr">
              <a:lnSpc>
                <a:spcPts val="2400"/>
              </a:lnSpc>
            </a:pPr>
            <a:r>
              <a:rPr lang="it-IT" sz="1900" dirty="0">
                <a:latin typeface="Arial   "/>
                <a:cs typeface="Arial"/>
              </a:rPr>
              <a:t>Si tratta di un formato diffuso soprattutto nei settori alberghiero, della ristorazione, delle utilities e nelle cessioni di importo modesto effettuate con modalità fortemente standardizzate </a:t>
            </a:r>
          </a:p>
        </p:txBody>
      </p:sp>
      <p:sp>
        <p:nvSpPr>
          <p:cNvPr id="180227" name="Rectangle 3"/>
          <p:cNvSpPr>
            <a:spLocks noChangeArrowheads="1"/>
          </p:cNvSpPr>
          <p:nvPr/>
        </p:nvSpPr>
        <p:spPr bwMode="auto">
          <a:xfrm>
            <a:off x="395536" y="1124744"/>
            <a:ext cx="8424936" cy="1015791"/>
          </a:xfrm>
          <a:prstGeom prst="rect">
            <a:avLst/>
          </a:prstGeom>
          <a:solidFill>
            <a:schemeClr val="accent2">
              <a:lumMod val="40000"/>
              <a:lumOff val="60000"/>
            </a:schemeClr>
          </a:solidFill>
          <a:ln w="9525">
            <a:solidFill>
              <a:schemeClr val="tx1"/>
            </a:solidFill>
            <a:miter lim="800000"/>
            <a:headEnd/>
            <a:tailEnd/>
          </a:ln>
          <a:effectLst/>
        </p:spPr>
        <p:txBody>
          <a:bodyPr lIns="91395" tIns="45697" rIns="91395" bIns="45697" anchor="ctr"/>
          <a:lstStyle/>
          <a:p>
            <a:pPr algn="ctr">
              <a:lnSpc>
                <a:spcPts val="2400"/>
              </a:lnSpc>
            </a:pPr>
            <a:r>
              <a:rPr lang="it-IT" sz="1900" dirty="0">
                <a:latin typeface="Arial"/>
                <a:cs typeface="Arial"/>
                <a:sym typeface="Wingdings" pitchFamily="2" charset="2"/>
              </a:rPr>
              <a:t>La fattura semplificata è stata introdotta in Italia dalla legge n. 228/2012, può essere emessa per importi non superiori a  100 ed equivale ad una fattura ordinaria con informazioni ridotte</a:t>
            </a:r>
          </a:p>
        </p:txBody>
      </p:sp>
      <p:sp>
        <p:nvSpPr>
          <p:cNvPr id="12" name="Rectangle 2"/>
          <p:cNvSpPr>
            <a:spLocks noChangeArrowheads="1"/>
          </p:cNvSpPr>
          <p:nvPr/>
        </p:nvSpPr>
        <p:spPr bwMode="auto">
          <a:xfrm>
            <a:off x="395536" y="3861048"/>
            <a:ext cx="8424936" cy="996938"/>
          </a:xfrm>
          <a:prstGeom prst="rect">
            <a:avLst/>
          </a:prstGeom>
          <a:solidFill>
            <a:schemeClr val="accent2">
              <a:lumMod val="40000"/>
              <a:lumOff val="60000"/>
            </a:schemeClr>
          </a:solidFill>
          <a:ln w="9525">
            <a:solidFill>
              <a:schemeClr val="tx1"/>
            </a:solidFill>
            <a:miter lim="800000"/>
            <a:headEnd/>
            <a:tailEnd/>
          </a:ln>
          <a:effectLst/>
        </p:spPr>
        <p:txBody>
          <a:bodyPr lIns="91395" tIns="45697" rIns="91395" bIns="45697" anchor="ctr"/>
          <a:lstStyle/>
          <a:p>
            <a:pPr algn="ctr">
              <a:lnSpc>
                <a:spcPts val="2400"/>
              </a:lnSpc>
            </a:pPr>
            <a:r>
              <a:rPr lang="it-IT" sz="1900" dirty="0">
                <a:latin typeface="Arial   "/>
                <a:cs typeface="Arial"/>
              </a:rPr>
              <a:t>Le semplificazioni consistono nell’indicazione del solo codice fiscale o partita Iva (senza tutti i dati anagrafici) e del corrispettivo comprensivo d’Iva (con indicazione a parte della sola aliquota) </a:t>
            </a:r>
          </a:p>
        </p:txBody>
      </p:sp>
      <p:sp>
        <p:nvSpPr>
          <p:cNvPr id="14" name="Segnaposto testo 3"/>
          <p:cNvSpPr txBox="1">
            <a:spLocks/>
          </p:cNvSpPr>
          <p:nvPr/>
        </p:nvSpPr>
        <p:spPr bwMode="auto">
          <a:xfrm>
            <a:off x="288032" y="260648"/>
            <a:ext cx="8532440" cy="431800"/>
          </a:xfrm>
          <a:prstGeom prst="rect">
            <a:avLst/>
          </a:prstGeom>
          <a:noFill/>
          <a:ln w="9525">
            <a:noFill/>
            <a:miter lim="800000"/>
            <a:headEnd/>
            <a:tailEnd/>
          </a:ln>
        </p:spPr>
        <p:txBody>
          <a:bodyPr anchor="ctr"/>
          <a:lstStyle/>
          <a:p>
            <a:pPr marL="342900" indent="-342900" algn="ctr" defTabSz="457200" eaLnBrk="1" hangingPunct="1">
              <a:spcBef>
                <a:spcPct val="20000"/>
              </a:spcBef>
            </a:pPr>
            <a:r>
              <a:rPr lang="it-IT" altLang="it-IT" sz="2200" dirty="0">
                <a:solidFill>
                  <a:srgbClr val="002060"/>
                </a:solidFill>
                <a:ea typeface="MS PGothic" pitchFamily="34" charset="-128"/>
              </a:rPr>
              <a:t>LA FATTURA ELETTRONICA SEMPLIFICATA </a:t>
            </a:r>
          </a:p>
        </p:txBody>
      </p:sp>
      <p:sp>
        <p:nvSpPr>
          <p:cNvPr id="9" name="Freccia in giù 7">
            <a:extLst>
              <a:ext uri="{FF2B5EF4-FFF2-40B4-BE49-F238E27FC236}">
                <a16:creationId xmlns:a16="http://schemas.microsoft.com/office/drawing/2014/main" id="{5B17C480-5653-F947-A6C0-3C48585308F3}"/>
              </a:ext>
            </a:extLst>
          </p:cNvPr>
          <p:cNvSpPr/>
          <p:nvPr/>
        </p:nvSpPr>
        <p:spPr>
          <a:xfrm>
            <a:off x="2946181" y="2204864"/>
            <a:ext cx="473691" cy="230572"/>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2400"/>
              </a:lnSpc>
            </a:pPr>
            <a:endParaRPr lang="it-IT" sz="1900" dirty="0">
              <a:solidFill>
                <a:srgbClr val="FFFFFF"/>
              </a:solidFill>
              <a:latin typeface="Arial"/>
              <a:cs typeface="Arial"/>
            </a:endParaRPr>
          </a:p>
        </p:txBody>
      </p:sp>
      <p:sp>
        <p:nvSpPr>
          <p:cNvPr id="15" name="Freccia in giù 7">
            <a:extLst>
              <a:ext uri="{FF2B5EF4-FFF2-40B4-BE49-F238E27FC236}">
                <a16:creationId xmlns:a16="http://schemas.microsoft.com/office/drawing/2014/main" id="{96DB0946-AFA8-374C-B1D2-A64052D88E3B}"/>
              </a:ext>
            </a:extLst>
          </p:cNvPr>
          <p:cNvSpPr/>
          <p:nvPr/>
        </p:nvSpPr>
        <p:spPr>
          <a:xfrm>
            <a:off x="6042525" y="2204864"/>
            <a:ext cx="473691" cy="230572"/>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2400"/>
              </a:lnSpc>
            </a:pPr>
            <a:endParaRPr lang="it-IT" sz="1900" dirty="0">
              <a:solidFill>
                <a:srgbClr val="FFFFFF"/>
              </a:solidFill>
              <a:latin typeface="Arial"/>
              <a:cs typeface="Arial"/>
            </a:endParaRPr>
          </a:p>
        </p:txBody>
      </p:sp>
      <p:sp>
        <p:nvSpPr>
          <p:cNvPr id="16" name="Freccia in giù 7">
            <a:extLst>
              <a:ext uri="{FF2B5EF4-FFF2-40B4-BE49-F238E27FC236}">
                <a16:creationId xmlns:a16="http://schemas.microsoft.com/office/drawing/2014/main" id="{3A7673F7-1FFD-4E4F-ABD6-C86BB7007249}"/>
              </a:ext>
            </a:extLst>
          </p:cNvPr>
          <p:cNvSpPr/>
          <p:nvPr/>
        </p:nvSpPr>
        <p:spPr>
          <a:xfrm>
            <a:off x="2920732" y="3573016"/>
            <a:ext cx="473691" cy="230572"/>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2400"/>
              </a:lnSpc>
            </a:pPr>
            <a:endParaRPr lang="it-IT" sz="1900" dirty="0">
              <a:solidFill>
                <a:srgbClr val="FFFFFF"/>
              </a:solidFill>
              <a:latin typeface="Arial"/>
              <a:cs typeface="Arial"/>
            </a:endParaRPr>
          </a:p>
        </p:txBody>
      </p:sp>
      <p:sp>
        <p:nvSpPr>
          <p:cNvPr id="17" name="Freccia in giù 7">
            <a:extLst>
              <a:ext uri="{FF2B5EF4-FFF2-40B4-BE49-F238E27FC236}">
                <a16:creationId xmlns:a16="http://schemas.microsoft.com/office/drawing/2014/main" id="{C73F93B2-3075-3143-BFFF-8C0474DE5DD2}"/>
              </a:ext>
            </a:extLst>
          </p:cNvPr>
          <p:cNvSpPr/>
          <p:nvPr/>
        </p:nvSpPr>
        <p:spPr>
          <a:xfrm>
            <a:off x="6017076" y="3573016"/>
            <a:ext cx="473691" cy="230572"/>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2400"/>
              </a:lnSpc>
            </a:pPr>
            <a:endParaRPr lang="it-IT" sz="1900" dirty="0">
              <a:solidFill>
                <a:srgbClr val="FFFFFF"/>
              </a:solidFill>
              <a:latin typeface="Arial"/>
              <a:cs typeface="Arial"/>
            </a:endParaRPr>
          </a:p>
        </p:txBody>
      </p:sp>
      <p:sp>
        <p:nvSpPr>
          <p:cNvPr id="10" name="Rectangle 2"/>
          <p:cNvSpPr>
            <a:spLocks noChangeArrowheads="1"/>
          </p:cNvSpPr>
          <p:nvPr/>
        </p:nvSpPr>
        <p:spPr bwMode="auto">
          <a:xfrm>
            <a:off x="395536" y="5229200"/>
            <a:ext cx="8424936" cy="996938"/>
          </a:xfrm>
          <a:prstGeom prst="rect">
            <a:avLst/>
          </a:prstGeom>
          <a:solidFill>
            <a:schemeClr val="accent2">
              <a:lumMod val="40000"/>
              <a:lumOff val="60000"/>
            </a:schemeClr>
          </a:solidFill>
          <a:ln w="9525">
            <a:solidFill>
              <a:schemeClr val="tx1"/>
            </a:solidFill>
            <a:miter lim="800000"/>
            <a:headEnd/>
            <a:tailEnd/>
          </a:ln>
          <a:effectLst/>
        </p:spPr>
        <p:txBody>
          <a:bodyPr lIns="91395" tIns="45697" rIns="91395" bIns="45697" anchor="ctr"/>
          <a:lstStyle/>
          <a:p>
            <a:pPr algn="ctr">
              <a:lnSpc>
                <a:spcPts val="2400"/>
              </a:lnSpc>
            </a:pPr>
            <a:r>
              <a:rPr lang="it-IT" sz="1900" dirty="0">
                <a:latin typeface="Arial   "/>
                <a:cs typeface="Arial"/>
              </a:rPr>
              <a:t>Le specifiche tecniche della FE semplificata non consentono però la possibilità di utilizzare la sezione “Altri dati gestionali” dove poter indicare gli elementi facoltativi dell’operazione (ad esempio la targa autoveicolo)</a:t>
            </a:r>
          </a:p>
        </p:txBody>
      </p:sp>
      <p:sp>
        <p:nvSpPr>
          <p:cNvPr id="11" name="Freccia in giù 7">
            <a:extLst>
              <a:ext uri="{FF2B5EF4-FFF2-40B4-BE49-F238E27FC236}">
                <a16:creationId xmlns:a16="http://schemas.microsoft.com/office/drawing/2014/main" id="{3A7673F7-1FFD-4E4F-ABD6-C86BB7007249}"/>
              </a:ext>
            </a:extLst>
          </p:cNvPr>
          <p:cNvSpPr/>
          <p:nvPr/>
        </p:nvSpPr>
        <p:spPr>
          <a:xfrm>
            <a:off x="2920732" y="4941168"/>
            <a:ext cx="473691" cy="230572"/>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2400"/>
              </a:lnSpc>
            </a:pPr>
            <a:endParaRPr lang="it-IT" sz="1900" dirty="0">
              <a:solidFill>
                <a:srgbClr val="FFFFFF"/>
              </a:solidFill>
              <a:latin typeface="Arial"/>
              <a:cs typeface="Arial"/>
            </a:endParaRPr>
          </a:p>
        </p:txBody>
      </p:sp>
      <p:sp>
        <p:nvSpPr>
          <p:cNvPr id="13" name="Freccia in giù 7">
            <a:extLst>
              <a:ext uri="{FF2B5EF4-FFF2-40B4-BE49-F238E27FC236}">
                <a16:creationId xmlns:a16="http://schemas.microsoft.com/office/drawing/2014/main" id="{C73F93B2-3075-3143-BFFF-8C0474DE5DD2}"/>
              </a:ext>
            </a:extLst>
          </p:cNvPr>
          <p:cNvSpPr/>
          <p:nvPr/>
        </p:nvSpPr>
        <p:spPr>
          <a:xfrm>
            <a:off x="6017076" y="4941168"/>
            <a:ext cx="473691" cy="230572"/>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2400"/>
              </a:lnSpc>
            </a:pPr>
            <a:endParaRPr lang="it-IT" sz="1900" dirty="0">
              <a:solidFill>
                <a:srgbClr val="FFFFFF"/>
              </a:solidFill>
              <a:latin typeface="Arial"/>
              <a:cs typeface="Arial"/>
            </a:endParaRPr>
          </a:p>
        </p:txBody>
      </p:sp>
    </p:spTree>
    <p:extLst>
      <p:ext uri="{BB962C8B-B14F-4D97-AF65-F5344CB8AC3E}">
        <p14:creationId xmlns:p14="http://schemas.microsoft.com/office/powerpoint/2010/main" val="2683089799"/>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egnaposto testo 3"/>
          <p:cNvSpPr txBox="1">
            <a:spLocks/>
          </p:cNvSpPr>
          <p:nvPr/>
        </p:nvSpPr>
        <p:spPr bwMode="auto">
          <a:xfrm>
            <a:off x="288032" y="116632"/>
            <a:ext cx="8532440" cy="431800"/>
          </a:xfrm>
          <a:prstGeom prst="rect">
            <a:avLst/>
          </a:prstGeom>
          <a:noFill/>
          <a:ln w="9525">
            <a:noFill/>
            <a:miter lim="800000"/>
            <a:headEnd/>
            <a:tailEnd/>
          </a:ln>
        </p:spPr>
        <p:txBody>
          <a:bodyPr anchor="ctr"/>
          <a:lstStyle/>
          <a:p>
            <a:pPr marL="342900" indent="-342900" algn="ctr" defTabSz="457200" eaLnBrk="1" hangingPunct="1">
              <a:spcBef>
                <a:spcPct val="20000"/>
              </a:spcBef>
            </a:pPr>
            <a:r>
              <a:rPr lang="it-IT" altLang="it-IT" sz="2200" dirty="0">
                <a:solidFill>
                  <a:srgbClr val="002060"/>
                </a:solidFill>
                <a:ea typeface="MS PGothic" pitchFamily="34" charset="-128"/>
              </a:rPr>
              <a:t>IL RUOLO DEGLI INTERMEDIARI </a:t>
            </a:r>
          </a:p>
        </p:txBody>
      </p:sp>
      <p:sp>
        <p:nvSpPr>
          <p:cNvPr id="18" name="Rectangle 5">
            <a:extLst>
              <a:ext uri="{FF2B5EF4-FFF2-40B4-BE49-F238E27FC236}">
                <a16:creationId xmlns:a16="http://schemas.microsoft.com/office/drawing/2014/main" id="{E3F49992-2904-A846-8D28-9475F5CAFF64}"/>
              </a:ext>
            </a:extLst>
          </p:cNvPr>
          <p:cNvSpPr>
            <a:spLocks noChangeArrowheads="1"/>
          </p:cNvSpPr>
          <p:nvPr/>
        </p:nvSpPr>
        <p:spPr bwMode="auto">
          <a:xfrm>
            <a:off x="683568" y="1917799"/>
            <a:ext cx="7920682" cy="936625"/>
          </a:xfrm>
          <a:prstGeom prst="rect">
            <a:avLst/>
          </a:prstGeom>
          <a:solidFill>
            <a:srgbClr val="C0C0C0"/>
          </a:solidFill>
          <a:ln w="9525">
            <a:solidFill>
              <a:schemeClr val="tx1"/>
            </a:solidFill>
            <a:miter lim="800000"/>
            <a:headEnd/>
            <a:tailEnd/>
          </a:ln>
          <a:effectLst>
            <a:outerShdw dist="107763" dir="2700000" algn="ctr" rotWithShape="0">
              <a:schemeClr val="bg2">
                <a:alpha val="50000"/>
              </a:schemeClr>
            </a:outerShdw>
          </a:effectLst>
        </p:spPr>
        <p:txBody>
          <a:bodyPr lIns="91422" tIns="45711" rIns="91422" bIns="45711" anchor="ctr"/>
          <a:lstStyle/>
          <a:p>
            <a:pPr algn="ctr">
              <a:defRPr/>
            </a:pPr>
            <a:r>
              <a:rPr lang="it-IT" sz="2000" dirty="0">
                <a:latin typeface="Arial" panose="020B0604020202020204" pitchFamily="34" charset="0"/>
                <a:cs typeface="Arial" panose="020B0604020202020204" pitchFamily="34" charset="0"/>
                <a:sym typeface="Wingdings" pitchFamily="2" charset="2"/>
              </a:rPr>
              <a:t>Agli intermediari abilitati basterà avere due deleghe per interagire in modo completo tra il proprio cliente e i servizi telematici dell’Agenzia </a:t>
            </a:r>
          </a:p>
        </p:txBody>
      </p:sp>
      <p:sp>
        <p:nvSpPr>
          <p:cNvPr id="19" name="Rectangle 6">
            <a:extLst>
              <a:ext uri="{FF2B5EF4-FFF2-40B4-BE49-F238E27FC236}">
                <a16:creationId xmlns:a16="http://schemas.microsoft.com/office/drawing/2014/main" id="{6355E75F-D4AB-8C46-8DB6-B4EFF77DB828}"/>
              </a:ext>
            </a:extLst>
          </p:cNvPr>
          <p:cNvSpPr>
            <a:spLocks noChangeArrowheads="1"/>
          </p:cNvSpPr>
          <p:nvPr/>
        </p:nvSpPr>
        <p:spPr bwMode="auto">
          <a:xfrm>
            <a:off x="683568" y="3140968"/>
            <a:ext cx="7920682" cy="935038"/>
          </a:xfrm>
          <a:prstGeom prst="rect">
            <a:avLst/>
          </a:prstGeom>
          <a:solidFill>
            <a:srgbClr val="C0C0C0"/>
          </a:solidFill>
          <a:ln w="9525">
            <a:solidFill>
              <a:schemeClr val="tx1"/>
            </a:solidFill>
            <a:miter lim="800000"/>
            <a:headEnd/>
            <a:tailEnd/>
          </a:ln>
          <a:effectLst>
            <a:outerShdw dist="107763" dir="2700000" algn="ctr" rotWithShape="0">
              <a:schemeClr val="bg2">
                <a:alpha val="50000"/>
              </a:schemeClr>
            </a:outerShdw>
          </a:effectLst>
        </p:spPr>
        <p:txBody>
          <a:bodyPr lIns="91422" tIns="45711" rIns="91422" bIns="45711" anchor="ctr"/>
          <a:lstStyle/>
          <a:p>
            <a:pPr marL="457200" indent="-457200">
              <a:buAutoNum type="arabicParenR"/>
              <a:defRPr/>
            </a:pPr>
            <a:r>
              <a:rPr lang="it-IT" sz="2000" dirty="0">
                <a:latin typeface="Arial" panose="020B0604020202020204" pitchFamily="34" charset="0"/>
                <a:cs typeface="Arial" panose="020B0604020202020204" pitchFamily="34" charset="0"/>
                <a:sym typeface="Wingdings" pitchFamily="2" charset="2"/>
              </a:rPr>
              <a:t>La delega per il cassetto fiscale;</a:t>
            </a:r>
          </a:p>
          <a:p>
            <a:pPr marL="457200" indent="-457200">
              <a:buAutoNum type="arabicParenR"/>
              <a:defRPr/>
            </a:pPr>
            <a:r>
              <a:rPr lang="it-IT" sz="2000" dirty="0">
                <a:latin typeface="Arial" panose="020B0604020202020204" pitchFamily="34" charset="0"/>
                <a:cs typeface="Arial" panose="020B0604020202020204" pitchFamily="34" charset="0"/>
                <a:sym typeface="Wingdings" pitchFamily="2" charset="2"/>
              </a:rPr>
              <a:t>La delega ampia di cui al Provvedimento </a:t>
            </a:r>
          </a:p>
        </p:txBody>
      </p:sp>
      <p:sp>
        <p:nvSpPr>
          <p:cNvPr id="20" name="Rectangle 7">
            <a:extLst>
              <a:ext uri="{FF2B5EF4-FFF2-40B4-BE49-F238E27FC236}">
                <a16:creationId xmlns:a16="http://schemas.microsoft.com/office/drawing/2014/main" id="{D07D8721-A835-3245-946B-EA03C1C30ECC}"/>
              </a:ext>
            </a:extLst>
          </p:cNvPr>
          <p:cNvSpPr>
            <a:spLocks noChangeArrowheads="1"/>
          </p:cNvSpPr>
          <p:nvPr/>
        </p:nvSpPr>
        <p:spPr bwMode="auto">
          <a:xfrm>
            <a:off x="683568" y="4364881"/>
            <a:ext cx="7920682" cy="935037"/>
          </a:xfrm>
          <a:prstGeom prst="rect">
            <a:avLst/>
          </a:prstGeom>
          <a:solidFill>
            <a:srgbClr val="C0C0C0"/>
          </a:solidFill>
          <a:ln w="9525">
            <a:solidFill>
              <a:schemeClr val="tx1"/>
            </a:solidFill>
            <a:miter lim="800000"/>
            <a:headEnd/>
            <a:tailEnd/>
          </a:ln>
          <a:effectLst>
            <a:outerShdw dist="107763" dir="2700000" algn="ctr" rotWithShape="0">
              <a:schemeClr val="bg2">
                <a:alpha val="50000"/>
              </a:schemeClr>
            </a:outerShdw>
          </a:effectLst>
        </p:spPr>
        <p:txBody>
          <a:bodyPr lIns="91422" tIns="45711" rIns="91422" bIns="45711" anchor="ctr"/>
          <a:lstStyle/>
          <a:p>
            <a:pPr algn="ctr">
              <a:defRPr/>
            </a:pPr>
            <a:r>
              <a:rPr lang="it-IT" sz="2000" dirty="0">
                <a:latin typeface="Arial" panose="020B0604020202020204" pitchFamily="34" charset="0"/>
                <a:cs typeface="Arial" panose="020B0604020202020204" pitchFamily="34" charset="0"/>
                <a:sym typeface="Wingdings" pitchFamily="2" charset="2"/>
              </a:rPr>
              <a:t>Il modello per il conferimento delle deleghe può essere presentato su carta ovvero trasmesso via </a:t>
            </a:r>
            <a:r>
              <a:rPr lang="it-IT" sz="2000" dirty="0" err="1">
                <a:latin typeface="Arial" panose="020B0604020202020204" pitchFamily="34" charset="0"/>
                <a:cs typeface="Arial" panose="020B0604020202020204" pitchFamily="34" charset="0"/>
                <a:sym typeface="Wingdings" pitchFamily="2" charset="2"/>
              </a:rPr>
              <a:t>Entratel</a:t>
            </a:r>
            <a:r>
              <a:rPr lang="it-IT" sz="2000" dirty="0">
                <a:latin typeface="Arial" panose="020B0604020202020204" pitchFamily="34" charset="0"/>
                <a:cs typeface="Arial" panose="020B0604020202020204" pitchFamily="34" charset="0"/>
                <a:sym typeface="Wingdings" pitchFamily="2" charset="2"/>
              </a:rPr>
              <a:t>/</a:t>
            </a:r>
            <a:r>
              <a:rPr lang="it-IT" sz="2000" dirty="0" err="1">
                <a:latin typeface="Arial" panose="020B0604020202020204" pitchFamily="34" charset="0"/>
                <a:cs typeface="Arial" panose="020B0604020202020204" pitchFamily="34" charset="0"/>
                <a:sym typeface="Wingdings" pitchFamily="2" charset="2"/>
              </a:rPr>
              <a:t>Fisconline</a:t>
            </a:r>
            <a:endParaRPr lang="it-IT" sz="2000" dirty="0">
              <a:latin typeface="Arial" panose="020B0604020202020204" pitchFamily="34" charset="0"/>
              <a:cs typeface="Arial" panose="020B0604020202020204" pitchFamily="34" charset="0"/>
              <a:sym typeface="Wingdings" pitchFamily="2" charset="2"/>
            </a:endParaRPr>
          </a:p>
        </p:txBody>
      </p:sp>
      <p:sp>
        <p:nvSpPr>
          <p:cNvPr id="21" name="Rectangle 8">
            <a:extLst>
              <a:ext uri="{FF2B5EF4-FFF2-40B4-BE49-F238E27FC236}">
                <a16:creationId xmlns:a16="http://schemas.microsoft.com/office/drawing/2014/main" id="{588FA0C0-3E6E-7D4E-A056-7C7F89BE2E28}"/>
              </a:ext>
            </a:extLst>
          </p:cNvPr>
          <p:cNvSpPr>
            <a:spLocks noChangeArrowheads="1"/>
          </p:cNvSpPr>
          <p:nvPr/>
        </p:nvSpPr>
        <p:spPr bwMode="auto">
          <a:xfrm>
            <a:off x="688975" y="5515942"/>
            <a:ext cx="7915275" cy="791716"/>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lIns="91422" tIns="45711" rIns="91422" bIns="45711" anchor="ctr"/>
          <a:lstStyle/>
          <a:p>
            <a:pPr algn="ctr">
              <a:defRPr/>
            </a:pPr>
            <a:r>
              <a:rPr lang="it-IT" sz="2000" dirty="0">
                <a:solidFill>
                  <a:schemeClr val="bg1"/>
                </a:solidFill>
                <a:latin typeface="Arial" panose="020B0604020202020204" pitchFamily="34" charset="0"/>
                <a:cs typeface="Arial" panose="020B0604020202020204" pitchFamily="34" charset="0"/>
              </a:rPr>
              <a:t>Entrambe le deleghe dureranno quattro anni e potranno anche </a:t>
            </a:r>
          </a:p>
          <a:p>
            <a:pPr algn="ctr">
              <a:defRPr/>
            </a:pPr>
            <a:r>
              <a:rPr lang="it-IT" sz="2000" dirty="0">
                <a:solidFill>
                  <a:schemeClr val="bg1"/>
                </a:solidFill>
                <a:latin typeface="Arial" panose="020B0604020202020204" pitchFamily="34" charset="0"/>
                <a:cs typeface="Arial" panose="020B0604020202020204" pitchFamily="34" charset="0"/>
              </a:rPr>
              <a:t>essere conferite a diversi intermediari</a:t>
            </a:r>
          </a:p>
        </p:txBody>
      </p:sp>
      <p:sp>
        <p:nvSpPr>
          <p:cNvPr id="22" name="Rectangle 8">
            <a:extLst>
              <a:ext uri="{FF2B5EF4-FFF2-40B4-BE49-F238E27FC236}">
                <a16:creationId xmlns:a16="http://schemas.microsoft.com/office/drawing/2014/main" id="{F554FAD1-0B57-B442-865B-067A3AB3B927}"/>
              </a:ext>
            </a:extLst>
          </p:cNvPr>
          <p:cNvSpPr>
            <a:spLocks noChangeArrowheads="1"/>
          </p:cNvSpPr>
          <p:nvPr/>
        </p:nvSpPr>
        <p:spPr bwMode="auto">
          <a:xfrm>
            <a:off x="683568" y="981100"/>
            <a:ext cx="7915275" cy="647700"/>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lIns="91422" tIns="45711" rIns="91422" bIns="45711" anchor="ctr"/>
          <a:lstStyle/>
          <a:p>
            <a:pPr algn="ctr">
              <a:defRPr/>
            </a:pPr>
            <a:r>
              <a:rPr lang="it-IT" sz="2000" dirty="0">
                <a:solidFill>
                  <a:schemeClr val="bg1"/>
                </a:solidFill>
                <a:latin typeface="Arial" panose="020B0604020202020204" pitchFamily="34" charset="0"/>
                <a:cs typeface="Arial" panose="020B0604020202020204" pitchFamily="34" charset="0"/>
              </a:rPr>
              <a:t>Provvedimento Agenzia Entrate del 13 giugno 2018</a:t>
            </a:r>
          </a:p>
        </p:txBody>
      </p:sp>
    </p:spTree>
    <p:extLst>
      <p:ext uri="{BB962C8B-B14F-4D97-AF65-F5344CB8AC3E}">
        <p14:creationId xmlns:p14="http://schemas.microsoft.com/office/powerpoint/2010/main" val="3058110374"/>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egnaposto testo 3"/>
          <p:cNvSpPr txBox="1">
            <a:spLocks/>
          </p:cNvSpPr>
          <p:nvPr/>
        </p:nvSpPr>
        <p:spPr bwMode="auto">
          <a:xfrm>
            <a:off x="288032" y="116632"/>
            <a:ext cx="8532440" cy="431800"/>
          </a:xfrm>
          <a:prstGeom prst="rect">
            <a:avLst/>
          </a:prstGeom>
          <a:noFill/>
          <a:ln w="9525">
            <a:noFill/>
            <a:miter lim="800000"/>
            <a:headEnd/>
            <a:tailEnd/>
          </a:ln>
        </p:spPr>
        <p:txBody>
          <a:bodyPr anchor="ctr"/>
          <a:lstStyle/>
          <a:p>
            <a:pPr marL="342900" indent="-342900" algn="ctr" defTabSz="457200" eaLnBrk="1" hangingPunct="1">
              <a:spcBef>
                <a:spcPct val="20000"/>
              </a:spcBef>
            </a:pPr>
            <a:r>
              <a:rPr lang="it-IT" altLang="it-IT" sz="2200" dirty="0">
                <a:solidFill>
                  <a:srgbClr val="002060"/>
                </a:solidFill>
                <a:ea typeface="MS PGothic" pitchFamily="34" charset="-128"/>
              </a:rPr>
              <a:t>IL RUOLO DEGLI INTERMEDIARI </a:t>
            </a:r>
          </a:p>
        </p:txBody>
      </p:sp>
      <p:sp>
        <p:nvSpPr>
          <p:cNvPr id="18" name="Rectangle 5">
            <a:extLst>
              <a:ext uri="{FF2B5EF4-FFF2-40B4-BE49-F238E27FC236}">
                <a16:creationId xmlns:a16="http://schemas.microsoft.com/office/drawing/2014/main" id="{E3F49992-2904-A846-8D28-9475F5CAFF64}"/>
              </a:ext>
            </a:extLst>
          </p:cNvPr>
          <p:cNvSpPr>
            <a:spLocks noChangeArrowheads="1"/>
          </p:cNvSpPr>
          <p:nvPr/>
        </p:nvSpPr>
        <p:spPr bwMode="auto">
          <a:xfrm>
            <a:off x="467544" y="1917799"/>
            <a:ext cx="8352928" cy="936625"/>
          </a:xfrm>
          <a:prstGeom prst="rect">
            <a:avLst/>
          </a:prstGeom>
          <a:solidFill>
            <a:srgbClr val="C0C0C0"/>
          </a:solidFill>
          <a:ln w="9525">
            <a:solidFill>
              <a:schemeClr val="tx1"/>
            </a:solidFill>
            <a:miter lim="800000"/>
            <a:headEnd/>
            <a:tailEnd/>
          </a:ln>
          <a:effectLst>
            <a:outerShdw dist="107763" dir="2700000" algn="ctr" rotWithShape="0">
              <a:schemeClr val="bg2">
                <a:alpha val="50000"/>
              </a:schemeClr>
            </a:outerShdw>
          </a:effectLst>
        </p:spPr>
        <p:txBody>
          <a:bodyPr lIns="91422" tIns="45711" rIns="91422" bIns="45711" anchor="ctr"/>
          <a:lstStyle/>
          <a:p>
            <a:pPr algn="ctr">
              <a:lnSpc>
                <a:spcPts val="2500"/>
              </a:lnSpc>
              <a:defRPr/>
            </a:pPr>
            <a:r>
              <a:rPr lang="it-IT" sz="2000" dirty="0">
                <a:latin typeface="Arial" panose="020B0604020202020204" pitchFamily="34" charset="0"/>
                <a:cs typeface="Arial" panose="020B0604020202020204" pitchFamily="34" charset="0"/>
              </a:rPr>
              <a:t>La delega permette anche di consultare tutti i dati trasmessi con lo </a:t>
            </a:r>
            <a:r>
              <a:rPr lang="it-IT" sz="2000" dirty="0" err="1">
                <a:latin typeface="Arial" panose="020B0604020202020204" pitchFamily="34" charset="0"/>
                <a:cs typeface="Arial" panose="020B0604020202020204" pitchFamily="34" charset="0"/>
              </a:rPr>
              <a:t>spesometro</a:t>
            </a:r>
            <a:r>
              <a:rPr lang="it-IT" sz="2000" dirty="0">
                <a:latin typeface="Arial" panose="020B0604020202020204" pitchFamily="34" charset="0"/>
                <a:cs typeface="Arial" panose="020B0604020202020204" pitchFamily="34" charset="0"/>
              </a:rPr>
              <a:t> (abolito dal 2019) e con la nuova comunicazione mensile delle operazioni transfrontaliere </a:t>
            </a:r>
          </a:p>
        </p:txBody>
      </p:sp>
      <p:sp>
        <p:nvSpPr>
          <p:cNvPr id="19" name="Rectangle 6">
            <a:extLst>
              <a:ext uri="{FF2B5EF4-FFF2-40B4-BE49-F238E27FC236}">
                <a16:creationId xmlns:a16="http://schemas.microsoft.com/office/drawing/2014/main" id="{6355E75F-D4AB-8C46-8DB6-B4EFF77DB828}"/>
              </a:ext>
            </a:extLst>
          </p:cNvPr>
          <p:cNvSpPr>
            <a:spLocks noChangeArrowheads="1"/>
          </p:cNvSpPr>
          <p:nvPr/>
        </p:nvSpPr>
        <p:spPr bwMode="auto">
          <a:xfrm>
            <a:off x="467544" y="3140968"/>
            <a:ext cx="8352928" cy="935038"/>
          </a:xfrm>
          <a:prstGeom prst="rect">
            <a:avLst/>
          </a:prstGeom>
          <a:solidFill>
            <a:srgbClr val="C0C0C0"/>
          </a:solidFill>
          <a:ln w="9525">
            <a:solidFill>
              <a:schemeClr val="tx1"/>
            </a:solidFill>
            <a:miter lim="800000"/>
            <a:headEnd/>
            <a:tailEnd/>
          </a:ln>
          <a:effectLst>
            <a:outerShdw dist="107763" dir="2700000" algn="ctr" rotWithShape="0">
              <a:schemeClr val="bg2">
                <a:alpha val="50000"/>
              </a:schemeClr>
            </a:outerShdw>
          </a:effectLst>
        </p:spPr>
        <p:txBody>
          <a:bodyPr lIns="91422" tIns="45711" rIns="91422" bIns="45711" anchor="ctr"/>
          <a:lstStyle/>
          <a:p>
            <a:pPr algn="ctr">
              <a:lnSpc>
                <a:spcPts val="2500"/>
              </a:lnSpc>
              <a:defRPr/>
            </a:pPr>
            <a:r>
              <a:rPr lang="it-IT" sz="2000" dirty="0">
                <a:latin typeface="Arial" panose="020B0604020202020204" pitchFamily="34" charset="0"/>
                <a:cs typeface="Arial" panose="020B0604020202020204" pitchFamily="34" charset="0"/>
                <a:sym typeface="Wingdings" pitchFamily="2" charset="2"/>
              </a:rPr>
              <a:t>La delega consente infine di consultare le comunicazioni trimestrali delle liquidazioni IVA, indicare nel portale dell’Agenzia l’indirizzo telematico «preferito» e generare il </a:t>
            </a:r>
            <a:r>
              <a:rPr lang="it-IT" sz="2000" i="1" dirty="0" err="1">
                <a:latin typeface="Arial" panose="020B0604020202020204" pitchFamily="34" charset="0"/>
                <a:cs typeface="Arial" panose="020B0604020202020204" pitchFamily="34" charset="0"/>
                <a:sym typeface="Wingdings" pitchFamily="2" charset="2"/>
              </a:rPr>
              <a:t>Qr</a:t>
            </a:r>
            <a:r>
              <a:rPr lang="it-IT" sz="2000" i="1" dirty="0">
                <a:latin typeface="Arial" panose="020B0604020202020204" pitchFamily="34" charset="0"/>
                <a:cs typeface="Arial" panose="020B0604020202020204" pitchFamily="34" charset="0"/>
                <a:sym typeface="Wingdings" pitchFamily="2" charset="2"/>
              </a:rPr>
              <a:t> code</a:t>
            </a:r>
            <a:r>
              <a:rPr lang="it-IT" sz="2000" dirty="0">
                <a:latin typeface="Arial" panose="020B0604020202020204" pitchFamily="34" charset="0"/>
                <a:cs typeface="Arial" panose="020B0604020202020204" pitchFamily="34" charset="0"/>
                <a:sym typeface="Wingdings" pitchFamily="2" charset="2"/>
              </a:rPr>
              <a:t>   </a:t>
            </a:r>
          </a:p>
        </p:txBody>
      </p:sp>
      <p:sp>
        <p:nvSpPr>
          <p:cNvPr id="20" name="Rectangle 7">
            <a:extLst>
              <a:ext uri="{FF2B5EF4-FFF2-40B4-BE49-F238E27FC236}">
                <a16:creationId xmlns:a16="http://schemas.microsoft.com/office/drawing/2014/main" id="{D07D8721-A835-3245-946B-EA03C1C30ECC}"/>
              </a:ext>
            </a:extLst>
          </p:cNvPr>
          <p:cNvSpPr>
            <a:spLocks noChangeArrowheads="1"/>
          </p:cNvSpPr>
          <p:nvPr/>
        </p:nvSpPr>
        <p:spPr bwMode="auto">
          <a:xfrm>
            <a:off x="467544" y="4364881"/>
            <a:ext cx="8352928" cy="935037"/>
          </a:xfrm>
          <a:prstGeom prst="rect">
            <a:avLst/>
          </a:prstGeom>
          <a:solidFill>
            <a:srgbClr val="C0C0C0"/>
          </a:solidFill>
          <a:ln w="9525">
            <a:solidFill>
              <a:schemeClr val="tx1"/>
            </a:solidFill>
            <a:miter lim="800000"/>
            <a:headEnd/>
            <a:tailEnd/>
          </a:ln>
          <a:effectLst>
            <a:outerShdw dist="107763" dir="2700000" algn="ctr" rotWithShape="0">
              <a:schemeClr val="bg2">
                <a:alpha val="50000"/>
              </a:schemeClr>
            </a:outerShdw>
          </a:effectLst>
        </p:spPr>
        <p:txBody>
          <a:bodyPr lIns="91422" tIns="45711" rIns="91422" bIns="45711" anchor="ctr"/>
          <a:lstStyle/>
          <a:p>
            <a:pPr algn="ctr">
              <a:lnSpc>
                <a:spcPts val="2500"/>
              </a:lnSpc>
              <a:defRPr/>
            </a:pPr>
            <a:r>
              <a:rPr lang="it-IT" sz="2000" dirty="0">
                <a:latin typeface="Arial" panose="020B0604020202020204" pitchFamily="34" charset="0"/>
                <a:cs typeface="Arial" panose="020B0604020202020204" pitchFamily="34" charset="0"/>
                <a:sym typeface="Wingdings" pitchFamily="2" charset="2"/>
              </a:rPr>
              <a:t>Le superiori deleghe sono attribuibili </a:t>
            </a:r>
            <a:r>
              <a:rPr lang="it-IT" sz="2000" u="sng" dirty="0">
                <a:latin typeface="Arial" panose="020B0604020202020204" pitchFamily="34" charset="0"/>
                <a:cs typeface="Arial" panose="020B0604020202020204" pitchFamily="34" charset="0"/>
                <a:sym typeface="Wingdings" pitchFamily="2" charset="2"/>
              </a:rPr>
              <a:t>esclusivamente agli intermediari professionalmente qualificati e art.3, comma 3 del </a:t>
            </a:r>
            <a:r>
              <a:rPr lang="it-IT" sz="2000" u="sng" dirty="0" err="1">
                <a:latin typeface="Arial" panose="020B0604020202020204" pitchFamily="34" charset="0"/>
                <a:cs typeface="Arial" panose="020B0604020202020204" pitchFamily="34" charset="0"/>
                <a:sym typeface="Wingdings" pitchFamily="2" charset="2"/>
              </a:rPr>
              <a:t>Dpr</a:t>
            </a:r>
            <a:r>
              <a:rPr lang="it-IT" sz="2000" u="sng" dirty="0">
                <a:latin typeface="Arial" panose="020B0604020202020204" pitchFamily="34" charset="0"/>
                <a:cs typeface="Arial" panose="020B0604020202020204" pitchFamily="34" charset="0"/>
                <a:sym typeface="Wingdings" pitchFamily="2" charset="2"/>
              </a:rPr>
              <a:t> n. 322/98</a:t>
            </a:r>
            <a:r>
              <a:rPr lang="it-IT" sz="2000" dirty="0">
                <a:latin typeface="Arial" panose="020B0604020202020204" pitchFamily="34" charset="0"/>
                <a:cs typeface="Arial" panose="020B0604020202020204" pitchFamily="34" charset="0"/>
                <a:sym typeface="Wingdings" pitchFamily="2" charset="2"/>
              </a:rPr>
              <a:t> (Dottori Commercialisti o Consulenti del Lavoro) </a:t>
            </a:r>
          </a:p>
        </p:txBody>
      </p:sp>
      <p:sp>
        <p:nvSpPr>
          <p:cNvPr id="8" name="Rectangle 5">
            <a:extLst>
              <a:ext uri="{FF2B5EF4-FFF2-40B4-BE49-F238E27FC236}">
                <a16:creationId xmlns:a16="http://schemas.microsoft.com/office/drawing/2014/main" id="{41172142-33F0-3540-A58F-6FD94F393A45}"/>
              </a:ext>
            </a:extLst>
          </p:cNvPr>
          <p:cNvSpPr>
            <a:spLocks noChangeArrowheads="1"/>
          </p:cNvSpPr>
          <p:nvPr/>
        </p:nvSpPr>
        <p:spPr bwMode="auto">
          <a:xfrm>
            <a:off x="467544" y="692696"/>
            <a:ext cx="8352928" cy="1009079"/>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lIns="91422" tIns="45711" rIns="91422" bIns="45711" anchor="ctr"/>
          <a:lstStyle/>
          <a:p>
            <a:pPr algn="ctr">
              <a:lnSpc>
                <a:spcPts val="2500"/>
              </a:lnSpc>
              <a:defRPr/>
            </a:pPr>
            <a:r>
              <a:rPr lang="it-IT" sz="2000" dirty="0">
                <a:solidFill>
                  <a:schemeClr val="bg1"/>
                </a:solidFill>
                <a:latin typeface="Arial" panose="020B0604020202020204" pitchFamily="34" charset="0"/>
                <a:cs typeface="Arial" panose="020B0604020202020204" pitchFamily="34" charset="0"/>
              </a:rPr>
              <a:t>La delega consente all’intermediario di ricercare, consultare, e acquisire le fatture elettroniche emesse o ricevute dal contribuente delegante attraverso il </a:t>
            </a:r>
            <a:r>
              <a:rPr lang="it-IT" sz="2000" dirty="0" err="1">
                <a:solidFill>
                  <a:schemeClr val="bg1"/>
                </a:solidFill>
                <a:latin typeface="Arial" panose="020B0604020202020204" pitchFamily="34" charset="0"/>
                <a:cs typeface="Arial" panose="020B0604020202020204" pitchFamily="34" charset="0"/>
              </a:rPr>
              <a:t>SdI</a:t>
            </a:r>
            <a:r>
              <a:rPr lang="it-IT" sz="2000" dirty="0">
                <a:solidFill>
                  <a:schemeClr val="bg1"/>
                </a:solidFill>
                <a:latin typeface="Arial" panose="020B0604020202020204" pitchFamily="34" charset="0"/>
                <a:cs typeface="Arial" panose="020B0604020202020204" pitchFamily="34" charset="0"/>
              </a:rPr>
              <a:t>   </a:t>
            </a:r>
          </a:p>
        </p:txBody>
      </p:sp>
      <p:sp>
        <p:nvSpPr>
          <p:cNvPr id="9" name="Rectangle 5">
            <a:extLst>
              <a:ext uri="{FF2B5EF4-FFF2-40B4-BE49-F238E27FC236}">
                <a16:creationId xmlns:a16="http://schemas.microsoft.com/office/drawing/2014/main" id="{B571062F-D119-E74C-9883-9CD3BDA363E2}"/>
              </a:ext>
            </a:extLst>
          </p:cNvPr>
          <p:cNvSpPr>
            <a:spLocks noChangeArrowheads="1"/>
          </p:cNvSpPr>
          <p:nvPr/>
        </p:nvSpPr>
        <p:spPr bwMode="auto">
          <a:xfrm>
            <a:off x="467544" y="5588273"/>
            <a:ext cx="8352928" cy="1009079"/>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lIns="91422" tIns="45711" rIns="91422" bIns="45711" anchor="ctr"/>
          <a:lstStyle/>
          <a:p>
            <a:pPr algn="ctr">
              <a:lnSpc>
                <a:spcPts val="2500"/>
              </a:lnSpc>
              <a:defRPr/>
            </a:pPr>
            <a:r>
              <a:rPr lang="it-IT" sz="2000" dirty="0">
                <a:solidFill>
                  <a:schemeClr val="bg1"/>
                </a:solidFill>
                <a:latin typeface="Arial" panose="020B0604020202020204" pitchFamily="34" charset="0"/>
                <a:cs typeface="Arial" panose="020B0604020202020204" pitchFamily="34" charset="0"/>
              </a:rPr>
              <a:t>Le sole deleghe che possono essere conferite anche ad intermediari non qualificati sono quelle per la predisposizione, trasmissione e conservazione della FE e quella per la generazione del </a:t>
            </a:r>
            <a:r>
              <a:rPr lang="it-IT" sz="2000" i="1" dirty="0" err="1">
                <a:solidFill>
                  <a:schemeClr val="bg1"/>
                </a:solidFill>
                <a:latin typeface="Arial" panose="020B0604020202020204" pitchFamily="34" charset="0"/>
                <a:cs typeface="Arial" panose="020B0604020202020204" pitchFamily="34" charset="0"/>
              </a:rPr>
              <a:t>Qr</a:t>
            </a:r>
            <a:r>
              <a:rPr lang="it-IT" sz="2000" i="1" dirty="0">
                <a:solidFill>
                  <a:schemeClr val="bg1"/>
                </a:solidFill>
                <a:latin typeface="Arial" panose="020B0604020202020204" pitchFamily="34" charset="0"/>
                <a:cs typeface="Arial" panose="020B0604020202020204" pitchFamily="34" charset="0"/>
              </a:rPr>
              <a:t> code</a:t>
            </a:r>
            <a:r>
              <a:rPr lang="it-IT" sz="2000" dirty="0">
                <a:solidFill>
                  <a:schemeClr val="bg1"/>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75387407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p:cNvSpPr/>
          <p:nvPr/>
        </p:nvSpPr>
        <p:spPr>
          <a:xfrm>
            <a:off x="179512" y="692696"/>
            <a:ext cx="8695434" cy="792286"/>
          </a:xfrm>
          <a:prstGeom prst="rect">
            <a:avLst/>
          </a:prstGeom>
          <a:solidFill>
            <a:schemeClr val="accent1">
              <a:lumMod val="75000"/>
            </a:schemeClr>
          </a:solidFill>
          <a:ln w="28575">
            <a:solidFill>
              <a:srgbClr val="000099"/>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lnSpc>
                <a:spcPts val="2800"/>
              </a:lnSpc>
              <a:defRPr/>
            </a:pPr>
            <a:r>
              <a:rPr lang="it-IT" sz="2000" dirty="0">
                <a:solidFill>
                  <a:schemeClr val="bg1"/>
                </a:solidFill>
                <a:latin typeface="Arial" pitchFamily="34" charset="0"/>
                <a:cs typeface="Arial" pitchFamily="34" charset="0"/>
              </a:rPr>
              <a:t>Nella UE la fatturazione elettronica è vista essenzialmente come strumento di lotta alle frodi ed </a:t>
            </a:r>
            <a:r>
              <a:rPr lang="it-IT" sz="2000" u="sng" dirty="0">
                <a:solidFill>
                  <a:schemeClr val="bg1"/>
                </a:solidFill>
                <a:latin typeface="Arial" pitchFamily="34" charset="0"/>
                <a:cs typeface="Arial" pitchFamily="34" charset="0"/>
              </a:rPr>
              <a:t>è più diffusamente utilizzata nei paesi scandinavi</a:t>
            </a:r>
          </a:p>
        </p:txBody>
      </p:sp>
      <p:sp>
        <p:nvSpPr>
          <p:cNvPr id="13" name="Segnaposto testo 3"/>
          <p:cNvSpPr txBox="1">
            <a:spLocks/>
          </p:cNvSpPr>
          <p:nvPr/>
        </p:nvSpPr>
        <p:spPr bwMode="auto">
          <a:xfrm>
            <a:off x="323528" y="116632"/>
            <a:ext cx="8496944" cy="504354"/>
          </a:xfrm>
          <a:prstGeom prst="rect">
            <a:avLst/>
          </a:prstGeom>
          <a:noFill/>
          <a:extLst/>
        </p:spPr>
        <p:txBody>
          <a:bodyPr/>
          <a:lstStyle/>
          <a:p>
            <a:pPr marL="342900" indent="-342900" algn="ctr">
              <a:spcBef>
                <a:spcPct val="20000"/>
              </a:spcBef>
              <a:defRPr/>
            </a:pPr>
            <a:r>
              <a:rPr lang="it-IT" altLang="it-IT" sz="2200" dirty="0">
                <a:solidFill>
                  <a:srgbClr val="002060"/>
                </a:solidFill>
                <a:latin typeface="Arial"/>
                <a:ea typeface="ＭＳ Ｐゴシック" charset="0"/>
                <a:cs typeface="Arial"/>
              </a:rPr>
              <a:t>LA FATTURAZIONE ELETTRONICA NELLA UE</a:t>
            </a:r>
          </a:p>
        </p:txBody>
      </p:sp>
      <p:sp>
        <p:nvSpPr>
          <p:cNvPr id="14" name="Rettangolo 13"/>
          <p:cNvSpPr/>
          <p:nvPr/>
        </p:nvSpPr>
        <p:spPr>
          <a:xfrm>
            <a:off x="179512" y="2060848"/>
            <a:ext cx="3966467" cy="1080120"/>
          </a:xfrm>
          <a:prstGeom prst="rect">
            <a:avLst/>
          </a:prstGeom>
          <a:solidFill>
            <a:schemeClr val="bg2">
              <a:lumMod val="90000"/>
            </a:schemeClr>
          </a:solidFill>
          <a:ln w="28575">
            <a:solidFill>
              <a:srgbClr val="000099"/>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lnSpc>
                <a:spcPts val="2800"/>
              </a:lnSpc>
              <a:defRPr/>
            </a:pPr>
            <a:r>
              <a:rPr lang="it-IT" sz="2000" dirty="0">
                <a:solidFill>
                  <a:prstClr val="black"/>
                </a:solidFill>
                <a:latin typeface="Arial"/>
                <a:cs typeface="Arial"/>
              </a:rPr>
              <a:t>L’art.218 - Dir. 2006/112/CE </a:t>
            </a:r>
            <a:r>
              <a:rPr lang="it-IT" sz="2000" u="sng" dirty="0">
                <a:solidFill>
                  <a:prstClr val="black"/>
                </a:solidFill>
                <a:latin typeface="Arial"/>
                <a:cs typeface="Arial"/>
              </a:rPr>
              <a:t>pone sullo stesso piano opzionale</a:t>
            </a:r>
            <a:r>
              <a:rPr lang="it-IT" sz="2000" dirty="0">
                <a:solidFill>
                  <a:prstClr val="black"/>
                </a:solidFill>
                <a:latin typeface="Arial"/>
                <a:cs typeface="Arial"/>
              </a:rPr>
              <a:t> fatture cartacee ed elettroniche</a:t>
            </a:r>
          </a:p>
        </p:txBody>
      </p:sp>
      <p:sp>
        <p:nvSpPr>
          <p:cNvPr id="15" name="Rettangolo 14"/>
          <p:cNvSpPr/>
          <p:nvPr/>
        </p:nvSpPr>
        <p:spPr>
          <a:xfrm>
            <a:off x="4709989" y="2060848"/>
            <a:ext cx="4182491" cy="1080120"/>
          </a:xfrm>
          <a:prstGeom prst="rect">
            <a:avLst/>
          </a:prstGeom>
          <a:solidFill>
            <a:schemeClr val="bg2">
              <a:lumMod val="90000"/>
            </a:schemeClr>
          </a:solidFill>
          <a:ln w="28575">
            <a:solidFill>
              <a:srgbClr val="000099"/>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lnSpc>
                <a:spcPts val="2800"/>
              </a:lnSpc>
              <a:defRPr/>
            </a:pPr>
            <a:r>
              <a:rPr lang="it-IT" sz="2000" dirty="0">
                <a:solidFill>
                  <a:prstClr val="black"/>
                </a:solidFill>
                <a:latin typeface="Arial"/>
                <a:cs typeface="Arial"/>
              </a:rPr>
              <a:t>Ma l’art.11 - Dir. 2014/55/UE impone la fattura elettronica entro il 27/11/2018 negli appalti pubblici </a:t>
            </a:r>
          </a:p>
        </p:txBody>
      </p:sp>
      <p:sp>
        <p:nvSpPr>
          <p:cNvPr id="16" name="Freccia in giù 1"/>
          <p:cNvSpPr/>
          <p:nvPr/>
        </p:nvSpPr>
        <p:spPr>
          <a:xfrm>
            <a:off x="1763687" y="1618530"/>
            <a:ext cx="747879" cy="298302"/>
          </a:xfrm>
          <a:prstGeom prst="downArrow">
            <a:avLst/>
          </a:prstGeom>
          <a:solidFill>
            <a:schemeClr val="accent1">
              <a:lumMod val="75000"/>
            </a:schemeClr>
          </a:solidFill>
          <a:ln>
            <a:solidFill>
              <a:srgbClr val="000099"/>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lnSpc>
                <a:spcPct val="50000"/>
              </a:lnSpc>
              <a:defRPr/>
            </a:pPr>
            <a:endParaRPr lang="it-IT" sz="2000">
              <a:latin typeface="Arial"/>
              <a:cs typeface="Arial"/>
            </a:endParaRPr>
          </a:p>
        </p:txBody>
      </p:sp>
      <p:sp>
        <p:nvSpPr>
          <p:cNvPr id="17" name="Freccia in giù 11"/>
          <p:cNvSpPr/>
          <p:nvPr/>
        </p:nvSpPr>
        <p:spPr>
          <a:xfrm>
            <a:off x="6228183" y="1618530"/>
            <a:ext cx="746231" cy="298302"/>
          </a:xfrm>
          <a:prstGeom prst="downArrow">
            <a:avLst/>
          </a:prstGeom>
          <a:solidFill>
            <a:schemeClr val="accent1">
              <a:lumMod val="75000"/>
            </a:schemeClr>
          </a:solidFill>
          <a:ln>
            <a:solidFill>
              <a:srgbClr val="000099"/>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lnSpc>
                <a:spcPct val="50000"/>
              </a:lnSpc>
              <a:defRPr/>
            </a:pPr>
            <a:endParaRPr lang="it-IT" sz="2000">
              <a:latin typeface="Arial"/>
              <a:cs typeface="Arial"/>
            </a:endParaRPr>
          </a:p>
        </p:txBody>
      </p:sp>
      <p:sp>
        <p:nvSpPr>
          <p:cNvPr id="18" name="Rettangolo 17"/>
          <p:cNvSpPr/>
          <p:nvPr/>
        </p:nvSpPr>
        <p:spPr>
          <a:xfrm>
            <a:off x="179512" y="4797350"/>
            <a:ext cx="4032448" cy="1079922"/>
          </a:xfrm>
          <a:prstGeom prst="rect">
            <a:avLst/>
          </a:prstGeom>
          <a:solidFill>
            <a:schemeClr val="bg2">
              <a:lumMod val="90000"/>
            </a:schemeClr>
          </a:solidFill>
          <a:ln w="28575">
            <a:solidFill>
              <a:srgbClr val="000099"/>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lnSpc>
                <a:spcPts val="2800"/>
              </a:lnSpc>
              <a:defRPr/>
            </a:pPr>
            <a:r>
              <a:rPr lang="it-IT" sz="2000" dirty="0">
                <a:solidFill>
                  <a:prstClr val="black"/>
                </a:solidFill>
                <a:latin typeface="Arial"/>
                <a:cs typeface="Arial"/>
              </a:rPr>
              <a:t>L’Italia è l’unico Paese dopo il Portogallo ad aver introdotto l’obbligo di FE (B2B e B2C)</a:t>
            </a:r>
          </a:p>
        </p:txBody>
      </p:sp>
      <p:sp>
        <p:nvSpPr>
          <p:cNvPr id="19" name="Rettangolo 18"/>
          <p:cNvSpPr/>
          <p:nvPr/>
        </p:nvSpPr>
        <p:spPr>
          <a:xfrm>
            <a:off x="4788024" y="4797350"/>
            <a:ext cx="4104456" cy="1079922"/>
          </a:xfrm>
          <a:prstGeom prst="rect">
            <a:avLst/>
          </a:prstGeom>
          <a:solidFill>
            <a:schemeClr val="bg2">
              <a:lumMod val="90000"/>
            </a:schemeClr>
          </a:solidFill>
          <a:ln w="28575">
            <a:solidFill>
              <a:srgbClr val="000099"/>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lnSpc>
                <a:spcPts val="2800"/>
              </a:lnSpc>
              <a:defRPr/>
            </a:pPr>
            <a:r>
              <a:rPr lang="it-IT" sz="2000" dirty="0">
                <a:solidFill>
                  <a:prstClr val="black"/>
                </a:solidFill>
                <a:latin typeface="Arial"/>
                <a:cs typeface="Arial"/>
              </a:rPr>
              <a:t>In Portogallo la FE è obbligatoria dal 24/08/2012 ed ha molto contribuito all’uscita dalla crisi  </a:t>
            </a:r>
          </a:p>
        </p:txBody>
      </p:sp>
      <p:sp>
        <p:nvSpPr>
          <p:cNvPr id="22" name="Rettangolo 21"/>
          <p:cNvSpPr/>
          <p:nvPr/>
        </p:nvSpPr>
        <p:spPr>
          <a:xfrm>
            <a:off x="179512" y="3501008"/>
            <a:ext cx="8695682" cy="864294"/>
          </a:xfrm>
          <a:prstGeom prst="rect">
            <a:avLst/>
          </a:prstGeom>
          <a:solidFill>
            <a:schemeClr val="accent1">
              <a:lumMod val="75000"/>
            </a:schemeClr>
          </a:solidFill>
          <a:ln w="28575">
            <a:solidFill>
              <a:srgbClr val="000099"/>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lnSpc>
                <a:spcPts val="2800"/>
              </a:lnSpc>
              <a:defRPr/>
            </a:pPr>
            <a:r>
              <a:rPr lang="it-IT" sz="2000" dirty="0">
                <a:solidFill>
                  <a:schemeClr val="bg1"/>
                </a:solidFill>
                <a:latin typeface="Arial" pitchFamily="34" charset="0"/>
                <a:cs typeface="Arial" pitchFamily="34" charset="0"/>
              </a:rPr>
              <a:t>Quindi per imporre la FE in ambito B2B e B2C è necessaria autorizzazione in deroga che l’Italia ha ottenuto il 16/04/2018 (Decisione n. 2018/593)</a:t>
            </a:r>
          </a:p>
        </p:txBody>
      </p:sp>
      <p:sp>
        <p:nvSpPr>
          <p:cNvPr id="23" name="Freccia in giù 1"/>
          <p:cNvSpPr/>
          <p:nvPr/>
        </p:nvSpPr>
        <p:spPr>
          <a:xfrm>
            <a:off x="1835050" y="4427040"/>
            <a:ext cx="747879" cy="298302"/>
          </a:xfrm>
          <a:prstGeom prst="downArrow">
            <a:avLst/>
          </a:prstGeom>
          <a:solidFill>
            <a:schemeClr val="accent1">
              <a:lumMod val="75000"/>
            </a:schemeClr>
          </a:solidFill>
          <a:ln>
            <a:solidFill>
              <a:srgbClr val="000099"/>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lnSpc>
                <a:spcPct val="50000"/>
              </a:lnSpc>
              <a:defRPr/>
            </a:pPr>
            <a:endParaRPr lang="it-IT" sz="2000">
              <a:latin typeface="Arial"/>
              <a:cs typeface="Arial"/>
            </a:endParaRPr>
          </a:p>
        </p:txBody>
      </p:sp>
      <p:sp>
        <p:nvSpPr>
          <p:cNvPr id="24" name="Freccia in giù 11"/>
          <p:cNvSpPr/>
          <p:nvPr/>
        </p:nvSpPr>
        <p:spPr>
          <a:xfrm>
            <a:off x="6301134" y="4427040"/>
            <a:ext cx="746231" cy="298302"/>
          </a:xfrm>
          <a:prstGeom prst="downArrow">
            <a:avLst/>
          </a:prstGeom>
          <a:solidFill>
            <a:schemeClr val="accent1">
              <a:lumMod val="75000"/>
            </a:schemeClr>
          </a:solidFill>
          <a:ln>
            <a:solidFill>
              <a:srgbClr val="000099"/>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lnSpc>
                <a:spcPct val="50000"/>
              </a:lnSpc>
              <a:defRPr/>
            </a:pPr>
            <a:endParaRPr lang="it-IT" sz="2000">
              <a:latin typeface="Arial"/>
              <a:cs typeface="Arial"/>
            </a:endParaRPr>
          </a:p>
        </p:txBody>
      </p:sp>
      <p:sp>
        <p:nvSpPr>
          <p:cNvPr id="20" name="Freccia in giù 1"/>
          <p:cNvSpPr/>
          <p:nvPr/>
        </p:nvSpPr>
        <p:spPr>
          <a:xfrm rot="16200000">
            <a:off x="4018006" y="2421682"/>
            <a:ext cx="831606" cy="453319"/>
          </a:xfrm>
          <a:prstGeom prst="downArrow">
            <a:avLst/>
          </a:prstGeom>
          <a:solidFill>
            <a:schemeClr val="accent3"/>
          </a:solidFill>
          <a:ln>
            <a:solidFill>
              <a:srgbClr val="000099"/>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lnSpc>
                <a:spcPct val="50000"/>
              </a:lnSpc>
              <a:defRPr/>
            </a:pPr>
            <a:endParaRPr lang="it-IT" sz="2000">
              <a:latin typeface="Arial"/>
              <a:cs typeface="Arial"/>
            </a:endParaRPr>
          </a:p>
        </p:txBody>
      </p:sp>
      <p:sp>
        <p:nvSpPr>
          <p:cNvPr id="21" name="Rettangolo 20"/>
          <p:cNvSpPr/>
          <p:nvPr/>
        </p:nvSpPr>
        <p:spPr>
          <a:xfrm>
            <a:off x="4788025" y="6165304"/>
            <a:ext cx="4104456" cy="360040"/>
          </a:xfrm>
          <a:prstGeom prst="rect">
            <a:avLst/>
          </a:prstGeom>
          <a:solidFill>
            <a:schemeClr val="accent3"/>
          </a:solidFill>
          <a:ln w="28575">
            <a:solidFill>
              <a:srgbClr val="000099"/>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lnSpc>
                <a:spcPts val="2800"/>
              </a:lnSpc>
              <a:defRPr/>
            </a:pPr>
            <a:r>
              <a:rPr lang="it-IT" sz="1600" dirty="0">
                <a:solidFill>
                  <a:prstClr val="black"/>
                </a:solidFill>
                <a:latin typeface="Arial"/>
                <a:cs typeface="Arial"/>
              </a:rPr>
              <a:t>Fonte: TAXUD/2015/CC/131 </a:t>
            </a:r>
          </a:p>
        </p:txBody>
      </p:sp>
      <p:cxnSp>
        <p:nvCxnSpPr>
          <p:cNvPr id="26" name="Connettore 1 25"/>
          <p:cNvCxnSpPr/>
          <p:nvPr/>
        </p:nvCxnSpPr>
        <p:spPr>
          <a:xfrm>
            <a:off x="5364088" y="5877272"/>
            <a:ext cx="0" cy="288032"/>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8" name="Connettore 1 27"/>
          <p:cNvCxnSpPr/>
          <p:nvPr/>
        </p:nvCxnSpPr>
        <p:spPr>
          <a:xfrm>
            <a:off x="8532440" y="5877272"/>
            <a:ext cx="0" cy="288032"/>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8691365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egnaposto testo 3"/>
          <p:cNvSpPr txBox="1">
            <a:spLocks/>
          </p:cNvSpPr>
          <p:nvPr/>
        </p:nvSpPr>
        <p:spPr bwMode="auto">
          <a:xfrm>
            <a:off x="107504" y="116632"/>
            <a:ext cx="8892480" cy="431800"/>
          </a:xfrm>
          <a:prstGeom prst="rect">
            <a:avLst/>
          </a:prstGeom>
          <a:noFill/>
          <a:ln w="9525">
            <a:noFill/>
            <a:miter lim="800000"/>
            <a:headEnd/>
            <a:tailEnd/>
          </a:ln>
        </p:spPr>
        <p:txBody>
          <a:bodyPr anchor="ctr"/>
          <a:lstStyle/>
          <a:p>
            <a:pPr marL="342900" indent="-342900" algn="ctr" defTabSz="457200" eaLnBrk="1" hangingPunct="1">
              <a:spcBef>
                <a:spcPct val="20000"/>
              </a:spcBef>
            </a:pPr>
            <a:r>
              <a:rPr lang="it-IT" altLang="it-IT" sz="2200" dirty="0">
                <a:solidFill>
                  <a:srgbClr val="002060"/>
                </a:solidFill>
                <a:ea typeface="MS PGothic" pitchFamily="34" charset="-128"/>
              </a:rPr>
              <a:t>CRITICITA’ E DUBBI NON ANCORA RISOLTI</a:t>
            </a:r>
          </a:p>
        </p:txBody>
      </p:sp>
      <p:graphicFrame>
        <p:nvGraphicFramePr>
          <p:cNvPr id="9" name="Tabella 8"/>
          <p:cNvGraphicFramePr>
            <a:graphicFrameLocks noGrp="1"/>
          </p:cNvGraphicFramePr>
          <p:nvPr/>
        </p:nvGraphicFramePr>
        <p:xfrm>
          <a:off x="374849" y="692696"/>
          <a:ext cx="8517631" cy="5647690"/>
        </p:xfrm>
        <a:graphic>
          <a:graphicData uri="http://schemas.openxmlformats.org/drawingml/2006/table">
            <a:tbl>
              <a:tblPr firstRow="1" bandRow="1">
                <a:tableStyleId>{5940675A-B579-460E-94D1-54222C63F5DA}</a:tableStyleId>
              </a:tblPr>
              <a:tblGrid>
                <a:gridCol w="1944216">
                  <a:extLst>
                    <a:ext uri="{9D8B030D-6E8A-4147-A177-3AD203B41FA5}">
                      <a16:colId xmlns:a16="http://schemas.microsoft.com/office/drawing/2014/main" val="20000"/>
                    </a:ext>
                  </a:extLst>
                </a:gridCol>
                <a:gridCol w="6573415">
                  <a:extLst>
                    <a:ext uri="{9D8B030D-6E8A-4147-A177-3AD203B41FA5}">
                      <a16:colId xmlns:a16="http://schemas.microsoft.com/office/drawing/2014/main" val="20001"/>
                    </a:ext>
                  </a:extLst>
                </a:gridCol>
              </a:tblGrid>
              <a:tr h="548532">
                <a:tc>
                  <a:txBody>
                    <a:bodyPr/>
                    <a:lstStyle/>
                    <a:p>
                      <a:pPr>
                        <a:lnSpc>
                          <a:spcPts val="2200"/>
                        </a:lnSpc>
                      </a:pPr>
                      <a:r>
                        <a:rPr lang="it-IT" sz="1600" b="1" i="0" kern="1200" dirty="0">
                          <a:solidFill>
                            <a:schemeClr val="tx1"/>
                          </a:solidFill>
                          <a:latin typeface="Arial   "/>
                          <a:ea typeface="+mn-ea"/>
                          <a:cs typeface="+mn-cs"/>
                        </a:rPr>
                        <a:t>Momento di esigibilità dell’imposta</a:t>
                      </a:r>
                      <a:endParaRPr lang="it-IT" sz="1600" b="1" dirty="0">
                        <a:latin typeface="Arial   "/>
                      </a:endParaRPr>
                    </a:p>
                  </a:txBody>
                  <a:tcPr>
                    <a:solidFill>
                      <a:schemeClr val="accent6">
                        <a:lumMod val="20000"/>
                        <a:lumOff val="80000"/>
                      </a:schemeClr>
                    </a:solidFill>
                  </a:tcPr>
                </a:tc>
                <a:tc>
                  <a:txBody>
                    <a:bodyPr/>
                    <a:lstStyle/>
                    <a:p>
                      <a:pPr>
                        <a:lnSpc>
                          <a:spcPts val="2200"/>
                        </a:lnSpc>
                        <a:buFont typeface="Arial" pitchFamily="34" charset="0"/>
                        <a:buNone/>
                      </a:pPr>
                      <a:r>
                        <a:rPr lang="it-IT" sz="1600" i="0" kern="1200" dirty="0">
                          <a:solidFill>
                            <a:schemeClr val="tx1"/>
                          </a:solidFill>
                          <a:latin typeface="Arial   "/>
                          <a:ea typeface="+mn-ea"/>
                          <a:cs typeface="+mn-cs"/>
                        </a:rPr>
                        <a:t>Sarà difficile riuscire a trasmettere la FE nel giorno di effettuazione dell’operazione (che ad esempio per i Professionisti corrisponde con il momento dell’incasso anche in acconto del corrispettivo)</a:t>
                      </a:r>
                      <a:endParaRPr lang="it-IT" sz="1600" dirty="0">
                        <a:latin typeface="Arial   "/>
                      </a:endParaRPr>
                    </a:p>
                  </a:txBody>
                  <a:tcPr>
                    <a:solidFill>
                      <a:schemeClr val="bg1"/>
                    </a:solidFill>
                  </a:tcPr>
                </a:tc>
                <a:extLst>
                  <a:ext uri="{0D108BD9-81ED-4DB2-BD59-A6C34878D82A}">
                    <a16:rowId xmlns:a16="http://schemas.microsoft.com/office/drawing/2014/main" val="10000"/>
                  </a:ext>
                </a:extLst>
              </a:tr>
              <a:tr h="482384">
                <a:tc>
                  <a:txBody>
                    <a:bodyPr/>
                    <a:lstStyle/>
                    <a:p>
                      <a:pPr>
                        <a:lnSpc>
                          <a:spcPts val="2200"/>
                        </a:lnSpc>
                      </a:pPr>
                      <a:r>
                        <a:rPr lang="it-IT" sz="1600" b="1" dirty="0" err="1">
                          <a:latin typeface="Arial   "/>
                        </a:rPr>
                        <a:t>Immodificabilità</a:t>
                      </a:r>
                      <a:r>
                        <a:rPr lang="it-IT" sz="1600" b="1" dirty="0">
                          <a:latin typeface="Arial   "/>
                        </a:rPr>
                        <a:t> della FE trasmessa</a:t>
                      </a:r>
                    </a:p>
                  </a:txBody>
                  <a:tcPr>
                    <a:solidFill>
                      <a:schemeClr val="accent6">
                        <a:lumMod val="20000"/>
                        <a:lumOff val="80000"/>
                      </a:schemeClr>
                    </a:solidFill>
                  </a:tcPr>
                </a:tc>
                <a:tc>
                  <a:txBody>
                    <a:bodyPr/>
                    <a:lstStyle/>
                    <a:p>
                      <a:pPr>
                        <a:lnSpc>
                          <a:spcPts val="2200"/>
                        </a:lnSpc>
                        <a:buFont typeface="Arial" pitchFamily="34" charset="0"/>
                        <a:buNone/>
                      </a:pPr>
                      <a:r>
                        <a:rPr lang="it-IT" sz="1600" dirty="0">
                          <a:latin typeface="Arial   "/>
                        </a:rPr>
                        <a:t>Sarebbe opportuno bloccare i soli dati che incidono sulla liquidazione Iva (dati anagrafici, importi e date) consentendo la correzione della causale sino al termine per l’invio della dichiarazione dei redditi     </a:t>
                      </a:r>
                    </a:p>
                  </a:txBody>
                  <a:tcPr>
                    <a:solidFill>
                      <a:schemeClr val="bg1"/>
                    </a:solidFill>
                  </a:tcPr>
                </a:tc>
                <a:extLst>
                  <a:ext uri="{0D108BD9-81ED-4DB2-BD59-A6C34878D82A}">
                    <a16:rowId xmlns:a16="http://schemas.microsoft.com/office/drawing/2014/main" val="10001"/>
                  </a:ext>
                </a:extLst>
              </a:tr>
              <a:tr h="1033483">
                <a:tc>
                  <a:txBody>
                    <a:bodyPr/>
                    <a:lstStyle/>
                    <a:p>
                      <a:pPr>
                        <a:lnSpc>
                          <a:spcPts val="2200"/>
                        </a:lnSpc>
                      </a:pPr>
                      <a:r>
                        <a:rPr lang="it-IT" sz="1600" b="1" dirty="0">
                          <a:latin typeface="Arial   "/>
                        </a:rPr>
                        <a:t>Enti non commerciali</a:t>
                      </a:r>
                    </a:p>
                  </a:txBody>
                  <a:tcPr>
                    <a:solidFill>
                      <a:schemeClr val="accent6">
                        <a:lumMod val="20000"/>
                        <a:lumOff val="80000"/>
                      </a:schemeClr>
                    </a:solidFill>
                  </a:tcPr>
                </a:tc>
                <a:tc>
                  <a:txBody>
                    <a:bodyPr/>
                    <a:lstStyle/>
                    <a:p>
                      <a:pPr>
                        <a:lnSpc>
                          <a:spcPts val="2200"/>
                        </a:lnSpc>
                        <a:buFont typeface="Arial" pitchFamily="34" charset="0"/>
                        <a:buNone/>
                      </a:pPr>
                      <a:r>
                        <a:rPr lang="it-IT" sz="1600" b="0" i="0" kern="1200" dirty="0">
                          <a:solidFill>
                            <a:schemeClr val="tx1"/>
                          </a:solidFill>
                          <a:latin typeface="Arial   "/>
                          <a:ea typeface="+mn-ea"/>
                          <a:cs typeface="+mn-cs"/>
                        </a:rPr>
                        <a:t>Considerato che il reverse </a:t>
                      </a:r>
                      <a:r>
                        <a:rPr lang="it-IT" sz="1600" b="0" i="0" kern="1200" dirty="0" err="1">
                          <a:solidFill>
                            <a:schemeClr val="tx1"/>
                          </a:solidFill>
                          <a:latin typeface="Arial   "/>
                          <a:ea typeface="+mn-ea"/>
                          <a:cs typeface="+mn-cs"/>
                        </a:rPr>
                        <a:t>charge</a:t>
                      </a:r>
                      <a:r>
                        <a:rPr lang="it-IT" sz="1600" b="0" i="0" kern="1200" dirty="0">
                          <a:solidFill>
                            <a:schemeClr val="tx1"/>
                          </a:solidFill>
                          <a:latin typeface="Arial   "/>
                          <a:ea typeface="+mn-ea"/>
                          <a:cs typeface="+mn-cs"/>
                        </a:rPr>
                        <a:t> si applica soltanto tra soggetti titolari di partita Iva, sarebbe opportuno consentire due codici destinatari agli ENC (uno per gli acquisti istituzionali e l’altro per gli acquisti commerciali)  </a:t>
                      </a:r>
                      <a:r>
                        <a:rPr lang="it-IT" sz="1600" b="1" i="0" kern="1200" dirty="0">
                          <a:solidFill>
                            <a:schemeClr val="tx1"/>
                          </a:solidFill>
                          <a:latin typeface="Arial   "/>
                          <a:ea typeface="+mn-ea"/>
                          <a:cs typeface="+mn-cs"/>
                        </a:rPr>
                        <a:t> </a:t>
                      </a:r>
                      <a:endParaRPr lang="it-IT" sz="1600" dirty="0">
                        <a:latin typeface="Arial   "/>
                      </a:endParaRPr>
                    </a:p>
                  </a:txBody>
                  <a:tcPr>
                    <a:solidFill>
                      <a:schemeClr val="bg1"/>
                    </a:solidFill>
                  </a:tcPr>
                </a:tc>
                <a:extLst>
                  <a:ext uri="{0D108BD9-81ED-4DB2-BD59-A6C34878D82A}">
                    <a16:rowId xmlns:a16="http://schemas.microsoft.com/office/drawing/2014/main" val="10002"/>
                  </a:ext>
                </a:extLst>
              </a:tr>
              <a:tr h="486383">
                <a:tc>
                  <a:txBody>
                    <a:bodyPr/>
                    <a:lstStyle/>
                    <a:p>
                      <a:pPr>
                        <a:lnSpc>
                          <a:spcPts val="2200"/>
                        </a:lnSpc>
                      </a:pPr>
                      <a:r>
                        <a:rPr lang="it-IT" sz="1600" b="1" i="0" kern="1200" dirty="0">
                          <a:solidFill>
                            <a:schemeClr val="tx1"/>
                          </a:solidFill>
                          <a:latin typeface="Arial   "/>
                          <a:ea typeface="+mn-ea"/>
                          <a:cs typeface="+mn-cs"/>
                        </a:rPr>
                        <a:t>Avvio graduale dell’obbligo di FE </a:t>
                      </a:r>
                      <a:endParaRPr lang="it-IT" sz="1600" b="1" dirty="0">
                        <a:latin typeface="Arial   "/>
                      </a:endParaRPr>
                    </a:p>
                  </a:txBody>
                  <a:tcPr>
                    <a:solidFill>
                      <a:schemeClr val="accent6">
                        <a:lumMod val="20000"/>
                        <a:lumOff val="80000"/>
                      </a:schemeClr>
                    </a:solidFill>
                  </a:tcPr>
                </a:tc>
                <a:tc>
                  <a:txBody>
                    <a:bodyPr/>
                    <a:lstStyle/>
                    <a:p>
                      <a:pPr>
                        <a:lnSpc>
                          <a:spcPts val="2200"/>
                        </a:lnSpc>
                      </a:pPr>
                      <a:r>
                        <a:rPr lang="it-IT" sz="1600" i="0" kern="1200" dirty="0">
                          <a:solidFill>
                            <a:schemeClr val="tx1"/>
                          </a:solidFill>
                          <a:latin typeface="Arial   "/>
                          <a:ea typeface="+mn-ea"/>
                          <a:cs typeface="+mn-cs"/>
                        </a:rPr>
                        <a:t>In Francia l’obbligo di FE è stato gradualmente introdotto partendo dalle aziende più strutturate e poi continuando a blocchi semestrali verso le più piccole, perché non ipotizzare qualcosa di simile anche in Italia ?   </a:t>
                      </a:r>
                      <a:endParaRPr lang="it-IT" sz="1600" dirty="0">
                        <a:latin typeface="Arial   "/>
                      </a:endParaRPr>
                    </a:p>
                  </a:txBody>
                  <a:tcPr>
                    <a:solidFill>
                      <a:schemeClr val="bg1"/>
                    </a:solidFill>
                  </a:tcPr>
                </a:tc>
                <a:extLst>
                  <a:ext uri="{0D108BD9-81ED-4DB2-BD59-A6C34878D82A}">
                    <a16:rowId xmlns:a16="http://schemas.microsoft.com/office/drawing/2014/main" val="10003"/>
                  </a:ext>
                </a:extLst>
              </a:tr>
              <a:tr h="810773">
                <a:tc>
                  <a:txBody>
                    <a:bodyPr/>
                    <a:lstStyle/>
                    <a:p>
                      <a:pPr>
                        <a:lnSpc>
                          <a:spcPts val="2200"/>
                        </a:lnSpc>
                      </a:pPr>
                      <a:r>
                        <a:rPr lang="it-IT" sz="1600" b="1" dirty="0">
                          <a:latin typeface="Arial   "/>
                        </a:rPr>
                        <a:t>Problematiche connesse agli accertamenti</a:t>
                      </a:r>
                    </a:p>
                  </a:txBody>
                  <a:tcPr>
                    <a:solidFill>
                      <a:schemeClr val="accent6">
                        <a:lumMod val="20000"/>
                        <a:lumOff val="80000"/>
                      </a:schemeClr>
                    </a:solidFill>
                  </a:tcPr>
                </a:tc>
                <a:tc>
                  <a:txBody>
                    <a:bodyPr/>
                    <a:lstStyle/>
                    <a:p>
                      <a:pPr>
                        <a:lnSpc>
                          <a:spcPts val="2200"/>
                        </a:lnSpc>
                        <a:buFont typeface="Arial" pitchFamily="34" charset="0"/>
                        <a:buNone/>
                      </a:pPr>
                      <a:r>
                        <a:rPr lang="it-IT" sz="1600" dirty="0">
                          <a:latin typeface="Arial   "/>
                        </a:rPr>
                        <a:t>Il recente caso “</a:t>
                      </a:r>
                      <a:r>
                        <a:rPr lang="it-IT" sz="1600" i="1" dirty="0" err="1">
                          <a:latin typeface="Arial   "/>
                        </a:rPr>
                        <a:t>Facebook</a:t>
                      </a:r>
                      <a:r>
                        <a:rPr lang="it-IT" sz="1600" dirty="0">
                          <a:latin typeface="Arial   "/>
                        </a:rPr>
                        <a:t>” impone una riflessione in tema di privacy sui dati delicati di cui sarà in possesso l’Agenzia delle entrate ma soprattutto sulla circostanza che il contribuente, nell’era analogica, era onerato della consegna dei documenti necessari alla verifica, mentre adesso i dati sono già in possesso dell’Amministrazione Finanziaria   </a:t>
                      </a:r>
                    </a:p>
                  </a:txBody>
                  <a:tcPr>
                    <a:solidFill>
                      <a:schemeClr val="bg1"/>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778845471"/>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egnaposto testo 3"/>
          <p:cNvSpPr txBox="1">
            <a:spLocks/>
          </p:cNvSpPr>
          <p:nvPr/>
        </p:nvSpPr>
        <p:spPr bwMode="auto">
          <a:xfrm>
            <a:off x="107504" y="116632"/>
            <a:ext cx="8892480" cy="431800"/>
          </a:xfrm>
          <a:prstGeom prst="rect">
            <a:avLst/>
          </a:prstGeom>
          <a:noFill/>
          <a:ln w="9525">
            <a:noFill/>
            <a:miter lim="800000"/>
            <a:headEnd/>
            <a:tailEnd/>
          </a:ln>
        </p:spPr>
        <p:txBody>
          <a:bodyPr anchor="ctr"/>
          <a:lstStyle/>
          <a:p>
            <a:pPr marL="342900" indent="-342900" algn="ctr" defTabSz="457200" eaLnBrk="1" hangingPunct="1">
              <a:spcBef>
                <a:spcPct val="20000"/>
              </a:spcBef>
            </a:pPr>
            <a:r>
              <a:rPr lang="it-IT" altLang="it-IT" sz="2200" dirty="0">
                <a:solidFill>
                  <a:srgbClr val="002060"/>
                </a:solidFill>
                <a:ea typeface="MS PGothic" pitchFamily="34" charset="-128"/>
              </a:rPr>
              <a:t>CRITICITA’ E DUBBI NON ANCORA RISOLTI</a:t>
            </a:r>
          </a:p>
        </p:txBody>
      </p:sp>
      <p:graphicFrame>
        <p:nvGraphicFramePr>
          <p:cNvPr id="9" name="Tabella 8"/>
          <p:cNvGraphicFramePr>
            <a:graphicFrameLocks noGrp="1"/>
          </p:cNvGraphicFramePr>
          <p:nvPr/>
        </p:nvGraphicFramePr>
        <p:xfrm>
          <a:off x="374849" y="1060711"/>
          <a:ext cx="8517631" cy="4936955"/>
        </p:xfrm>
        <a:graphic>
          <a:graphicData uri="http://schemas.openxmlformats.org/drawingml/2006/table">
            <a:tbl>
              <a:tblPr firstRow="1" bandRow="1">
                <a:tableStyleId>{5940675A-B579-460E-94D1-54222C63F5DA}</a:tableStyleId>
              </a:tblPr>
              <a:tblGrid>
                <a:gridCol w="1676871">
                  <a:extLst>
                    <a:ext uri="{9D8B030D-6E8A-4147-A177-3AD203B41FA5}">
                      <a16:colId xmlns:a16="http://schemas.microsoft.com/office/drawing/2014/main" val="20000"/>
                    </a:ext>
                  </a:extLst>
                </a:gridCol>
                <a:gridCol w="6840760">
                  <a:extLst>
                    <a:ext uri="{9D8B030D-6E8A-4147-A177-3AD203B41FA5}">
                      <a16:colId xmlns:a16="http://schemas.microsoft.com/office/drawing/2014/main" val="20001"/>
                    </a:ext>
                  </a:extLst>
                </a:gridCol>
              </a:tblGrid>
              <a:tr h="548532">
                <a:tc>
                  <a:txBody>
                    <a:bodyPr/>
                    <a:lstStyle/>
                    <a:p>
                      <a:pPr>
                        <a:lnSpc>
                          <a:spcPts val="2200"/>
                        </a:lnSpc>
                      </a:pPr>
                      <a:r>
                        <a:rPr lang="it-IT" sz="1600" b="1" dirty="0">
                          <a:latin typeface="Arial   "/>
                        </a:rPr>
                        <a:t>Acquisti in reverse </a:t>
                      </a:r>
                      <a:r>
                        <a:rPr lang="it-IT" sz="1600" b="1" dirty="0" err="1">
                          <a:latin typeface="Arial   "/>
                        </a:rPr>
                        <a:t>charge</a:t>
                      </a:r>
                      <a:endParaRPr lang="it-IT" sz="1600" b="1" dirty="0">
                        <a:latin typeface="Arial   "/>
                      </a:endParaRPr>
                    </a:p>
                  </a:txBody>
                  <a:tcPr>
                    <a:solidFill>
                      <a:schemeClr val="accent6">
                        <a:lumMod val="20000"/>
                        <a:lumOff val="80000"/>
                      </a:schemeClr>
                    </a:solidFill>
                  </a:tcPr>
                </a:tc>
                <a:tc>
                  <a:txBody>
                    <a:bodyPr/>
                    <a:lstStyle/>
                    <a:p>
                      <a:pPr>
                        <a:lnSpc>
                          <a:spcPts val="2200"/>
                        </a:lnSpc>
                        <a:buFont typeface="Arial" pitchFamily="34" charset="0"/>
                        <a:buNone/>
                      </a:pPr>
                      <a:r>
                        <a:rPr lang="it-IT" sz="1600" dirty="0">
                          <a:latin typeface="Arial   "/>
                        </a:rPr>
                        <a:t>Si rende necessario chiarire come procedere alle annotazioni sulle fatture ricevute in reverse </a:t>
                      </a:r>
                      <a:r>
                        <a:rPr lang="it-IT" sz="1600" dirty="0" err="1">
                          <a:latin typeface="Arial   "/>
                        </a:rPr>
                        <a:t>charge</a:t>
                      </a:r>
                      <a:r>
                        <a:rPr lang="it-IT" sz="1600" dirty="0">
                          <a:latin typeface="Arial   "/>
                        </a:rPr>
                        <a:t> posto che le FE sono immodificabili </a:t>
                      </a:r>
                    </a:p>
                  </a:txBody>
                  <a:tcPr>
                    <a:solidFill>
                      <a:schemeClr val="bg1"/>
                    </a:solidFill>
                  </a:tcPr>
                </a:tc>
                <a:extLst>
                  <a:ext uri="{0D108BD9-81ED-4DB2-BD59-A6C34878D82A}">
                    <a16:rowId xmlns:a16="http://schemas.microsoft.com/office/drawing/2014/main" val="10000"/>
                  </a:ext>
                </a:extLst>
              </a:tr>
              <a:tr h="482384">
                <a:tc>
                  <a:txBody>
                    <a:bodyPr/>
                    <a:lstStyle/>
                    <a:p>
                      <a:pPr>
                        <a:lnSpc>
                          <a:spcPts val="2200"/>
                        </a:lnSpc>
                      </a:pPr>
                      <a:r>
                        <a:rPr lang="it-IT" sz="1600" b="1" dirty="0">
                          <a:latin typeface="Arial   "/>
                        </a:rPr>
                        <a:t>Rimborsi IVA</a:t>
                      </a:r>
                    </a:p>
                  </a:txBody>
                  <a:tcPr>
                    <a:solidFill>
                      <a:schemeClr val="accent6">
                        <a:lumMod val="20000"/>
                        <a:lumOff val="80000"/>
                      </a:schemeClr>
                    </a:solidFill>
                  </a:tcPr>
                </a:tc>
                <a:tc>
                  <a:txBody>
                    <a:bodyPr/>
                    <a:lstStyle/>
                    <a:p>
                      <a:pPr>
                        <a:lnSpc>
                          <a:spcPts val="2200"/>
                        </a:lnSpc>
                        <a:buFont typeface="Arial" pitchFamily="34" charset="0"/>
                        <a:buNone/>
                      </a:pPr>
                      <a:r>
                        <a:rPr lang="it-IT" sz="1600" dirty="0">
                          <a:latin typeface="Arial   "/>
                        </a:rPr>
                        <a:t>Il possesso in tempo reale di tutte le fatture emesse e ricevute da parte dell’Agenzia delle entrate dovrebbe velocizzare i tempi di accredito per le imprese dei rimborsi Iva richiesti (attualmente 12/18 mesi)   </a:t>
                      </a:r>
                    </a:p>
                  </a:txBody>
                  <a:tcPr>
                    <a:solidFill>
                      <a:schemeClr val="bg1"/>
                    </a:solidFill>
                  </a:tcPr>
                </a:tc>
                <a:extLst>
                  <a:ext uri="{0D108BD9-81ED-4DB2-BD59-A6C34878D82A}">
                    <a16:rowId xmlns:a16="http://schemas.microsoft.com/office/drawing/2014/main" val="10001"/>
                  </a:ext>
                </a:extLst>
              </a:tr>
              <a:tr h="1033483">
                <a:tc>
                  <a:txBody>
                    <a:bodyPr/>
                    <a:lstStyle/>
                    <a:p>
                      <a:pPr>
                        <a:lnSpc>
                          <a:spcPts val="2200"/>
                        </a:lnSpc>
                      </a:pPr>
                      <a:r>
                        <a:rPr lang="it-IT" sz="1600" b="1" dirty="0">
                          <a:latin typeface="Arial   "/>
                        </a:rPr>
                        <a:t>FE scartate dal </a:t>
                      </a:r>
                      <a:r>
                        <a:rPr lang="it-IT" sz="1600" b="1" dirty="0" err="1">
                          <a:latin typeface="Arial   "/>
                        </a:rPr>
                        <a:t>SdI</a:t>
                      </a:r>
                      <a:endParaRPr lang="it-IT" sz="1600" b="1" dirty="0">
                        <a:latin typeface="Arial   "/>
                      </a:endParaRPr>
                    </a:p>
                  </a:txBody>
                  <a:tcPr>
                    <a:solidFill>
                      <a:schemeClr val="accent6">
                        <a:lumMod val="20000"/>
                        <a:lumOff val="80000"/>
                      </a:schemeClr>
                    </a:solidFill>
                  </a:tcPr>
                </a:tc>
                <a:tc>
                  <a:txBody>
                    <a:bodyPr/>
                    <a:lstStyle/>
                    <a:p>
                      <a:pPr>
                        <a:lnSpc>
                          <a:spcPts val="2200"/>
                        </a:lnSpc>
                        <a:buFont typeface="Arial" pitchFamily="34" charset="0"/>
                        <a:buNone/>
                      </a:pPr>
                      <a:r>
                        <a:rPr lang="it-IT" sz="1600" dirty="0">
                          <a:latin typeface="Arial   "/>
                        </a:rPr>
                        <a:t>Resta da capire se in caso di file scartato dal </a:t>
                      </a:r>
                      <a:r>
                        <a:rPr lang="it-IT" sz="1600" dirty="0" err="1">
                          <a:latin typeface="Arial   "/>
                        </a:rPr>
                        <a:t>SdI</a:t>
                      </a:r>
                      <a:r>
                        <a:rPr lang="it-IT" sz="1600" dirty="0">
                          <a:latin typeface="Arial   "/>
                        </a:rPr>
                        <a:t> la </a:t>
                      </a:r>
                      <a:r>
                        <a:rPr lang="it-IT" sz="1600" dirty="0" err="1">
                          <a:latin typeface="Arial   "/>
                        </a:rPr>
                        <a:t>riemissione</a:t>
                      </a:r>
                      <a:r>
                        <a:rPr lang="it-IT" sz="1600" dirty="0">
                          <a:latin typeface="Arial   "/>
                        </a:rPr>
                        <a:t> del documento corretto debba avvenire con lo stesso numero e data della FE scartata ovvero con un nuovo numero progressivo e la data di </a:t>
                      </a:r>
                      <a:r>
                        <a:rPr lang="it-IT" sz="1600" dirty="0" err="1">
                          <a:latin typeface="Arial   "/>
                        </a:rPr>
                        <a:t>riemissione</a:t>
                      </a:r>
                      <a:endParaRPr lang="it-IT" sz="1600" dirty="0">
                        <a:latin typeface="Arial   "/>
                      </a:endParaRPr>
                    </a:p>
                  </a:txBody>
                  <a:tcPr>
                    <a:solidFill>
                      <a:schemeClr val="bg1"/>
                    </a:solidFill>
                  </a:tcPr>
                </a:tc>
                <a:extLst>
                  <a:ext uri="{0D108BD9-81ED-4DB2-BD59-A6C34878D82A}">
                    <a16:rowId xmlns:a16="http://schemas.microsoft.com/office/drawing/2014/main" val="10002"/>
                  </a:ext>
                </a:extLst>
              </a:tr>
              <a:tr h="486383">
                <a:tc>
                  <a:txBody>
                    <a:bodyPr/>
                    <a:lstStyle/>
                    <a:p>
                      <a:pPr>
                        <a:lnSpc>
                          <a:spcPts val="2200"/>
                        </a:lnSpc>
                      </a:pPr>
                      <a:r>
                        <a:rPr lang="it-IT" sz="1600" b="1" dirty="0">
                          <a:latin typeface="Arial   "/>
                        </a:rPr>
                        <a:t>Accettazione o rifiuto della FE</a:t>
                      </a:r>
                    </a:p>
                  </a:txBody>
                  <a:tcPr>
                    <a:solidFill>
                      <a:schemeClr val="accent6">
                        <a:lumMod val="20000"/>
                        <a:lumOff val="80000"/>
                      </a:schemeClr>
                    </a:solidFill>
                  </a:tcPr>
                </a:tc>
                <a:tc>
                  <a:txBody>
                    <a:bodyPr/>
                    <a:lstStyle/>
                    <a:p>
                      <a:pPr>
                        <a:lnSpc>
                          <a:spcPts val="2200"/>
                        </a:lnSpc>
                      </a:pPr>
                      <a:r>
                        <a:rPr lang="it-IT" sz="1600" dirty="0">
                          <a:latin typeface="Arial   "/>
                        </a:rPr>
                        <a:t>In ambito B2G è prevista l’accettazione, modifica o rifiuto della FE da parte del cessionario P.A. mentre sembra che in ambito B2B e B2C la trasmissione si perfezioni senza alcun intervento del cessionario</a:t>
                      </a:r>
                    </a:p>
                  </a:txBody>
                  <a:tcPr>
                    <a:solidFill>
                      <a:schemeClr val="bg1"/>
                    </a:solidFill>
                  </a:tcPr>
                </a:tc>
                <a:extLst>
                  <a:ext uri="{0D108BD9-81ED-4DB2-BD59-A6C34878D82A}">
                    <a16:rowId xmlns:a16="http://schemas.microsoft.com/office/drawing/2014/main" val="10003"/>
                  </a:ext>
                </a:extLst>
              </a:tr>
              <a:tr h="810773">
                <a:tc>
                  <a:txBody>
                    <a:bodyPr/>
                    <a:lstStyle/>
                    <a:p>
                      <a:pPr>
                        <a:lnSpc>
                          <a:spcPts val="2200"/>
                        </a:lnSpc>
                      </a:pPr>
                      <a:r>
                        <a:rPr lang="it-IT" sz="1600" b="1" dirty="0">
                          <a:latin typeface="Arial   "/>
                        </a:rPr>
                        <a:t>Indicazione di Pec o Codice destinatario</a:t>
                      </a:r>
                    </a:p>
                  </a:txBody>
                  <a:tcPr>
                    <a:solidFill>
                      <a:schemeClr val="accent6">
                        <a:lumMod val="20000"/>
                        <a:lumOff val="80000"/>
                      </a:schemeClr>
                    </a:solidFill>
                  </a:tcPr>
                </a:tc>
                <a:tc>
                  <a:txBody>
                    <a:bodyPr/>
                    <a:lstStyle/>
                    <a:p>
                      <a:pPr>
                        <a:lnSpc>
                          <a:spcPts val="2200"/>
                        </a:lnSpc>
                        <a:buFont typeface="Arial" pitchFamily="34" charset="0"/>
                        <a:buNone/>
                      </a:pPr>
                      <a:r>
                        <a:rPr lang="it-IT" sz="1600" dirty="0">
                          <a:latin typeface="Arial   "/>
                        </a:rPr>
                        <a:t>Dovrebbe essere chiarito se, in assenza di pre-registrazione, è possibile acquisire più di un codice destinatario o più di un indirizzo Pec, mentre è chiaro che se viene valorizzato il campo “pec destinatario” meglio utilizzare il codice destinatario convenzionale “0000000” che un codice potenzialmente errato </a:t>
                      </a:r>
                    </a:p>
                  </a:txBody>
                  <a:tcPr>
                    <a:solidFill>
                      <a:schemeClr val="bg1"/>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778845471"/>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egnaposto testo 3"/>
          <p:cNvSpPr txBox="1">
            <a:spLocks/>
          </p:cNvSpPr>
          <p:nvPr/>
        </p:nvSpPr>
        <p:spPr bwMode="auto">
          <a:xfrm>
            <a:off x="107504" y="116632"/>
            <a:ext cx="8892480" cy="431800"/>
          </a:xfrm>
          <a:prstGeom prst="rect">
            <a:avLst/>
          </a:prstGeom>
          <a:noFill/>
          <a:ln w="9525">
            <a:noFill/>
            <a:miter lim="800000"/>
            <a:headEnd/>
            <a:tailEnd/>
          </a:ln>
        </p:spPr>
        <p:txBody>
          <a:bodyPr anchor="ctr"/>
          <a:lstStyle/>
          <a:p>
            <a:pPr marL="342900" indent="-342900" algn="ctr" defTabSz="457200" eaLnBrk="1" hangingPunct="1">
              <a:spcBef>
                <a:spcPct val="20000"/>
              </a:spcBef>
            </a:pPr>
            <a:r>
              <a:rPr lang="it-IT" altLang="it-IT" sz="2200" dirty="0">
                <a:solidFill>
                  <a:srgbClr val="002060"/>
                </a:solidFill>
                <a:ea typeface="MS PGothic" pitchFamily="34" charset="-128"/>
              </a:rPr>
              <a:t>RIFLESSIONI FINALI</a:t>
            </a:r>
          </a:p>
        </p:txBody>
      </p:sp>
      <p:graphicFrame>
        <p:nvGraphicFramePr>
          <p:cNvPr id="9" name="Tabella 8"/>
          <p:cNvGraphicFramePr>
            <a:graphicFrameLocks noGrp="1"/>
          </p:cNvGraphicFramePr>
          <p:nvPr/>
        </p:nvGraphicFramePr>
        <p:xfrm>
          <a:off x="374849" y="831304"/>
          <a:ext cx="8517631" cy="5368290"/>
        </p:xfrm>
        <a:graphic>
          <a:graphicData uri="http://schemas.openxmlformats.org/drawingml/2006/table">
            <a:tbl>
              <a:tblPr firstRow="1" bandRow="1">
                <a:tableStyleId>{5940675A-B579-460E-94D1-54222C63F5DA}</a:tableStyleId>
              </a:tblPr>
              <a:tblGrid>
                <a:gridCol w="2108919">
                  <a:extLst>
                    <a:ext uri="{9D8B030D-6E8A-4147-A177-3AD203B41FA5}">
                      <a16:colId xmlns:a16="http://schemas.microsoft.com/office/drawing/2014/main" val="20000"/>
                    </a:ext>
                  </a:extLst>
                </a:gridCol>
                <a:gridCol w="6408712">
                  <a:extLst>
                    <a:ext uri="{9D8B030D-6E8A-4147-A177-3AD203B41FA5}">
                      <a16:colId xmlns:a16="http://schemas.microsoft.com/office/drawing/2014/main" val="20001"/>
                    </a:ext>
                  </a:extLst>
                </a:gridCol>
              </a:tblGrid>
              <a:tr h="548532">
                <a:tc>
                  <a:txBody>
                    <a:bodyPr/>
                    <a:lstStyle/>
                    <a:p>
                      <a:pPr>
                        <a:lnSpc>
                          <a:spcPts val="2200"/>
                        </a:lnSpc>
                      </a:pPr>
                      <a:r>
                        <a:rPr lang="it-IT" sz="1600" b="1" dirty="0">
                          <a:latin typeface="Arial   "/>
                        </a:rPr>
                        <a:t>Fattura semplificata</a:t>
                      </a:r>
                    </a:p>
                  </a:txBody>
                  <a:tcPr>
                    <a:solidFill>
                      <a:schemeClr val="accent6">
                        <a:lumMod val="20000"/>
                        <a:lumOff val="80000"/>
                      </a:schemeClr>
                    </a:solidFill>
                  </a:tcPr>
                </a:tc>
                <a:tc>
                  <a:txBody>
                    <a:bodyPr/>
                    <a:lstStyle/>
                    <a:p>
                      <a:pPr>
                        <a:lnSpc>
                          <a:spcPts val="2200"/>
                        </a:lnSpc>
                        <a:buFont typeface="Arial" pitchFamily="34" charset="0"/>
                        <a:buNone/>
                      </a:pPr>
                      <a:r>
                        <a:rPr lang="it-IT" sz="1600" dirty="0">
                          <a:latin typeface="Arial   "/>
                        </a:rPr>
                        <a:t>Per importi inferiori a € 100 sarà molto utile l’emissione della fattura semplificata (art. 21/bis) con il solo C.F. o </a:t>
                      </a:r>
                      <a:r>
                        <a:rPr lang="it-IT" sz="1600" dirty="0" err="1">
                          <a:latin typeface="Arial   "/>
                        </a:rPr>
                        <a:t>P.IVA</a:t>
                      </a:r>
                      <a:r>
                        <a:rPr lang="it-IT" sz="1600" dirty="0">
                          <a:latin typeface="Arial   "/>
                        </a:rPr>
                        <a:t> del cessionario e senza la separata indicazione di imponibile ed Iva.  </a:t>
                      </a:r>
                    </a:p>
                  </a:txBody>
                  <a:tcPr>
                    <a:solidFill>
                      <a:schemeClr val="bg1"/>
                    </a:solidFill>
                  </a:tcPr>
                </a:tc>
                <a:extLst>
                  <a:ext uri="{0D108BD9-81ED-4DB2-BD59-A6C34878D82A}">
                    <a16:rowId xmlns:a16="http://schemas.microsoft.com/office/drawing/2014/main" val="10000"/>
                  </a:ext>
                </a:extLst>
              </a:tr>
              <a:tr h="482384">
                <a:tc>
                  <a:txBody>
                    <a:bodyPr/>
                    <a:lstStyle/>
                    <a:p>
                      <a:pPr>
                        <a:lnSpc>
                          <a:spcPts val="2200"/>
                        </a:lnSpc>
                      </a:pPr>
                      <a:r>
                        <a:rPr lang="it-IT" sz="1600" b="1" dirty="0">
                          <a:latin typeface="Arial   "/>
                        </a:rPr>
                        <a:t>Controlli effettuati dal l’Agenzia </a:t>
                      </a:r>
                    </a:p>
                  </a:txBody>
                  <a:tcPr>
                    <a:solidFill>
                      <a:schemeClr val="accent6">
                        <a:lumMod val="20000"/>
                        <a:lumOff val="80000"/>
                      </a:schemeClr>
                    </a:solidFill>
                  </a:tcPr>
                </a:tc>
                <a:tc>
                  <a:txBody>
                    <a:bodyPr/>
                    <a:lstStyle/>
                    <a:p>
                      <a:pPr>
                        <a:lnSpc>
                          <a:spcPts val="2200"/>
                        </a:lnSpc>
                        <a:buFont typeface="Arial" pitchFamily="34" charset="0"/>
                        <a:buNone/>
                      </a:pPr>
                      <a:r>
                        <a:rPr lang="it-IT" sz="1600" dirty="0">
                          <a:latin typeface="Arial   "/>
                        </a:rPr>
                        <a:t>In sede di trasmissione del file, il </a:t>
                      </a:r>
                      <a:r>
                        <a:rPr lang="it-IT" sz="1600" dirty="0" err="1">
                          <a:latin typeface="Arial   "/>
                        </a:rPr>
                        <a:t>SdI</a:t>
                      </a:r>
                      <a:r>
                        <a:rPr lang="it-IT" sz="1600" dirty="0">
                          <a:latin typeface="Arial   "/>
                        </a:rPr>
                        <a:t> controllerà soltanto l’esistenza delle parti contraenti (C.F. &amp; </a:t>
                      </a:r>
                      <a:r>
                        <a:rPr lang="it-IT" sz="1600" dirty="0" err="1">
                          <a:latin typeface="Arial   "/>
                        </a:rPr>
                        <a:t>P.IVA</a:t>
                      </a:r>
                      <a:r>
                        <a:rPr lang="it-IT" sz="1600" dirty="0">
                          <a:latin typeface="Arial   "/>
                        </a:rPr>
                        <a:t>) e la congruità dei valori imponibile ed Iva in relazione all’aliquota indicata in fattura. </a:t>
                      </a:r>
                    </a:p>
                  </a:txBody>
                  <a:tcPr>
                    <a:solidFill>
                      <a:schemeClr val="bg1"/>
                    </a:solidFill>
                  </a:tcPr>
                </a:tc>
                <a:extLst>
                  <a:ext uri="{0D108BD9-81ED-4DB2-BD59-A6C34878D82A}">
                    <a16:rowId xmlns:a16="http://schemas.microsoft.com/office/drawing/2014/main" val="10001"/>
                  </a:ext>
                </a:extLst>
              </a:tr>
              <a:tr h="1033483">
                <a:tc>
                  <a:txBody>
                    <a:bodyPr/>
                    <a:lstStyle/>
                    <a:p>
                      <a:pPr>
                        <a:lnSpc>
                          <a:spcPts val="2200"/>
                        </a:lnSpc>
                      </a:pPr>
                      <a:r>
                        <a:rPr lang="it-IT" sz="1600" b="1" dirty="0">
                          <a:latin typeface="Arial   "/>
                        </a:rPr>
                        <a:t>Ad ogni Partita Iva bisognerà associare un indirizzo PEC o un Codice destinatario</a:t>
                      </a:r>
                    </a:p>
                  </a:txBody>
                  <a:tcPr>
                    <a:solidFill>
                      <a:schemeClr val="accent6">
                        <a:lumMod val="20000"/>
                        <a:lumOff val="80000"/>
                      </a:schemeClr>
                    </a:solidFill>
                  </a:tcPr>
                </a:tc>
                <a:tc>
                  <a:txBody>
                    <a:bodyPr/>
                    <a:lstStyle/>
                    <a:p>
                      <a:pPr>
                        <a:lnSpc>
                          <a:spcPts val="2200"/>
                        </a:lnSpc>
                        <a:buFont typeface="Arial" pitchFamily="34" charset="0"/>
                        <a:buNone/>
                      </a:pPr>
                      <a:r>
                        <a:rPr lang="it-IT" sz="1600" dirty="0">
                          <a:latin typeface="Arial   "/>
                        </a:rPr>
                        <a:t>Tutte le FE saranno successivamente inviate al cessionario tramite lo stesso mezzo indicato inizialmente (Pec o Codice destinatario).</a:t>
                      </a:r>
                    </a:p>
                    <a:p>
                      <a:pPr marL="0" marR="0" indent="0" algn="l" defTabSz="457200" rtl="0" eaLnBrk="1" fontAlgn="auto" latinLnBrk="0" hangingPunct="1">
                        <a:lnSpc>
                          <a:spcPts val="2200"/>
                        </a:lnSpc>
                        <a:spcBef>
                          <a:spcPts val="0"/>
                        </a:spcBef>
                        <a:spcAft>
                          <a:spcPts val="0"/>
                        </a:spcAft>
                        <a:buClrTx/>
                        <a:buSzTx/>
                        <a:buFont typeface="Arial" pitchFamily="34" charset="0"/>
                        <a:buNone/>
                        <a:tabLst/>
                        <a:defRPr/>
                      </a:pPr>
                      <a:r>
                        <a:rPr lang="it-IT" sz="1600" dirty="0">
                          <a:latin typeface="Arial   "/>
                        </a:rPr>
                        <a:t>Invece per i soggetti privati sarà sufficiente il solo CF e la fattura sarà consegnata in formato analogico al cessionario mentre l’Agenzia delle entrate la renderà disponibile nell’area privata del sito.</a:t>
                      </a:r>
                    </a:p>
                  </a:txBody>
                  <a:tcPr>
                    <a:solidFill>
                      <a:schemeClr val="bg1"/>
                    </a:solidFill>
                  </a:tcPr>
                </a:tc>
                <a:extLst>
                  <a:ext uri="{0D108BD9-81ED-4DB2-BD59-A6C34878D82A}">
                    <a16:rowId xmlns:a16="http://schemas.microsoft.com/office/drawing/2014/main" val="10002"/>
                  </a:ext>
                </a:extLst>
              </a:tr>
              <a:tr h="486383">
                <a:tc>
                  <a:txBody>
                    <a:bodyPr/>
                    <a:lstStyle/>
                    <a:p>
                      <a:pPr>
                        <a:lnSpc>
                          <a:spcPts val="2200"/>
                        </a:lnSpc>
                      </a:pPr>
                      <a:r>
                        <a:rPr lang="it-IT" sz="1600" b="1" dirty="0">
                          <a:latin typeface="Arial   "/>
                        </a:rPr>
                        <a:t>Esclusive per gli intermediari specializzati</a:t>
                      </a:r>
                    </a:p>
                  </a:txBody>
                  <a:tcPr>
                    <a:solidFill>
                      <a:schemeClr val="accent6">
                        <a:lumMod val="20000"/>
                        <a:lumOff val="80000"/>
                      </a:schemeClr>
                    </a:solidFill>
                  </a:tcPr>
                </a:tc>
                <a:tc>
                  <a:txBody>
                    <a:bodyPr/>
                    <a:lstStyle/>
                    <a:p>
                      <a:pPr>
                        <a:lnSpc>
                          <a:spcPts val="2200"/>
                        </a:lnSpc>
                      </a:pPr>
                      <a:r>
                        <a:rPr lang="it-IT" sz="1600" dirty="0">
                          <a:latin typeface="Arial   "/>
                        </a:rPr>
                        <a:t>Mentre la trasmissione e la ricezione delle FE possono essere delegate a chiunque, la consultazione ed acquisizione  soltanto agli intermediari specializzati (</a:t>
                      </a:r>
                      <a:r>
                        <a:rPr lang="it-IT" sz="1600" dirty="0" err="1">
                          <a:latin typeface="Arial   "/>
                        </a:rPr>
                        <a:t>Provv</a:t>
                      </a:r>
                      <a:r>
                        <a:rPr lang="it-IT" sz="1600" dirty="0">
                          <a:latin typeface="Arial   "/>
                        </a:rPr>
                        <a:t>. 117689 del 13/06/2018) </a:t>
                      </a:r>
                    </a:p>
                  </a:txBody>
                  <a:tcPr>
                    <a:solidFill>
                      <a:schemeClr val="bg1"/>
                    </a:solidFill>
                  </a:tcPr>
                </a:tc>
                <a:extLst>
                  <a:ext uri="{0D108BD9-81ED-4DB2-BD59-A6C34878D82A}">
                    <a16:rowId xmlns:a16="http://schemas.microsoft.com/office/drawing/2014/main" val="10003"/>
                  </a:ext>
                </a:extLst>
              </a:tr>
              <a:tr h="810773">
                <a:tc>
                  <a:txBody>
                    <a:bodyPr/>
                    <a:lstStyle/>
                    <a:p>
                      <a:pPr>
                        <a:lnSpc>
                          <a:spcPts val="2200"/>
                        </a:lnSpc>
                      </a:pPr>
                      <a:r>
                        <a:rPr lang="it-IT" sz="1600" b="1" dirty="0">
                          <a:latin typeface="Arial   "/>
                        </a:rPr>
                        <a:t>Compilazione, trasmissione e conservazione delle FE</a:t>
                      </a:r>
                    </a:p>
                  </a:txBody>
                  <a:tcPr>
                    <a:solidFill>
                      <a:schemeClr val="accent6">
                        <a:lumMod val="20000"/>
                        <a:lumOff val="80000"/>
                      </a:schemeClr>
                    </a:solidFill>
                  </a:tcPr>
                </a:tc>
                <a:tc>
                  <a:txBody>
                    <a:bodyPr/>
                    <a:lstStyle/>
                    <a:p>
                      <a:pPr>
                        <a:lnSpc>
                          <a:spcPts val="2200"/>
                        </a:lnSpc>
                        <a:buFont typeface="Arial" pitchFamily="34" charset="0"/>
                        <a:buNone/>
                      </a:pPr>
                      <a:r>
                        <a:rPr lang="it-IT" sz="1600" dirty="0">
                          <a:latin typeface="Arial   "/>
                        </a:rPr>
                        <a:t>L’Agenzia delle entrate metterà a disposizione  software gratuiti per la compilazione, trasmissione e ricezione delle FE come pure un servizio gratuito di conservazione per 10 anni , </a:t>
                      </a:r>
                      <a:r>
                        <a:rPr lang="it-IT" sz="1600" u="sng" dirty="0">
                          <a:latin typeface="Arial   "/>
                        </a:rPr>
                        <a:t>fermo restando che probabilmente tali possibilità resteranno poco utilizzate</a:t>
                      </a:r>
                    </a:p>
                  </a:txBody>
                  <a:tcPr>
                    <a:solidFill>
                      <a:schemeClr val="bg1"/>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778845471"/>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egnaposto testo 3"/>
          <p:cNvSpPr txBox="1">
            <a:spLocks/>
          </p:cNvSpPr>
          <p:nvPr/>
        </p:nvSpPr>
        <p:spPr bwMode="auto">
          <a:xfrm>
            <a:off x="107504" y="188888"/>
            <a:ext cx="8892480" cy="431800"/>
          </a:xfrm>
          <a:prstGeom prst="rect">
            <a:avLst/>
          </a:prstGeom>
          <a:noFill/>
          <a:ln w="9525">
            <a:noFill/>
            <a:miter lim="800000"/>
            <a:headEnd/>
            <a:tailEnd/>
          </a:ln>
        </p:spPr>
        <p:txBody>
          <a:bodyPr anchor="ctr"/>
          <a:lstStyle/>
          <a:p>
            <a:pPr marL="342900" indent="-342900" algn="ctr" defTabSz="457200" eaLnBrk="1" hangingPunct="1">
              <a:spcBef>
                <a:spcPct val="20000"/>
              </a:spcBef>
            </a:pPr>
            <a:r>
              <a:rPr lang="it-IT" altLang="it-IT" sz="2200" dirty="0">
                <a:solidFill>
                  <a:srgbClr val="002060"/>
                </a:solidFill>
                <a:ea typeface="MS PGothic" pitchFamily="34" charset="-128"/>
              </a:rPr>
              <a:t>POSSIBILI SEMPLIFICAZIONI SENZA COSTI PER L’ERARIO</a:t>
            </a:r>
          </a:p>
        </p:txBody>
      </p:sp>
      <p:sp>
        <p:nvSpPr>
          <p:cNvPr id="4" name="Rettangolo 3">
            <a:extLst>
              <a:ext uri="{FF2B5EF4-FFF2-40B4-BE49-F238E27FC236}">
                <a16:creationId xmlns:a16="http://schemas.microsoft.com/office/drawing/2014/main" id="{93A4748A-02D7-954F-ADE7-1DE26F6D1DD7}"/>
              </a:ext>
            </a:extLst>
          </p:cNvPr>
          <p:cNvSpPr/>
          <p:nvPr/>
        </p:nvSpPr>
        <p:spPr>
          <a:xfrm>
            <a:off x="395536" y="2276872"/>
            <a:ext cx="3960440" cy="1728192"/>
          </a:xfrm>
          <a:prstGeom prst="rect">
            <a:avLst/>
          </a:prstGeom>
          <a:solidFill>
            <a:srgbClr val="B4DCFA"/>
          </a:solidFill>
          <a:ln w="19050">
            <a:solidFill>
              <a:srgbClr val="3366FF"/>
            </a:solidFill>
            <a:prstDash val="sysDash"/>
          </a:ln>
        </p:spPr>
        <p:txBody>
          <a:bodyPr wrap="square" anchor="ctr" anchorCtr="0">
            <a:noAutofit/>
          </a:bodyPr>
          <a:lstStyle/>
          <a:p>
            <a:pPr algn="ctr">
              <a:lnSpc>
                <a:spcPts val="2600"/>
              </a:lnSpc>
            </a:pPr>
            <a:r>
              <a:rPr lang="it-IT" sz="1900" dirty="0">
                <a:latin typeface="Arial"/>
                <a:cs typeface="Arial"/>
              </a:rPr>
              <a:t>Sarebbe necessario consentire l’invio della FE allo </a:t>
            </a:r>
            <a:r>
              <a:rPr lang="it-IT" sz="1900" dirty="0" err="1">
                <a:latin typeface="Arial"/>
                <a:cs typeface="Arial"/>
              </a:rPr>
              <a:t>SdI</a:t>
            </a:r>
            <a:r>
              <a:rPr lang="it-IT" sz="1900" dirty="0">
                <a:latin typeface="Arial"/>
                <a:cs typeface="Arial"/>
              </a:rPr>
              <a:t> entro il giorno 15 del mese successivo al mese di effettuazione dell’operazione </a:t>
            </a:r>
          </a:p>
        </p:txBody>
      </p:sp>
      <p:sp>
        <p:nvSpPr>
          <p:cNvPr id="5" name="Rettangolo 4">
            <a:extLst>
              <a:ext uri="{FF2B5EF4-FFF2-40B4-BE49-F238E27FC236}">
                <a16:creationId xmlns:a16="http://schemas.microsoft.com/office/drawing/2014/main" id="{0519B65A-4644-DD46-A9EF-347615F55B6E}"/>
              </a:ext>
            </a:extLst>
          </p:cNvPr>
          <p:cNvSpPr/>
          <p:nvPr/>
        </p:nvSpPr>
        <p:spPr>
          <a:xfrm>
            <a:off x="4860032" y="2276872"/>
            <a:ext cx="3960440" cy="1728192"/>
          </a:xfrm>
          <a:prstGeom prst="rect">
            <a:avLst/>
          </a:prstGeom>
          <a:solidFill>
            <a:srgbClr val="B4DCFA"/>
          </a:solidFill>
          <a:ln w="19050">
            <a:solidFill>
              <a:schemeClr val="accent1"/>
            </a:solidFill>
            <a:prstDash val="sysDash"/>
          </a:ln>
        </p:spPr>
        <p:txBody>
          <a:bodyPr wrap="square" anchor="ctr" anchorCtr="0">
            <a:noAutofit/>
          </a:bodyPr>
          <a:lstStyle/>
          <a:p>
            <a:pPr algn="ctr">
              <a:lnSpc>
                <a:spcPts val="2600"/>
              </a:lnSpc>
            </a:pPr>
            <a:r>
              <a:rPr lang="it-IT" sz="1900" dirty="0">
                <a:latin typeface="Arial"/>
                <a:cs typeface="Arial"/>
              </a:rPr>
              <a:t>Fermo restando l’obbligo di inserirla nella liquidazione del mese o trimestre di effettuazione dell’operazione  </a:t>
            </a:r>
          </a:p>
        </p:txBody>
      </p:sp>
      <p:sp>
        <p:nvSpPr>
          <p:cNvPr id="6" name="Rettangolo 5">
            <a:extLst>
              <a:ext uri="{FF2B5EF4-FFF2-40B4-BE49-F238E27FC236}">
                <a16:creationId xmlns:a16="http://schemas.microsoft.com/office/drawing/2014/main" id="{FADC1A00-C90C-C54D-B9FF-2F835FC39DD1}"/>
              </a:ext>
            </a:extLst>
          </p:cNvPr>
          <p:cNvSpPr/>
          <p:nvPr/>
        </p:nvSpPr>
        <p:spPr>
          <a:xfrm>
            <a:off x="395536" y="4365104"/>
            <a:ext cx="8402589" cy="1800200"/>
          </a:xfrm>
          <a:prstGeom prst="rect">
            <a:avLst/>
          </a:prstGeom>
          <a:solidFill>
            <a:srgbClr val="B4DCFA"/>
          </a:solidFill>
          <a:ln w="19050">
            <a:solidFill>
              <a:srgbClr val="FF0000"/>
            </a:solidFill>
            <a:prstDash val="sysDash"/>
          </a:ln>
        </p:spPr>
        <p:txBody>
          <a:bodyPr wrap="square" anchor="ctr" anchorCtr="0">
            <a:noAutofit/>
          </a:bodyPr>
          <a:lstStyle/>
          <a:p>
            <a:pPr algn="ctr">
              <a:lnSpc>
                <a:spcPts val="2600"/>
              </a:lnSpc>
            </a:pPr>
            <a:r>
              <a:rPr lang="it-IT" sz="1900" dirty="0">
                <a:latin typeface="Arial"/>
                <a:cs typeface="Arial"/>
              </a:rPr>
              <a:t>Attualmente vige l’obbligo di trasmissione della FE al cliente entro le ore 24 del giorno di effettuazione dell’operazione, attenuato dalla Circ. 13/E/2018 che dispone la disapplicazione delle sanzioni, in fase di prima applicazione della norma, in presenza di ritardo limitato dovuto a problemi organizzativi </a:t>
            </a:r>
          </a:p>
        </p:txBody>
      </p:sp>
      <p:sp>
        <p:nvSpPr>
          <p:cNvPr id="7" name="Callout con freccia in giù 6">
            <a:extLst>
              <a:ext uri="{FF2B5EF4-FFF2-40B4-BE49-F238E27FC236}">
                <a16:creationId xmlns:a16="http://schemas.microsoft.com/office/drawing/2014/main" id="{DA4F4E59-E498-1448-97B5-5458AD914783}"/>
              </a:ext>
            </a:extLst>
          </p:cNvPr>
          <p:cNvSpPr/>
          <p:nvPr/>
        </p:nvSpPr>
        <p:spPr>
          <a:xfrm>
            <a:off x="2915816" y="1268760"/>
            <a:ext cx="3312368" cy="720080"/>
          </a:xfrm>
          <a:prstGeom prst="downArrowCallou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lnSpc>
                <a:spcPts val="2400"/>
              </a:lnSpc>
            </a:pPr>
            <a:r>
              <a:rPr lang="it-IT" sz="2000" dirty="0">
                <a:solidFill>
                  <a:srgbClr val="002060"/>
                </a:solidFill>
                <a:latin typeface="Arial   "/>
              </a:rPr>
              <a:t>Emissione della fattura</a:t>
            </a:r>
          </a:p>
        </p:txBody>
      </p:sp>
    </p:spTree>
    <p:extLst>
      <p:ext uri="{BB962C8B-B14F-4D97-AF65-F5344CB8AC3E}">
        <p14:creationId xmlns:p14="http://schemas.microsoft.com/office/powerpoint/2010/main" val="1341780022"/>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egnaposto testo 3"/>
          <p:cNvSpPr txBox="1">
            <a:spLocks/>
          </p:cNvSpPr>
          <p:nvPr/>
        </p:nvSpPr>
        <p:spPr bwMode="auto">
          <a:xfrm>
            <a:off x="107504" y="188888"/>
            <a:ext cx="8892480" cy="431800"/>
          </a:xfrm>
          <a:prstGeom prst="rect">
            <a:avLst/>
          </a:prstGeom>
          <a:noFill/>
          <a:ln w="9525">
            <a:noFill/>
            <a:miter lim="800000"/>
            <a:headEnd/>
            <a:tailEnd/>
          </a:ln>
        </p:spPr>
        <p:txBody>
          <a:bodyPr anchor="ctr"/>
          <a:lstStyle/>
          <a:p>
            <a:pPr marL="342900" indent="-342900" algn="ctr" defTabSz="457200" eaLnBrk="1" hangingPunct="1">
              <a:spcBef>
                <a:spcPct val="20000"/>
              </a:spcBef>
            </a:pPr>
            <a:r>
              <a:rPr lang="it-IT" altLang="it-IT" sz="2200" dirty="0">
                <a:solidFill>
                  <a:srgbClr val="002060"/>
                </a:solidFill>
                <a:ea typeface="MS PGothic" pitchFamily="34" charset="-128"/>
              </a:rPr>
              <a:t>POSSIBILI SEMPLIFICAZIONI SENZA COSTI PER L’ERARIO</a:t>
            </a:r>
          </a:p>
        </p:txBody>
      </p:sp>
      <p:sp>
        <p:nvSpPr>
          <p:cNvPr id="4" name="Rettangolo 3">
            <a:extLst>
              <a:ext uri="{FF2B5EF4-FFF2-40B4-BE49-F238E27FC236}">
                <a16:creationId xmlns:a16="http://schemas.microsoft.com/office/drawing/2014/main" id="{93A4748A-02D7-954F-ADE7-1DE26F6D1DD7}"/>
              </a:ext>
            </a:extLst>
          </p:cNvPr>
          <p:cNvSpPr/>
          <p:nvPr/>
        </p:nvSpPr>
        <p:spPr>
          <a:xfrm>
            <a:off x="395536" y="2276872"/>
            <a:ext cx="3960440" cy="1584176"/>
          </a:xfrm>
          <a:prstGeom prst="rect">
            <a:avLst/>
          </a:prstGeom>
          <a:solidFill>
            <a:srgbClr val="B4DCFA"/>
          </a:solidFill>
          <a:ln w="19050">
            <a:solidFill>
              <a:srgbClr val="3366FF"/>
            </a:solidFill>
            <a:prstDash val="sysDash"/>
          </a:ln>
        </p:spPr>
        <p:txBody>
          <a:bodyPr wrap="square" anchor="ctr" anchorCtr="0">
            <a:noAutofit/>
          </a:bodyPr>
          <a:lstStyle/>
          <a:p>
            <a:pPr algn="ctr">
              <a:lnSpc>
                <a:spcPts val="2600"/>
              </a:lnSpc>
            </a:pPr>
            <a:r>
              <a:rPr lang="it-IT" sz="1900" dirty="0">
                <a:latin typeface="Arial"/>
                <a:cs typeface="Arial"/>
              </a:rPr>
              <a:t>Si potrebbe consentire la detrazione Iva nello stesso mese della data di emissione della FE a prescindere da quando la si riceve</a:t>
            </a:r>
          </a:p>
        </p:txBody>
      </p:sp>
      <p:sp>
        <p:nvSpPr>
          <p:cNvPr id="5" name="Rettangolo 4">
            <a:extLst>
              <a:ext uri="{FF2B5EF4-FFF2-40B4-BE49-F238E27FC236}">
                <a16:creationId xmlns:a16="http://schemas.microsoft.com/office/drawing/2014/main" id="{0519B65A-4644-DD46-A9EF-347615F55B6E}"/>
              </a:ext>
            </a:extLst>
          </p:cNvPr>
          <p:cNvSpPr/>
          <p:nvPr/>
        </p:nvSpPr>
        <p:spPr>
          <a:xfrm>
            <a:off x="4860032" y="2276872"/>
            <a:ext cx="3960440" cy="1584176"/>
          </a:xfrm>
          <a:prstGeom prst="rect">
            <a:avLst/>
          </a:prstGeom>
          <a:solidFill>
            <a:srgbClr val="B4DCFA"/>
          </a:solidFill>
          <a:ln w="19050">
            <a:solidFill>
              <a:schemeClr val="accent1"/>
            </a:solidFill>
            <a:prstDash val="sysDash"/>
          </a:ln>
        </p:spPr>
        <p:txBody>
          <a:bodyPr wrap="square" anchor="ctr" anchorCtr="0">
            <a:noAutofit/>
          </a:bodyPr>
          <a:lstStyle/>
          <a:p>
            <a:pPr algn="ctr">
              <a:lnSpc>
                <a:spcPts val="2600"/>
              </a:lnSpc>
            </a:pPr>
            <a:r>
              <a:rPr lang="it-IT" sz="1900" dirty="0">
                <a:latin typeface="Arial"/>
                <a:cs typeface="Arial"/>
              </a:rPr>
              <a:t>Ad esempio il committente che riceve una fattura con data 31 luglio il 3 agosto la inserirebbe nella liquidazione di luglio</a:t>
            </a:r>
          </a:p>
        </p:txBody>
      </p:sp>
      <p:sp>
        <p:nvSpPr>
          <p:cNvPr id="6" name="Rettangolo 5">
            <a:extLst>
              <a:ext uri="{FF2B5EF4-FFF2-40B4-BE49-F238E27FC236}">
                <a16:creationId xmlns:a16="http://schemas.microsoft.com/office/drawing/2014/main" id="{FADC1A00-C90C-C54D-B9FF-2F835FC39DD1}"/>
              </a:ext>
            </a:extLst>
          </p:cNvPr>
          <p:cNvSpPr/>
          <p:nvPr/>
        </p:nvSpPr>
        <p:spPr>
          <a:xfrm>
            <a:off x="395536" y="4365104"/>
            <a:ext cx="8402589" cy="1584176"/>
          </a:xfrm>
          <a:prstGeom prst="rect">
            <a:avLst/>
          </a:prstGeom>
          <a:solidFill>
            <a:srgbClr val="B4DCFA"/>
          </a:solidFill>
          <a:ln w="19050">
            <a:solidFill>
              <a:srgbClr val="FF0000"/>
            </a:solidFill>
            <a:prstDash val="sysDash"/>
          </a:ln>
        </p:spPr>
        <p:txBody>
          <a:bodyPr wrap="square" anchor="ctr" anchorCtr="0">
            <a:noAutofit/>
          </a:bodyPr>
          <a:lstStyle/>
          <a:p>
            <a:pPr algn="ctr">
              <a:lnSpc>
                <a:spcPts val="2600"/>
              </a:lnSpc>
            </a:pPr>
            <a:r>
              <a:rPr lang="it-IT" sz="1900" dirty="0">
                <a:latin typeface="Arial"/>
                <a:cs typeface="Arial"/>
              </a:rPr>
              <a:t>Attualmente l’esercizio del diritto alla detrazione è consentito dal momento in cui sono contestualmente presenti le seguenti due condizioni: </a:t>
            </a:r>
          </a:p>
          <a:p>
            <a:pPr indent="-457200">
              <a:lnSpc>
                <a:spcPts val="2600"/>
              </a:lnSpc>
              <a:buAutoNum type="arabicParenR"/>
            </a:pPr>
            <a:r>
              <a:rPr lang="it-IT" sz="1900" dirty="0">
                <a:latin typeface="Arial"/>
                <a:cs typeface="Arial"/>
              </a:rPr>
              <a:t>Esigibilità dell’imposta sull’acquisto del bene o del servizio;</a:t>
            </a:r>
          </a:p>
          <a:p>
            <a:pPr indent="-457200">
              <a:lnSpc>
                <a:spcPts val="2600"/>
              </a:lnSpc>
              <a:buAutoNum type="arabicParenR"/>
            </a:pPr>
            <a:r>
              <a:rPr lang="it-IT" sz="1900" dirty="0">
                <a:latin typeface="Arial"/>
                <a:cs typeface="Arial"/>
              </a:rPr>
              <a:t>Il cessionario/committente deve essere in possesso della fattura  </a:t>
            </a:r>
          </a:p>
        </p:txBody>
      </p:sp>
      <p:sp>
        <p:nvSpPr>
          <p:cNvPr id="7" name="Callout con freccia in giù 6">
            <a:extLst>
              <a:ext uri="{FF2B5EF4-FFF2-40B4-BE49-F238E27FC236}">
                <a16:creationId xmlns:a16="http://schemas.microsoft.com/office/drawing/2014/main" id="{DA4F4E59-E498-1448-97B5-5458AD914783}"/>
              </a:ext>
            </a:extLst>
          </p:cNvPr>
          <p:cNvSpPr/>
          <p:nvPr/>
        </p:nvSpPr>
        <p:spPr>
          <a:xfrm>
            <a:off x="2915816" y="1268760"/>
            <a:ext cx="3312368" cy="720080"/>
          </a:xfrm>
          <a:prstGeom prst="downArrowCallou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lnSpc>
                <a:spcPts val="2600"/>
              </a:lnSpc>
            </a:pPr>
            <a:r>
              <a:rPr lang="it-IT" sz="2000" dirty="0">
                <a:solidFill>
                  <a:srgbClr val="002060"/>
                </a:solidFill>
                <a:latin typeface="Arial   "/>
              </a:rPr>
              <a:t>Detraibilità dell’IVA</a:t>
            </a:r>
          </a:p>
        </p:txBody>
      </p:sp>
    </p:spTree>
    <p:extLst>
      <p:ext uri="{BB962C8B-B14F-4D97-AF65-F5344CB8AC3E}">
        <p14:creationId xmlns:p14="http://schemas.microsoft.com/office/powerpoint/2010/main" val="886758575"/>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egnaposto testo 3"/>
          <p:cNvSpPr txBox="1">
            <a:spLocks/>
          </p:cNvSpPr>
          <p:nvPr/>
        </p:nvSpPr>
        <p:spPr bwMode="auto">
          <a:xfrm>
            <a:off x="107504" y="188888"/>
            <a:ext cx="8892480" cy="431800"/>
          </a:xfrm>
          <a:prstGeom prst="rect">
            <a:avLst/>
          </a:prstGeom>
          <a:noFill/>
          <a:ln w="9525">
            <a:noFill/>
            <a:miter lim="800000"/>
            <a:headEnd/>
            <a:tailEnd/>
          </a:ln>
        </p:spPr>
        <p:txBody>
          <a:bodyPr anchor="ctr"/>
          <a:lstStyle/>
          <a:p>
            <a:pPr marL="342900" indent="-342900" algn="ctr" defTabSz="457200" eaLnBrk="1" hangingPunct="1">
              <a:spcBef>
                <a:spcPct val="20000"/>
              </a:spcBef>
            </a:pPr>
            <a:r>
              <a:rPr lang="it-IT" altLang="it-IT" sz="2200" dirty="0">
                <a:solidFill>
                  <a:srgbClr val="002060"/>
                </a:solidFill>
                <a:ea typeface="MS PGothic" pitchFamily="34" charset="-128"/>
              </a:rPr>
              <a:t>POSSIBILI SEMPLIFICAZIONI SENZA COSTI PER L’ERARIO</a:t>
            </a:r>
          </a:p>
        </p:txBody>
      </p:sp>
      <p:sp>
        <p:nvSpPr>
          <p:cNvPr id="4" name="Rettangolo 3">
            <a:extLst>
              <a:ext uri="{FF2B5EF4-FFF2-40B4-BE49-F238E27FC236}">
                <a16:creationId xmlns:a16="http://schemas.microsoft.com/office/drawing/2014/main" id="{93A4748A-02D7-954F-ADE7-1DE26F6D1DD7}"/>
              </a:ext>
            </a:extLst>
          </p:cNvPr>
          <p:cNvSpPr/>
          <p:nvPr/>
        </p:nvSpPr>
        <p:spPr>
          <a:xfrm>
            <a:off x="395536" y="2276872"/>
            <a:ext cx="3960440" cy="1728192"/>
          </a:xfrm>
          <a:prstGeom prst="rect">
            <a:avLst/>
          </a:prstGeom>
          <a:solidFill>
            <a:srgbClr val="B4DCFA"/>
          </a:solidFill>
          <a:ln w="19050">
            <a:solidFill>
              <a:srgbClr val="3366FF"/>
            </a:solidFill>
            <a:prstDash val="sysDash"/>
          </a:ln>
        </p:spPr>
        <p:txBody>
          <a:bodyPr wrap="square" anchor="ctr" anchorCtr="0">
            <a:noAutofit/>
          </a:bodyPr>
          <a:lstStyle/>
          <a:p>
            <a:pPr algn="ctr">
              <a:lnSpc>
                <a:spcPts val="2600"/>
              </a:lnSpc>
            </a:pPr>
            <a:r>
              <a:rPr lang="it-IT" sz="1900" dirty="0">
                <a:latin typeface="Arial"/>
                <a:cs typeface="Arial"/>
              </a:rPr>
              <a:t>Si potrebbe sopprimere l’obbligo di numerare progressivamente le fatture di acquisto </a:t>
            </a:r>
          </a:p>
        </p:txBody>
      </p:sp>
      <p:sp>
        <p:nvSpPr>
          <p:cNvPr id="5" name="Rettangolo 4">
            <a:extLst>
              <a:ext uri="{FF2B5EF4-FFF2-40B4-BE49-F238E27FC236}">
                <a16:creationId xmlns:a16="http://schemas.microsoft.com/office/drawing/2014/main" id="{0519B65A-4644-DD46-A9EF-347615F55B6E}"/>
              </a:ext>
            </a:extLst>
          </p:cNvPr>
          <p:cNvSpPr/>
          <p:nvPr/>
        </p:nvSpPr>
        <p:spPr>
          <a:xfrm>
            <a:off x="4860032" y="2276872"/>
            <a:ext cx="3960440" cy="1728192"/>
          </a:xfrm>
          <a:prstGeom prst="rect">
            <a:avLst/>
          </a:prstGeom>
          <a:solidFill>
            <a:srgbClr val="B4DCFA"/>
          </a:solidFill>
          <a:ln w="19050">
            <a:solidFill>
              <a:schemeClr val="accent1"/>
            </a:solidFill>
            <a:prstDash val="sysDash"/>
          </a:ln>
        </p:spPr>
        <p:txBody>
          <a:bodyPr wrap="square" anchor="ctr" anchorCtr="0">
            <a:noAutofit/>
          </a:bodyPr>
          <a:lstStyle/>
          <a:p>
            <a:pPr algn="ctr">
              <a:lnSpc>
                <a:spcPts val="2600"/>
              </a:lnSpc>
            </a:pPr>
            <a:r>
              <a:rPr lang="it-IT" sz="1900" dirty="0">
                <a:latin typeface="Arial"/>
                <a:cs typeface="Arial"/>
              </a:rPr>
              <a:t>Ciò in quanto le stesse sono numerate e conservate direttamente dallo </a:t>
            </a:r>
            <a:r>
              <a:rPr lang="it-IT" sz="1900" dirty="0" err="1">
                <a:latin typeface="Arial"/>
                <a:cs typeface="Arial"/>
              </a:rPr>
              <a:t>Sdi</a:t>
            </a:r>
            <a:endParaRPr lang="it-IT" sz="1900" dirty="0">
              <a:latin typeface="Arial"/>
              <a:cs typeface="Arial"/>
            </a:endParaRPr>
          </a:p>
        </p:txBody>
      </p:sp>
      <p:sp>
        <p:nvSpPr>
          <p:cNvPr id="6" name="Rettangolo 5">
            <a:extLst>
              <a:ext uri="{FF2B5EF4-FFF2-40B4-BE49-F238E27FC236}">
                <a16:creationId xmlns:a16="http://schemas.microsoft.com/office/drawing/2014/main" id="{FADC1A00-C90C-C54D-B9FF-2F835FC39DD1}"/>
              </a:ext>
            </a:extLst>
          </p:cNvPr>
          <p:cNvSpPr/>
          <p:nvPr/>
        </p:nvSpPr>
        <p:spPr>
          <a:xfrm>
            <a:off x="395536" y="4509120"/>
            <a:ext cx="8402589" cy="1512168"/>
          </a:xfrm>
          <a:prstGeom prst="rect">
            <a:avLst/>
          </a:prstGeom>
          <a:solidFill>
            <a:srgbClr val="B4DCFA"/>
          </a:solidFill>
          <a:ln w="19050">
            <a:solidFill>
              <a:srgbClr val="FF0000"/>
            </a:solidFill>
            <a:prstDash val="sysDash"/>
          </a:ln>
        </p:spPr>
        <p:txBody>
          <a:bodyPr wrap="square" anchor="ctr" anchorCtr="0">
            <a:noAutofit/>
          </a:bodyPr>
          <a:lstStyle/>
          <a:p>
            <a:pPr algn="ctr">
              <a:lnSpc>
                <a:spcPts val="2600"/>
              </a:lnSpc>
            </a:pPr>
            <a:r>
              <a:rPr lang="it-IT" sz="1900" dirty="0">
                <a:latin typeface="Arial"/>
                <a:cs typeface="Arial"/>
              </a:rPr>
              <a:t>Attualmente vige l’obbligo di integrare la fattura o la bolletta doganale d’acquisto di beni e servizi inserendo nella stessa il numero progressivo, al fine di fornire alle stesse univocità rispetto alla loro registrazione</a:t>
            </a:r>
          </a:p>
        </p:txBody>
      </p:sp>
      <p:sp>
        <p:nvSpPr>
          <p:cNvPr id="7" name="Callout con freccia in giù 6">
            <a:extLst>
              <a:ext uri="{FF2B5EF4-FFF2-40B4-BE49-F238E27FC236}">
                <a16:creationId xmlns:a16="http://schemas.microsoft.com/office/drawing/2014/main" id="{DA4F4E59-E498-1448-97B5-5458AD914783}"/>
              </a:ext>
            </a:extLst>
          </p:cNvPr>
          <p:cNvSpPr/>
          <p:nvPr/>
        </p:nvSpPr>
        <p:spPr>
          <a:xfrm>
            <a:off x="2915816" y="1268760"/>
            <a:ext cx="3312368" cy="720080"/>
          </a:xfrm>
          <a:prstGeom prst="downArrowCallou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lnSpc>
                <a:spcPts val="2600"/>
              </a:lnSpc>
            </a:pPr>
            <a:r>
              <a:rPr lang="it-IT" sz="2000" dirty="0">
                <a:solidFill>
                  <a:srgbClr val="002060"/>
                </a:solidFill>
                <a:latin typeface="Arial   "/>
              </a:rPr>
              <a:t>Numero di protocollo</a:t>
            </a:r>
          </a:p>
        </p:txBody>
      </p:sp>
    </p:spTree>
    <p:extLst>
      <p:ext uri="{BB962C8B-B14F-4D97-AF65-F5344CB8AC3E}">
        <p14:creationId xmlns:p14="http://schemas.microsoft.com/office/powerpoint/2010/main" val="16756083"/>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egnaposto testo 3"/>
          <p:cNvSpPr txBox="1">
            <a:spLocks/>
          </p:cNvSpPr>
          <p:nvPr/>
        </p:nvSpPr>
        <p:spPr bwMode="auto">
          <a:xfrm>
            <a:off x="107504" y="188888"/>
            <a:ext cx="8892480" cy="431800"/>
          </a:xfrm>
          <a:prstGeom prst="rect">
            <a:avLst/>
          </a:prstGeom>
          <a:noFill/>
          <a:ln w="9525">
            <a:noFill/>
            <a:miter lim="800000"/>
            <a:headEnd/>
            <a:tailEnd/>
          </a:ln>
        </p:spPr>
        <p:txBody>
          <a:bodyPr anchor="ctr"/>
          <a:lstStyle/>
          <a:p>
            <a:pPr marL="342900" indent="-342900" algn="ctr" defTabSz="457200" eaLnBrk="1" hangingPunct="1">
              <a:spcBef>
                <a:spcPct val="20000"/>
              </a:spcBef>
            </a:pPr>
            <a:r>
              <a:rPr lang="it-IT" altLang="it-IT" sz="2200" dirty="0">
                <a:solidFill>
                  <a:srgbClr val="002060"/>
                </a:solidFill>
                <a:ea typeface="MS PGothic" pitchFamily="34" charset="-128"/>
              </a:rPr>
              <a:t>POSSIBILI SEMPLIFICAZIONI SENZA COSTI PER L’ERARIO</a:t>
            </a:r>
          </a:p>
        </p:txBody>
      </p:sp>
      <p:sp>
        <p:nvSpPr>
          <p:cNvPr id="4" name="Rettangolo 3">
            <a:extLst>
              <a:ext uri="{FF2B5EF4-FFF2-40B4-BE49-F238E27FC236}">
                <a16:creationId xmlns:a16="http://schemas.microsoft.com/office/drawing/2014/main" id="{93A4748A-02D7-954F-ADE7-1DE26F6D1DD7}"/>
              </a:ext>
            </a:extLst>
          </p:cNvPr>
          <p:cNvSpPr/>
          <p:nvPr/>
        </p:nvSpPr>
        <p:spPr>
          <a:xfrm>
            <a:off x="395536" y="2276872"/>
            <a:ext cx="3960440" cy="1728192"/>
          </a:xfrm>
          <a:prstGeom prst="rect">
            <a:avLst/>
          </a:prstGeom>
          <a:solidFill>
            <a:srgbClr val="B4DCFA"/>
          </a:solidFill>
          <a:ln w="19050">
            <a:solidFill>
              <a:srgbClr val="3366FF"/>
            </a:solidFill>
            <a:prstDash val="sysDash"/>
          </a:ln>
        </p:spPr>
        <p:txBody>
          <a:bodyPr wrap="square" anchor="ctr" anchorCtr="0">
            <a:noAutofit/>
          </a:bodyPr>
          <a:lstStyle/>
          <a:p>
            <a:pPr algn="ctr">
              <a:lnSpc>
                <a:spcPts val="2600"/>
              </a:lnSpc>
            </a:pPr>
            <a:r>
              <a:rPr lang="it-IT" sz="1900" dirty="0">
                <a:latin typeface="Arial"/>
                <a:cs typeface="Arial"/>
              </a:rPr>
              <a:t>Il 31/12/2020 scade la deroga triennale UE per l’istituzione dello </a:t>
            </a:r>
            <a:r>
              <a:rPr lang="it-IT" sz="1900" dirty="0" err="1">
                <a:latin typeface="Arial"/>
                <a:cs typeface="Arial"/>
              </a:rPr>
              <a:t>Split</a:t>
            </a:r>
            <a:r>
              <a:rPr lang="it-IT" sz="1900" dirty="0">
                <a:latin typeface="Arial"/>
                <a:cs typeface="Arial"/>
              </a:rPr>
              <a:t> </a:t>
            </a:r>
            <a:r>
              <a:rPr lang="it-IT" sz="1900" dirty="0" err="1">
                <a:latin typeface="Arial"/>
                <a:cs typeface="Arial"/>
              </a:rPr>
              <a:t>Payment</a:t>
            </a:r>
            <a:r>
              <a:rPr lang="it-IT" sz="1900" dirty="0">
                <a:latin typeface="Arial"/>
                <a:cs typeface="Arial"/>
              </a:rPr>
              <a:t> che a questo punto si potrebbe lasciar cadere</a:t>
            </a:r>
          </a:p>
        </p:txBody>
      </p:sp>
      <p:sp>
        <p:nvSpPr>
          <p:cNvPr id="5" name="Rettangolo 4">
            <a:extLst>
              <a:ext uri="{FF2B5EF4-FFF2-40B4-BE49-F238E27FC236}">
                <a16:creationId xmlns:a16="http://schemas.microsoft.com/office/drawing/2014/main" id="{0519B65A-4644-DD46-A9EF-347615F55B6E}"/>
              </a:ext>
            </a:extLst>
          </p:cNvPr>
          <p:cNvSpPr/>
          <p:nvPr/>
        </p:nvSpPr>
        <p:spPr>
          <a:xfrm>
            <a:off x="4860032" y="2276872"/>
            <a:ext cx="3960440" cy="1728192"/>
          </a:xfrm>
          <a:prstGeom prst="rect">
            <a:avLst/>
          </a:prstGeom>
          <a:solidFill>
            <a:srgbClr val="B4DCFA"/>
          </a:solidFill>
          <a:ln w="19050">
            <a:solidFill>
              <a:schemeClr val="accent1"/>
            </a:solidFill>
            <a:prstDash val="sysDash"/>
          </a:ln>
        </p:spPr>
        <p:txBody>
          <a:bodyPr wrap="square" anchor="ctr" anchorCtr="0">
            <a:noAutofit/>
          </a:bodyPr>
          <a:lstStyle/>
          <a:p>
            <a:pPr algn="ctr">
              <a:lnSpc>
                <a:spcPts val="2600"/>
              </a:lnSpc>
            </a:pPr>
            <a:r>
              <a:rPr lang="it-IT" sz="1900" dirty="0">
                <a:latin typeface="Arial"/>
                <a:cs typeface="Arial"/>
              </a:rPr>
              <a:t>Anche il reverse </a:t>
            </a:r>
            <a:r>
              <a:rPr lang="it-IT" sz="1900" dirty="0" err="1">
                <a:latin typeface="Arial"/>
                <a:cs typeface="Arial"/>
              </a:rPr>
              <a:t>charge</a:t>
            </a:r>
            <a:r>
              <a:rPr lang="it-IT" sz="1900" dirty="0">
                <a:latin typeface="Arial"/>
                <a:cs typeface="Arial"/>
              </a:rPr>
              <a:t> così generalizzato andrebbe rivisto alla luce dell’immediato possesso dei dati fatture da parte dell’Agenzia </a:t>
            </a:r>
          </a:p>
        </p:txBody>
      </p:sp>
      <p:sp>
        <p:nvSpPr>
          <p:cNvPr id="6" name="Rettangolo 5">
            <a:extLst>
              <a:ext uri="{FF2B5EF4-FFF2-40B4-BE49-F238E27FC236}">
                <a16:creationId xmlns:a16="http://schemas.microsoft.com/office/drawing/2014/main" id="{FADC1A00-C90C-C54D-B9FF-2F835FC39DD1}"/>
              </a:ext>
            </a:extLst>
          </p:cNvPr>
          <p:cNvSpPr/>
          <p:nvPr/>
        </p:nvSpPr>
        <p:spPr>
          <a:xfrm>
            <a:off x="395537" y="4509120"/>
            <a:ext cx="3960440" cy="1512168"/>
          </a:xfrm>
          <a:prstGeom prst="rect">
            <a:avLst/>
          </a:prstGeom>
          <a:solidFill>
            <a:srgbClr val="B4DCFA"/>
          </a:solidFill>
          <a:ln w="19050">
            <a:solidFill>
              <a:srgbClr val="FF0000"/>
            </a:solidFill>
            <a:prstDash val="sysDash"/>
          </a:ln>
        </p:spPr>
        <p:txBody>
          <a:bodyPr wrap="square" anchor="ctr" anchorCtr="0">
            <a:noAutofit/>
          </a:bodyPr>
          <a:lstStyle/>
          <a:p>
            <a:pPr algn="ctr">
              <a:lnSpc>
                <a:spcPts val="2600"/>
              </a:lnSpc>
            </a:pPr>
            <a:r>
              <a:rPr lang="it-IT" sz="1900" dirty="0">
                <a:latin typeface="Arial"/>
                <a:cs typeface="Arial"/>
              </a:rPr>
              <a:t>Le comunicazioni trimestrali delle liquidazioni Iva appaiono superflue considerata la mole di informazioni immediate inviate all’Agenzia</a:t>
            </a:r>
          </a:p>
        </p:txBody>
      </p:sp>
      <p:sp>
        <p:nvSpPr>
          <p:cNvPr id="7" name="Callout con freccia in giù 6">
            <a:extLst>
              <a:ext uri="{FF2B5EF4-FFF2-40B4-BE49-F238E27FC236}">
                <a16:creationId xmlns:a16="http://schemas.microsoft.com/office/drawing/2014/main" id="{DA4F4E59-E498-1448-97B5-5458AD914783}"/>
              </a:ext>
            </a:extLst>
          </p:cNvPr>
          <p:cNvSpPr/>
          <p:nvPr/>
        </p:nvSpPr>
        <p:spPr>
          <a:xfrm>
            <a:off x="2771800" y="1268760"/>
            <a:ext cx="3600400" cy="720080"/>
          </a:xfrm>
          <a:prstGeom prst="downArrowCallou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lnSpc>
                <a:spcPts val="2600"/>
              </a:lnSpc>
            </a:pPr>
            <a:r>
              <a:rPr lang="it-IT" sz="2000" dirty="0">
                <a:solidFill>
                  <a:srgbClr val="002060"/>
                </a:solidFill>
                <a:latin typeface="Arial   "/>
              </a:rPr>
              <a:t>Semplificazione  adempimenti </a:t>
            </a:r>
          </a:p>
        </p:txBody>
      </p:sp>
      <p:sp>
        <p:nvSpPr>
          <p:cNvPr id="8" name="Rettangolo 7">
            <a:extLst>
              <a:ext uri="{FF2B5EF4-FFF2-40B4-BE49-F238E27FC236}">
                <a16:creationId xmlns:a16="http://schemas.microsoft.com/office/drawing/2014/main" id="{FADC1A00-C90C-C54D-B9FF-2F835FC39DD1}"/>
              </a:ext>
            </a:extLst>
          </p:cNvPr>
          <p:cNvSpPr/>
          <p:nvPr/>
        </p:nvSpPr>
        <p:spPr>
          <a:xfrm>
            <a:off x="4860032" y="4509120"/>
            <a:ext cx="3960440" cy="1512168"/>
          </a:xfrm>
          <a:prstGeom prst="rect">
            <a:avLst/>
          </a:prstGeom>
          <a:solidFill>
            <a:srgbClr val="B4DCFA"/>
          </a:solidFill>
          <a:ln w="19050">
            <a:solidFill>
              <a:srgbClr val="FF0000"/>
            </a:solidFill>
            <a:prstDash val="sysDash"/>
          </a:ln>
        </p:spPr>
        <p:txBody>
          <a:bodyPr wrap="square" anchor="ctr" anchorCtr="0">
            <a:noAutofit/>
          </a:bodyPr>
          <a:lstStyle/>
          <a:p>
            <a:pPr algn="ctr">
              <a:lnSpc>
                <a:spcPts val="2600"/>
              </a:lnSpc>
            </a:pPr>
            <a:r>
              <a:rPr lang="it-IT" sz="1900" dirty="0">
                <a:latin typeface="Arial"/>
                <a:cs typeface="Arial"/>
              </a:rPr>
              <a:t>La dichiarazione annuale Iva andrebbe snellita e limitata alle sole informazioni aggiuntive non ancora acquisite dall’Agenzia </a:t>
            </a:r>
          </a:p>
        </p:txBody>
      </p:sp>
    </p:spTree>
    <p:extLst>
      <p:ext uri="{BB962C8B-B14F-4D97-AF65-F5344CB8AC3E}">
        <p14:creationId xmlns:p14="http://schemas.microsoft.com/office/powerpoint/2010/main" val="16756083"/>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ChangeArrowheads="1"/>
          </p:cNvSpPr>
          <p:nvPr/>
        </p:nvSpPr>
        <p:spPr bwMode="auto">
          <a:xfrm>
            <a:off x="250005" y="2924944"/>
            <a:ext cx="4249738" cy="1246253"/>
          </a:xfrm>
          <a:prstGeom prst="rect">
            <a:avLst/>
          </a:prstGeom>
          <a:solidFill>
            <a:srgbClr val="C0C0C0"/>
          </a:solidFill>
          <a:ln w="9525">
            <a:solidFill>
              <a:schemeClr val="tx1"/>
            </a:solidFill>
            <a:miter lim="800000"/>
            <a:headEnd/>
            <a:tailEnd/>
          </a:ln>
          <a:effectLst/>
        </p:spPr>
        <p:txBody>
          <a:bodyPr lIns="91367" tIns="45684" rIns="91367" bIns="45684" anchor="ctr"/>
          <a:lstStyle/>
          <a:p>
            <a:pPr algn="ctr">
              <a:lnSpc>
                <a:spcPts val="2600"/>
              </a:lnSpc>
            </a:pPr>
            <a:r>
              <a:rPr lang="it-IT" sz="2000" dirty="0">
                <a:latin typeface="Arial" pitchFamily="34" charset="0"/>
                <a:cs typeface="Arial" pitchFamily="34" charset="0"/>
              </a:rPr>
              <a:t>Il cedente dovrà portate le fatture emesse in banca per ottenere il finanziamento «anticipo fatture»</a:t>
            </a:r>
          </a:p>
        </p:txBody>
      </p:sp>
      <p:sp>
        <p:nvSpPr>
          <p:cNvPr id="184323" name="Rectangle 3"/>
          <p:cNvSpPr>
            <a:spLocks noChangeArrowheads="1"/>
          </p:cNvSpPr>
          <p:nvPr/>
        </p:nvSpPr>
        <p:spPr bwMode="auto">
          <a:xfrm>
            <a:off x="4787080" y="2927988"/>
            <a:ext cx="4176713" cy="1246253"/>
          </a:xfrm>
          <a:prstGeom prst="rect">
            <a:avLst/>
          </a:prstGeom>
          <a:solidFill>
            <a:srgbClr val="C0C0C0"/>
          </a:solidFill>
          <a:ln w="9525">
            <a:solidFill>
              <a:schemeClr val="tx1"/>
            </a:solidFill>
            <a:miter lim="800000"/>
            <a:headEnd/>
            <a:tailEnd/>
          </a:ln>
          <a:effectLst/>
        </p:spPr>
        <p:txBody>
          <a:bodyPr lIns="91367" tIns="45684" rIns="91367" bIns="45684" anchor="ctr"/>
          <a:lstStyle/>
          <a:p>
            <a:pPr algn="ctr">
              <a:lnSpc>
                <a:spcPts val="2600"/>
              </a:lnSpc>
            </a:pPr>
            <a:r>
              <a:rPr lang="it-IT" sz="2000" dirty="0">
                <a:latin typeface="Arial" pitchFamily="34" charset="0"/>
                <a:cs typeface="Arial" pitchFamily="34" charset="0"/>
                <a:sym typeface="Wingdings" pitchFamily="2" charset="2"/>
              </a:rPr>
              <a:t>Il cessionario avrà bisogno della fattura cartacea per programmare i pagamenti ai fornitori</a:t>
            </a:r>
          </a:p>
        </p:txBody>
      </p:sp>
      <p:sp>
        <p:nvSpPr>
          <p:cNvPr id="184324" name="Rectangle 4"/>
          <p:cNvSpPr>
            <a:spLocks noChangeArrowheads="1"/>
          </p:cNvSpPr>
          <p:nvPr/>
        </p:nvSpPr>
        <p:spPr bwMode="auto">
          <a:xfrm>
            <a:off x="250700" y="1340768"/>
            <a:ext cx="8712968" cy="891194"/>
          </a:xfrm>
          <a:prstGeom prst="rect">
            <a:avLst/>
          </a:prstGeom>
          <a:solidFill>
            <a:schemeClr val="accent1"/>
          </a:solidFill>
          <a:ln w="9525">
            <a:solidFill>
              <a:schemeClr val="tx1"/>
            </a:solidFill>
            <a:miter lim="800000"/>
            <a:headEnd/>
            <a:tailEnd/>
          </a:ln>
          <a:effectLst/>
        </p:spPr>
        <p:txBody>
          <a:bodyPr wrap="none" lIns="91367" tIns="45684" rIns="91367" bIns="45684" anchor="ctr"/>
          <a:lstStyle/>
          <a:p>
            <a:pPr algn="ctr">
              <a:lnSpc>
                <a:spcPts val="2600"/>
              </a:lnSpc>
            </a:pPr>
            <a:r>
              <a:rPr lang="it-IT" sz="2000" dirty="0">
                <a:solidFill>
                  <a:schemeClr val="bg1"/>
                </a:solidFill>
                <a:latin typeface="Arial" pitchFamily="34" charset="0"/>
                <a:cs typeface="Arial" pitchFamily="34" charset="0"/>
              </a:rPr>
              <a:t>E’ prevedibile che la fattura cartacea (analogica) non scomparirà presto e </a:t>
            </a:r>
          </a:p>
          <a:p>
            <a:pPr algn="ctr">
              <a:lnSpc>
                <a:spcPts val="2600"/>
              </a:lnSpc>
            </a:pPr>
            <a:r>
              <a:rPr lang="it-IT" sz="2000" dirty="0">
                <a:solidFill>
                  <a:schemeClr val="bg1"/>
                </a:solidFill>
                <a:latin typeface="Arial" pitchFamily="34" charset="0"/>
                <a:cs typeface="Arial" pitchFamily="34" charset="0"/>
              </a:rPr>
              <a:t>verosimilmente affiancherà la fattura elettronica per un </a:t>
            </a:r>
            <a:r>
              <a:rPr lang="it-IT" sz="2000" dirty="0" err="1">
                <a:solidFill>
                  <a:schemeClr val="bg1"/>
                </a:solidFill>
                <a:latin typeface="Arial" pitchFamily="34" charset="0"/>
                <a:cs typeface="Arial" pitchFamily="34" charset="0"/>
              </a:rPr>
              <a:t>pò</a:t>
            </a:r>
            <a:r>
              <a:rPr lang="it-IT" sz="2000" dirty="0">
                <a:solidFill>
                  <a:schemeClr val="bg1"/>
                </a:solidFill>
                <a:latin typeface="Arial" pitchFamily="34" charset="0"/>
                <a:cs typeface="Arial" pitchFamily="34" charset="0"/>
              </a:rPr>
              <a:t> di tempo</a:t>
            </a:r>
          </a:p>
        </p:txBody>
      </p:sp>
      <p:cxnSp>
        <p:nvCxnSpPr>
          <p:cNvPr id="184325" name="AutoShape 5"/>
          <p:cNvCxnSpPr>
            <a:cxnSpLocks noChangeShapeType="1"/>
            <a:stCxn id="184324" idx="2"/>
            <a:endCxn id="184322" idx="0"/>
          </p:cNvCxnSpPr>
          <p:nvPr/>
        </p:nvCxnSpPr>
        <p:spPr bwMode="auto">
          <a:xfrm rot="5400000">
            <a:off x="3144538" y="1462298"/>
            <a:ext cx="692982" cy="2232310"/>
          </a:xfrm>
          <a:prstGeom prst="bentConnector3">
            <a:avLst>
              <a:gd name="adj1" fmla="val 50000"/>
            </a:avLst>
          </a:prstGeom>
          <a:noFill/>
          <a:ln w="28575">
            <a:solidFill>
              <a:schemeClr val="tx1"/>
            </a:solidFill>
            <a:miter lim="800000"/>
            <a:headEnd/>
            <a:tailEnd type="triangle" w="med" len="med"/>
          </a:ln>
          <a:effectLst/>
        </p:spPr>
      </p:cxnSp>
      <p:cxnSp>
        <p:nvCxnSpPr>
          <p:cNvPr id="184326" name="AutoShape 6"/>
          <p:cNvCxnSpPr>
            <a:cxnSpLocks noChangeShapeType="1"/>
            <a:stCxn id="184324" idx="2"/>
            <a:endCxn id="184323" idx="0"/>
          </p:cNvCxnSpPr>
          <p:nvPr/>
        </p:nvCxnSpPr>
        <p:spPr bwMode="auto">
          <a:xfrm rot="16200000" flipH="1">
            <a:off x="5393297" y="1445848"/>
            <a:ext cx="696026" cy="2268253"/>
          </a:xfrm>
          <a:prstGeom prst="bentConnector3">
            <a:avLst>
              <a:gd name="adj1" fmla="val 50000"/>
            </a:avLst>
          </a:prstGeom>
          <a:noFill/>
          <a:ln w="28575">
            <a:solidFill>
              <a:schemeClr val="tx1"/>
            </a:solidFill>
            <a:miter lim="800000"/>
            <a:headEnd/>
            <a:tailEnd type="triangle" w="med" len="med"/>
          </a:ln>
          <a:effectLst/>
        </p:spPr>
      </p:cxnSp>
      <p:sp>
        <p:nvSpPr>
          <p:cNvPr id="16" name="Rectangle 2"/>
          <p:cNvSpPr>
            <a:spLocks noChangeArrowheads="1"/>
          </p:cNvSpPr>
          <p:nvPr/>
        </p:nvSpPr>
        <p:spPr bwMode="auto">
          <a:xfrm>
            <a:off x="1907704" y="4842178"/>
            <a:ext cx="5400600" cy="1251118"/>
          </a:xfrm>
          <a:prstGeom prst="rect">
            <a:avLst/>
          </a:prstGeom>
          <a:solidFill>
            <a:srgbClr val="C0C0C0"/>
          </a:solidFill>
          <a:ln w="9525">
            <a:solidFill>
              <a:schemeClr val="tx1"/>
            </a:solidFill>
            <a:miter lim="800000"/>
            <a:headEnd/>
            <a:tailEnd/>
          </a:ln>
          <a:effectLst/>
        </p:spPr>
        <p:txBody>
          <a:bodyPr lIns="91367" tIns="45684" rIns="91367" bIns="45684" anchor="ctr"/>
          <a:lstStyle/>
          <a:p>
            <a:pPr algn="ctr">
              <a:lnSpc>
                <a:spcPts val="2600"/>
              </a:lnSpc>
            </a:pPr>
            <a:r>
              <a:rPr lang="it-IT" sz="2000" dirty="0">
                <a:latin typeface="Arial" pitchFamily="34" charset="0"/>
                <a:cs typeface="Arial" pitchFamily="34" charset="0"/>
              </a:rPr>
              <a:t>In caso di insolvenza del cliente, il legale avrà bisogno della fattura cartacea per avviare la procedura del decreto ingiuntivo</a:t>
            </a:r>
          </a:p>
        </p:txBody>
      </p:sp>
      <p:cxnSp>
        <p:nvCxnSpPr>
          <p:cNvPr id="33" name="AutoShape 10"/>
          <p:cNvCxnSpPr>
            <a:cxnSpLocks noChangeShapeType="1"/>
          </p:cNvCxnSpPr>
          <p:nvPr/>
        </p:nvCxnSpPr>
        <p:spPr bwMode="auto">
          <a:xfrm>
            <a:off x="2410540" y="4189258"/>
            <a:ext cx="401" cy="535886"/>
          </a:xfrm>
          <a:prstGeom prst="straightConnector1">
            <a:avLst/>
          </a:prstGeom>
          <a:noFill/>
          <a:ln w="28575">
            <a:solidFill>
              <a:schemeClr val="tx1"/>
            </a:solidFill>
            <a:round/>
            <a:headEnd/>
            <a:tailEnd type="triangle" w="med" len="med"/>
          </a:ln>
          <a:effectLst/>
        </p:spPr>
      </p:cxnSp>
      <p:cxnSp>
        <p:nvCxnSpPr>
          <p:cNvPr id="34" name="AutoShape 10"/>
          <p:cNvCxnSpPr>
            <a:cxnSpLocks noChangeShapeType="1"/>
          </p:cNvCxnSpPr>
          <p:nvPr/>
        </p:nvCxnSpPr>
        <p:spPr bwMode="auto">
          <a:xfrm>
            <a:off x="6876624" y="4189258"/>
            <a:ext cx="401" cy="535886"/>
          </a:xfrm>
          <a:prstGeom prst="straightConnector1">
            <a:avLst/>
          </a:prstGeom>
          <a:noFill/>
          <a:ln w="28575">
            <a:solidFill>
              <a:schemeClr val="tx1"/>
            </a:solidFill>
            <a:round/>
            <a:headEnd/>
            <a:tailEnd type="triangle" w="med" len="med"/>
          </a:ln>
          <a:effectLst/>
        </p:spPr>
      </p:cxnSp>
      <p:sp>
        <p:nvSpPr>
          <p:cNvPr id="19" name="Segnaposto testo 3"/>
          <p:cNvSpPr txBox="1">
            <a:spLocks/>
          </p:cNvSpPr>
          <p:nvPr/>
        </p:nvSpPr>
        <p:spPr bwMode="auto">
          <a:xfrm>
            <a:off x="323528" y="260896"/>
            <a:ext cx="8568132" cy="431800"/>
          </a:xfrm>
          <a:prstGeom prst="rect">
            <a:avLst/>
          </a:prstGeom>
          <a:noFill/>
          <a:ln w="9525">
            <a:noFill/>
            <a:miter lim="800000"/>
            <a:headEnd/>
            <a:tailEnd/>
          </a:ln>
        </p:spPr>
        <p:txBody>
          <a:bodyPr anchor="ctr"/>
          <a:lstStyle/>
          <a:p>
            <a:pPr marL="342900" indent="-342900" algn="ctr" defTabSz="457200" eaLnBrk="1" hangingPunct="1">
              <a:spcBef>
                <a:spcPct val="20000"/>
              </a:spcBef>
            </a:pPr>
            <a:r>
              <a:rPr lang="it-IT" altLang="it-IT" sz="2200" dirty="0">
                <a:solidFill>
                  <a:srgbClr val="002060"/>
                </a:solidFill>
                <a:ea typeface="MS PGothic" pitchFamily="34" charset="-128"/>
              </a:rPr>
              <a:t>LA PROBABILE COESISTENZA DELLA FATTURA CARTACEA - 1</a:t>
            </a:r>
          </a:p>
        </p:txBody>
      </p:sp>
    </p:spTree>
    <p:extLst>
      <p:ext uri="{BB962C8B-B14F-4D97-AF65-F5344CB8AC3E}">
        <p14:creationId xmlns:p14="http://schemas.microsoft.com/office/powerpoint/2010/main" val="2086926895"/>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4325" name="AutoShape 5"/>
          <p:cNvCxnSpPr>
            <a:cxnSpLocks noChangeShapeType="1"/>
          </p:cNvCxnSpPr>
          <p:nvPr/>
        </p:nvCxnSpPr>
        <p:spPr bwMode="auto">
          <a:xfrm rot="5400000">
            <a:off x="3259669" y="1217389"/>
            <a:ext cx="462720" cy="2232310"/>
          </a:xfrm>
          <a:prstGeom prst="bentConnector3">
            <a:avLst>
              <a:gd name="adj1" fmla="val 50000"/>
            </a:avLst>
          </a:prstGeom>
          <a:noFill/>
          <a:ln w="28575">
            <a:solidFill>
              <a:schemeClr val="tx1"/>
            </a:solidFill>
            <a:miter lim="800000"/>
            <a:headEnd/>
            <a:tailEnd type="triangle" w="med" len="med"/>
          </a:ln>
          <a:effectLst/>
        </p:spPr>
      </p:cxnSp>
      <p:cxnSp>
        <p:nvCxnSpPr>
          <p:cNvPr id="184326" name="AutoShape 6"/>
          <p:cNvCxnSpPr>
            <a:cxnSpLocks noChangeShapeType="1"/>
          </p:cNvCxnSpPr>
          <p:nvPr/>
        </p:nvCxnSpPr>
        <p:spPr bwMode="auto">
          <a:xfrm rot="16200000" flipH="1">
            <a:off x="5475786" y="1192247"/>
            <a:ext cx="531745" cy="2268948"/>
          </a:xfrm>
          <a:prstGeom prst="bentConnector3">
            <a:avLst>
              <a:gd name="adj1" fmla="val 50000"/>
            </a:avLst>
          </a:prstGeom>
          <a:noFill/>
          <a:ln w="28575">
            <a:solidFill>
              <a:schemeClr val="tx1"/>
            </a:solidFill>
            <a:miter lim="800000"/>
            <a:headEnd/>
            <a:tailEnd type="triangle" w="med" len="med"/>
          </a:ln>
          <a:effectLst/>
        </p:spPr>
      </p:cxnSp>
      <p:sp>
        <p:nvSpPr>
          <p:cNvPr id="15" name="Rectangle 3"/>
          <p:cNvSpPr>
            <a:spLocks noChangeArrowheads="1"/>
          </p:cNvSpPr>
          <p:nvPr/>
        </p:nvSpPr>
        <p:spPr bwMode="auto">
          <a:xfrm>
            <a:off x="250700" y="2594811"/>
            <a:ext cx="4248721" cy="1140146"/>
          </a:xfrm>
          <a:prstGeom prst="rect">
            <a:avLst/>
          </a:prstGeom>
          <a:solidFill>
            <a:srgbClr val="C0C0C0"/>
          </a:solidFill>
          <a:ln w="9525">
            <a:solidFill>
              <a:schemeClr val="tx1"/>
            </a:solidFill>
            <a:miter lim="800000"/>
            <a:headEnd/>
            <a:tailEnd/>
          </a:ln>
          <a:effectLst/>
        </p:spPr>
        <p:txBody>
          <a:bodyPr lIns="91367" tIns="45684" rIns="91367" bIns="45684" anchor="ctr"/>
          <a:lstStyle/>
          <a:p>
            <a:pPr algn="ctr">
              <a:lnSpc>
                <a:spcPts val="2600"/>
              </a:lnSpc>
            </a:pPr>
            <a:r>
              <a:rPr lang="it-IT" sz="2000" dirty="0">
                <a:latin typeface="Arial" pitchFamily="34" charset="0"/>
                <a:cs typeface="Arial" pitchFamily="34" charset="0"/>
                <a:sym typeface="Wingdings" pitchFamily="2" charset="2"/>
              </a:rPr>
              <a:t>In caso di fattura accompagnatoria, la versione cartacea sarà utile per controllare il dettaglio dei beni forniti </a:t>
            </a:r>
          </a:p>
        </p:txBody>
      </p:sp>
      <p:sp>
        <p:nvSpPr>
          <p:cNvPr id="17" name="Rectangle 3"/>
          <p:cNvSpPr>
            <a:spLocks noChangeArrowheads="1"/>
          </p:cNvSpPr>
          <p:nvPr/>
        </p:nvSpPr>
        <p:spPr bwMode="auto">
          <a:xfrm>
            <a:off x="4787775" y="2594024"/>
            <a:ext cx="4176713" cy="1140933"/>
          </a:xfrm>
          <a:prstGeom prst="rect">
            <a:avLst/>
          </a:prstGeom>
          <a:solidFill>
            <a:srgbClr val="C0C0C0"/>
          </a:solidFill>
          <a:ln w="9525">
            <a:solidFill>
              <a:schemeClr val="tx1"/>
            </a:solidFill>
            <a:miter lim="800000"/>
            <a:headEnd/>
            <a:tailEnd/>
          </a:ln>
          <a:effectLst/>
        </p:spPr>
        <p:txBody>
          <a:bodyPr lIns="91367" tIns="45684" rIns="91367" bIns="45684" anchor="ctr"/>
          <a:lstStyle/>
          <a:p>
            <a:pPr algn="ctr">
              <a:lnSpc>
                <a:spcPts val="2600"/>
              </a:lnSpc>
            </a:pPr>
            <a:r>
              <a:rPr lang="it-IT" sz="2000" dirty="0">
                <a:latin typeface="Arial" pitchFamily="34" charset="0"/>
                <a:cs typeface="Arial" pitchFamily="34" charset="0"/>
                <a:sym typeface="Wingdings" pitchFamily="2" charset="2"/>
              </a:rPr>
              <a:t>La fattura cartacea sarà necessaria per certificare che il bene ceduto è ancora coperto da garanzia </a:t>
            </a:r>
          </a:p>
        </p:txBody>
      </p:sp>
      <p:sp>
        <p:nvSpPr>
          <p:cNvPr id="18" name="Rectangle 3"/>
          <p:cNvSpPr>
            <a:spLocks noChangeArrowheads="1"/>
          </p:cNvSpPr>
          <p:nvPr/>
        </p:nvSpPr>
        <p:spPr bwMode="auto">
          <a:xfrm>
            <a:off x="1475656" y="4065816"/>
            <a:ext cx="6120680" cy="1164815"/>
          </a:xfrm>
          <a:prstGeom prst="rect">
            <a:avLst/>
          </a:prstGeom>
          <a:solidFill>
            <a:srgbClr val="C0C0C0"/>
          </a:solidFill>
          <a:ln w="9525">
            <a:solidFill>
              <a:schemeClr val="tx1"/>
            </a:solidFill>
            <a:miter lim="800000"/>
            <a:headEnd/>
            <a:tailEnd/>
          </a:ln>
          <a:effectLst/>
        </p:spPr>
        <p:txBody>
          <a:bodyPr lIns="91367" tIns="45684" rIns="91367" bIns="45684" anchor="ctr"/>
          <a:lstStyle/>
          <a:p>
            <a:pPr algn="ctr">
              <a:lnSpc>
                <a:spcPts val="2600"/>
              </a:lnSpc>
            </a:pPr>
            <a:r>
              <a:rPr lang="it-IT" sz="2000" dirty="0">
                <a:latin typeface="Arial" pitchFamily="34" charset="0"/>
                <a:cs typeface="Arial" pitchFamily="34" charset="0"/>
                <a:sym typeface="Wingdings" pitchFamily="2" charset="2"/>
              </a:rPr>
              <a:t>Anche i Giudici, in sede processuale civile, potrebbero aver bisogno della fattura cartacea quale riscontro documentale per le richieste di parte  </a:t>
            </a:r>
          </a:p>
        </p:txBody>
      </p:sp>
      <p:cxnSp>
        <p:nvCxnSpPr>
          <p:cNvPr id="33" name="AutoShape 10"/>
          <p:cNvCxnSpPr>
            <a:cxnSpLocks noChangeShapeType="1"/>
          </p:cNvCxnSpPr>
          <p:nvPr/>
        </p:nvCxnSpPr>
        <p:spPr bwMode="auto">
          <a:xfrm>
            <a:off x="2410941" y="3718463"/>
            <a:ext cx="0" cy="359792"/>
          </a:xfrm>
          <a:prstGeom prst="straightConnector1">
            <a:avLst/>
          </a:prstGeom>
          <a:noFill/>
          <a:ln w="28575">
            <a:solidFill>
              <a:schemeClr val="tx1"/>
            </a:solidFill>
            <a:round/>
            <a:headEnd/>
            <a:tailEnd type="triangle" w="med" len="med"/>
          </a:ln>
          <a:effectLst/>
        </p:spPr>
      </p:cxnSp>
      <p:cxnSp>
        <p:nvCxnSpPr>
          <p:cNvPr id="34" name="AutoShape 10"/>
          <p:cNvCxnSpPr>
            <a:cxnSpLocks noChangeShapeType="1"/>
          </p:cNvCxnSpPr>
          <p:nvPr/>
        </p:nvCxnSpPr>
        <p:spPr bwMode="auto">
          <a:xfrm>
            <a:off x="6877025" y="3718463"/>
            <a:ext cx="0" cy="359792"/>
          </a:xfrm>
          <a:prstGeom prst="straightConnector1">
            <a:avLst/>
          </a:prstGeom>
          <a:noFill/>
          <a:ln w="28575">
            <a:solidFill>
              <a:schemeClr val="tx1"/>
            </a:solidFill>
            <a:round/>
            <a:headEnd/>
            <a:tailEnd type="triangle" w="med" len="med"/>
          </a:ln>
          <a:effectLst/>
        </p:spPr>
      </p:cxnSp>
      <p:sp>
        <p:nvSpPr>
          <p:cNvPr id="19" name="Segnaposto testo 3"/>
          <p:cNvSpPr txBox="1">
            <a:spLocks/>
          </p:cNvSpPr>
          <p:nvPr/>
        </p:nvSpPr>
        <p:spPr bwMode="auto">
          <a:xfrm>
            <a:off x="287523" y="116632"/>
            <a:ext cx="8532949" cy="431800"/>
          </a:xfrm>
          <a:prstGeom prst="rect">
            <a:avLst/>
          </a:prstGeom>
          <a:noFill/>
          <a:ln w="9525">
            <a:noFill/>
            <a:miter lim="800000"/>
            <a:headEnd/>
            <a:tailEnd/>
          </a:ln>
        </p:spPr>
        <p:txBody>
          <a:bodyPr anchor="ctr"/>
          <a:lstStyle/>
          <a:p>
            <a:pPr marL="342900" indent="-342900" algn="ctr" defTabSz="457200" eaLnBrk="1" hangingPunct="1">
              <a:spcBef>
                <a:spcPct val="20000"/>
              </a:spcBef>
            </a:pPr>
            <a:r>
              <a:rPr lang="it-IT" altLang="it-IT" sz="2200" dirty="0">
                <a:solidFill>
                  <a:srgbClr val="002060"/>
                </a:solidFill>
                <a:ea typeface="MS PGothic" pitchFamily="34" charset="-128"/>
              </a:rPr>
              <a:t>LA PROBABILE COESISTENZA DELLA FATTURA CARTACEA - 2</a:t>
            </a:r>
          </a:p>
        </p:txBody>
      </p:sp>
      <p:cxnSp>
        <p:nvCxnSpPr>
          <p:cNvPr id="21" name="AutoShape 10">
            <a:extLst>
              <a:ext uri="{FF2B5EF4-FFF2-40B4-BE49-F238E27FC236}">
                <a16:creationId xmlns:a16="http://schemas.microsoft.com/office/drawing/2014/main" id="{251AB3E2-4314-754A-BBD9-DA41CF261061}"/>
              </a:ext>
            </a:extLst>
          </p:cNvPr>
          <p:cNvCxnSpPr>
            <a:cxnSpLocks noChangeShapeType="1"/>
          </p:cNvCxnSpPr>
          <p:nvPr/>
        </p:nvCxnSpPr>
        <p:spPr bwMode="auto">
          <a:xfrm>
            <a:off x="2360266" y="5230631"/>
            <a:ext cx="0" cy="430617"/>
          </a:xfrm>
          <a:prstGeom prst="straightConnector1">
            <a:avLst/>
          </a:prstGeom>
          <a:noFill/>
          <a:ln w="28575">
            <a:solidFill>
              <a:schemeClr val="tx1"/>
            </a:solidFill>
            <a:round/>
            <a:headEnd/>
            <a:tailEnd type="triangle" w="med" len="med"/>
          </a:ln>
          <a:effectLst/>
        </p:spPr>
      </p:cxnSp>
      <p:cxnSp>
        <p:nvCxnSpPr>
          <p:cNvPr id="22" name="AutoShape 10">
            <a:extLst>
              <a:ext uri="{FF2B5EF4-FFF2-40B4-BE49-F238E27FC236}">
                <a16:creationId xmlns:a16="http://schemas.microsoft.com/office/drawing/2014/main" id="{1BE798D2-B3D9-FA44-9EB6-C105648D8917}"/>
              </a:ext>
            </a:extLst>
          </p:cNvPr>
          <p:cNvCxnSpPr>
            <a:cxnSpLocks noChangeShapeType="1"/>
          </p:cNvCxnSpPr>
          <p:nvPr/>
        </p:nvCxnSpPr>
        <p:spPr bwMode="auto">
          <a:xfrm>
            <a:off x="6879433" y="5230631"/>
            <a:ext cx="0" cy="430617"/>
          </a:xfrm>
          <a:prstGeom prst="straightConnector1">
            <a:avLst/>
          </a:prstGeom>
          <a:noFill/>
          <a:ln w="28575">
            <a:solidFill>
              <a:schemeClr val="tx1"/>
            </a:solidFill>
            <a:round/>
            <a:headEnd/>
            <a:tailEnd type="triangle" w="med" len="med"/>
          </a:ln>
          <a:effectLst/>
        </p:spPr>
      </p:cxnSp>
      <p:sp>
        <p:nvSpPr>
          <p:cNvPr id="32" name="Rectangle 3">
            <a:extLst>
              <a:ext uri="{FF2B5EF4-FFF2-40B4-BE49-F238E27FC236}">
                <a16:creationId xmlns:a16="http://schemas.microsoft.com/office/drawing/2014/main" id="{7875FFBA-D2AB-7B42-8224-C9583700A1D8}"/>
              </a:ext>
            </a:extLst>
          </p:cNvPr>
          <p:cNvSpPr>
            <a:spLocks noChangeArrowheads="1"/>
          </p:cNvSpPr>
          <p:nvPr/>
        </p:nvSpPr>
        <p:spPr bwMode="auto">
          <a:xfrm>
            <a:off x="287523" y="5673230"/>
            <a:ext cx="8676145" cy="780106"/>
          </a:xfrm>
          <a:prstGeom prst="rect">
            <a:avLst/>
          </a:prstGeom>
          <a:solidFill>
            <a:schemeClr val="accent3"/>
          </a:solidFill>
          <a:ln w="9525">
            <a:solidFill>
              <a:schemeClr val="tx1"/>
            </a:solidFill>
            <a:miter lim="800000"/>
            <a:headEnd/>
            <a:tailEnd/>
          </a:ln>
          <a:effectLst/>
        </p:spPr>
        <p:txBody>
          <a:bodyPr lIns="91367" tIns="45684" rIns="91367" bIns="45684" anchor="ctr"/>
          <a:lstStyle/>
          <a:p>
            <a:pPr algn="ctr">
              <a:lnSpc>
                <a:spcPts val="2600"/>
              </a:lnSpc>
            </a:pPr>
            <a:r>
              <a:rPr lang="it-IT" sz="2000" dirty="0">
                <a:latin typeface="Arial" pitchFamily="34" charset="0"/>
                <a:cs typeface="Arial" pitchFamily="34" charset="0"/>
              </a:rPr>
              <a:t>Naturalmente si percepisce la necessità che l’emittente si doti di una interfaccia amica in grado di predisporre il documento in formato leggibile</a:t>
            </a:r>
          </a:p>
        </p:txBody>
      </p:sp>
      <p:sp>
        <p:nvSpPr>
          <p:cNvPr id="14" name="Rectangle 3">
            <a:extLst>
              <a:ext uri="{FF2B5EF4-FFF2-40B4-BE49-F238E27FC236}">
                <a16:creationId xmlns:a16="http://schemas.microsoft.com/office/drawing/2014/main" id="{7875FFBA-D2AB-7B42-8224-C9583700A1D8}"/>
              </a:ext>
            </a:extLst>
          </p:cNvPr>
          <p:cNvSpPr>
            <a:spLocks noChangeArrowheads="1"/>
          </p:cNvSpPr>
          <p:nvPr/>
        </p:nvSpPr>
        <p:spPr bwMode="auto">
          <a:xfrm>
            <a:off x="288343" y="908720"/>
            <a:ext cx="8676145" cy="1140146"/>
          </a:xfrm>
          <a:prstGeom prst="rect">
            <a:avLst/>
          </a:prstGeom>
          <a:solidFill>
            <a:srgbClr val="0070C0"/>
          </a:solidFill>
          <a:ln w="9525">
            <a:solidFill>
              <a:schemeClr val="tx1"/>
            </a:solidFill>
            <a:miter lim="800000"/>
            <a:headEnd/>
            <a:tailEnd/>
          </a:ln>
          <a:effectLst/>
        </p:spPr>
        <p:txBody>
          <a:bodyPr lIns="91367" tIns="45684" rIns="91367" bIns="45684" anchor="ctr"/>
          <a:lstStyle/>
          <a:p>
            <a:pPr algn="ctr">
              <a:lnSpc>
                <a:spcPts val="2600"/>
              </a:lnSpc>
            </a:pPr>
            <a:r>
              <a:rPr lang="it-IT" sz="2000" dirty="0">
                <a:solidFill>
                  <a:schemeClr val="bg1"/>
                </a:solidFill>
                <a:latin typeface="Arial" pitchFamily="34" charset="0"/>
                <a:cs typeface="Arial" pitchFamily="34" charset="0"/>
              </a:rPr>
              <a:t>In tutti questi casi, sarebbe opportuno che l’emittente precisi che il documento cartaceo non consente la detrazione dell’Iva e </a:t>
            </a:r>
          </a:p>
          <a:p>
            <a:pPr algn="ctr">
              <a:lnSpc>
                <a:spcPts val="2600"/>
              </a:lnSpc>
            </a:pPr>
            <a:r>
              <a:rPr lang="it-IT" sz="2000" dirty="0">
                <a:solidFill>
                  <a:schemeClr val="bg1"/>
                </a:solidFill>
                <a:latin typeface="Arial" pitchFamily="34" charset="0"/>
                <a:cs typeface="Arial" pitchFamily="34" charset="0"/>
              </a:rPr>
              <a:t>che quello ufficiale (elettronico) verrà recapitato tramite </a:t>
            </a:r>
            <a:r>
              <a:rPr lang="it-IT" sz="2000" dirty="0" err="1">
                <a:solidFill>
                  <a:schemeClr val="bg1"/>
                </a:solidFill>
                <a:latin typeface="Arial" pitchFamily="34" charset="0"/>
                <a:cs typeface="Arial" pitchFamily="34" charset="0"/>
              </a:rPr>
              <a:t>Sdi</a:t>
            </a:r>
            <a:r>
              <a:rPr lang="it-IT" sz="2000" dirty="0">
                <a:solidFill>
                  <a:schemeClr val="bg1"/>
                </a:solidFill>
                <a:latin typeface="Arial" pitchFamily="34" charset="0"/>
                <a:cs typeface="Arial" pitchFamily="34" charset="0"/>
              </a:rPr>
              <a:t> </a:t>
            </a:r>
          </a:p>
        </p:txBody>
      </p:sp>
    </p:spTree>
    <p:extLst>
      <p:ext uri="{BB962C8B-B14F-4D97-AF65-F5344CB8AC3E}">
        <p14:creationId xmlns:p14="http://schemas.microsoft.com/office/powerpoint/2010/main" val="3735478784"/>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4325" name="AutoShape 5"/>
          <p:cNvCxnSpPr>
            <a:cxnSpLocks noChangeShapeType="1"/>
          </p:cNvCxnSpPr>
          <p:nvPr/>
        </p:nvCxnSpPr>
        <p:spPr bwMode="auto">
          <a:xfrm rot="5400000">
            <a:off x="3223666" y="1636024"/>
            <a:ext cx="462720" cy="2232310"/>
          </a:xfrm>
          <a:prstGeom prst="bentConnector3">
            <a:avLst>
              <a:gd name="adj1" fmla="val 50000"/>
            </a:avLst>
          </a:prstGeom>
          <a:noFill/>
          <a:ln w="28575">
            <a:solidFill>
              <a:schemeClr val="tx1"/>
            </a:solidFill>
            <a:miter lim="800000"/>
            <a:headEnd/>
            <a:tailEnd type="triangle" w="med" len="med"/>
          </a:ln>
          <a:effectLst/>
        </p:spPr>
      </p:cxnSp>
      <p:cxnSp>
        <p:nvCxnSpPr>
          <p:cNvPr id="184326" name="AutoShape 6"/>
          <p:cNvCxnSpPr>
            <a:cxnSpLocks noChangeShapeType="1"/>
          </p:cNvCxnSpPr>
          <p:nvPr/>
        </p:nvCxnSpPr>
        <p:spPr bwMode="auto">
          <a:xfrm rot="16200000" flipH="1">
            <a:off x="5439783" y="1610882"/>
            <a:ext cx="531745" cy="2268948"/>
          </a:xfrm>
          <a:prstGeom prst="bentConnector3">
            <a:avLst>
              <a:gd name="adj1" fmla="val 50000"/>
            </a:avLst>
          </a:prstGeom>
          <a:noFill/>
          <a:ln w="28575">
            <a:solidFill>
              <a:schemeClr val="tx1"/>
            </a:solidFill>
            <a:miter lim="800000"/>
            <a:headEnd/>
            <a:tailEnd type="triangle" w="med" len="med"/>
          </a:ln>
          <a:effectLst/>
        </p:spPr>
      </p:cxnSp>
      <p:sp>
        <p:nvSpPr>
          <p:cNvPr id="15" name="Rectangle 3"/>
          <p:cNvSpPr>
            <a:spLocks noChangeArrowheads="1"/>
          </p:cNvSpPr>
          <p:nvPr/>
        </p:nvSpPr>
        <p:spPr bwMode="auto">
          <a:xfrm>
            <a:off x="251520" y="3052565"/>
            <a:ext cx="8604956" cy="1140146"/>
          </a:xfrm>
          <a:prstGeom prst="rect">
            <a:avLst/>
          </a:prstGeom>
          <a:solidFill>
            <a:srgbClr val="C0C0C0"/>
          </a:solidFill>
          <a:ln w="9525">
            <a:solidFill>
              <a:schemeClr val="tx1"/>
            </a:solidFill>
            <a:miter lim="800000"/>
            <a:headEnd/>
            <a:tailEnd/>
          </a:ln>
          <a:effectLst/>
        </p:spPr>
        <p:txBody>
          <a:bodyPr lIns="91367" tIns="45684" rIns="91367" bIns="45684" anchor="ctr"/>
          <a:lstStyle/>
          <a:p>
            <a:pPr algn="ctr">
              <a:lnSpc>
                <a:spcPts val="2600"/>
              </a:lnSpc>
            </a:pPr>
            <a:r>
              <a:rPr lang="it-IT" sz="2000" dirty="0">
                <a:latin typeface="Arial" pitchFamily="34" charset="0"/>
                <a:cs typeface="Arial" pitchFamily="34" charset="0"/>
                <a:sym typeface="Wingdings" pitchFamily="2" charset="2"/>
              </a:rPr>
              <a:t>Anche l’autofattura emessa dal cessionario per gli acquisti presso le imprese agricole che nell’anno precedente hanno realizzato un volume d’affari non superiore a € 7.000 dovrà essere elettronica</a:t>
            </a:r>
          </a:p>
        </p:txBody>
      </p:sp>
      <p:sp>
        <p:nvSpPr>
          <p:cNvPr id="19" name="Segnaposto testo 3"/>
          <p:cNvSpPr txBox="1">
            <a:spLocks/>
          </p:cNvSpPr>
          <p:nvPr/>
        </p:nvSpPr>
        <p:spPr bwMode="auto">
          <a:xfrm>
            <a:off x="287523" y="260896"/>
            <a:ext cx="8532949" cy="431800"/>
          </a:xfrm>
          <a:prstGeom prst="rect">
            <a:avLst/>
          </a:prstGeom>
          <a:noFill/>
          <a:ln w="9525">
            <a:noFill/>
            <a:miter lim="800000"/>
            <a:headEnd/>
            <a:tailEnd/>
          </a:ln>
        </p:spPr>
        <p:txBody>
          <a:bodyPr anchor="ctr"/>
          <a:lstStyle/>
          <a:p>
            <a:pPr marL="342900" indent="-342900" algn="ctr" defTabSz="457200" eaLnBrk="1" hangingPunct="1">
              <a:spcBef>
                <a:spcPct val="20000"/>
              </a:spcBef>
            </a:pPr>
            <a:r>
              <a:rPr lang="it-IT" altLang="it-IT" sz="2200" dirty="0">
                <a:solidFill>
                  <a:srgbClr val="002060"/>
                </a:solidFill>
                <a:ea typeface="MS PGothic" pitchFamily="34" charset="-128"/>
              </a:rPr>
              <a:t>NOTE DI VARIAZIONE E AUTOFATTURE</a:t>
            </a:r>
          </a:p>
        </p:txBody>
      </p:sp>
      <p:sp>
        <p:nvSpPr>
          <p:cNvPr id="14" name="Rectangle 3">
            <a:extLst>
              <a:ext uri="{FF2B5EF4-FFF2-40B4-BE49-F238E27FC236}">
                <a16:creationId xmlns:a16="http://schemas.microsoft.com/office/drawing/2014/main" id="{2CA81474-DD2C-4248-8FB7-E91CA0DF541D}"/>
              </a:ext>
            </a:extLst>
          </p:cNvPr>
          <p:cNvSpPr>
            <a:spLocks noChangeArrowheads="1"/>
          </p:cNvSpPr>
          <p:nvPr/>
        </p:nvSpPr>
        <p:spPr bwMode="auto">
          <a:xfrm>
            <a:off x="251520" y="1268760"/>
            <a:ext cx="8676965" cy="1140146"/>
          </a:xfrm>
          <a:prstGeom prst="rect">
            <a:avLst/>
          </a:prstGeom>
          <a:solidFill>
            <a:schemeClr val="accent1"/>
          </a:solidFill>
          <a:ln w="9525">
            <a:solidFill>
              <a:schemeClr val="tx1"/>
            </a:solidFill>
            <a:miter lim="800000"/>
            <a:headEnd/>
            <a:tailEnd/>
          </a:ln>
          <a:effectLst/>
        </p:spPr>
        <p:txBody>
          <a:bodyPr lIns="91367" tIns="45684" rIns="91367" bIns="45684" anchor="ctr"/>
          <a:lstStyle/>
          <a:p>
            <a:pPr algn="ctr">
              <a:lnSpc>
                <a:spcPts val="2600"/>
              </a:lnSpc>
            </a:pPr>
            <a:r>
              <a:rPr lang="it-IT" sz="2000" dirty="0">
                <a:solidFill>
                  <a:schemeClr val="bg1"/>
                </a:solidFill>
                <a:latin typeface="Arial" pitchFamily="34" charset="0"/>
                <a:cs typeface="Arial" pitchFamily="34" charset="0"/>
              </a:rPr>
              <a:t>Solo l’emittente sarà abilitato all’emissione delle note di credito (TD05) e di debito (TD04), non esiste la procedura che consenta l’emissione delle note di variazione a cura del cessionario/committente </a:t>
            </a:r>
          </a:p>
        </p:txBody>
      </p:sp>
      <p:sp>
        <p:nvSpPr>
          <p:cNvPr id="2" name="Callout con freccia in su 1">
            <a:extLst>
              <a:ext uri="{FF2B5EF4-FFF2-40B4-BE49-F238E27FC236}">
                <a16:creationId xmlns:a16="http://schemas.microsoft.com/office/drawing/2014/main" id="{3947181D-DFB7-C643-BEEA-38167C21A0DF}"/>
              </a:ext>
            </a:extLst>
          </p:cNvPr>
          <p:cNvSpPr/>
          <p:nvPr/>
        </p:nvSpPr>
        <p:spPr>
          <a:xfrm>
            <a:off x="3347864" y="4281114"/>
            <a:ext cx="5508613" cy="1800200"/>
          </a:xfrm>
          <a:prstGeom prst="upArrowCallout">
            <a:avLst/>
          </a:prstGeom>
          <a:solidFill>
            <a:schemeClr val="accent3"/>
          </a:solidFill>
        </p:spPr>
        <p:style>
          <a:lnRef idx="1">
            <a:schemeClr val="accent1"/>
          </a:lnRef>
          <a:fillRef idx="3">
            <a:schemeClr val="accent1"/>
          </a:fillRef>
          <a:effectRef idx="2">
            <a:schemeClr val="accent1"/>
          </a:effectRef>
          <a:fontRef idx="minor">
            <a:schemeClr val="lt1"/>
          </a:fontRef>
        </p:style>
        <p:txBody>
          <a:bodyPr rtlCol="0" anchor="ctr"/>
          <a:lstStyle/>
          <a:p>
            <a:pPr algn="ctr">
              <a:lnSpc>
                <a:spcPts val="2600"/>
              </a:lnSpc>
            </a:pPr>
            <a:r>
              <a:rPr lang="it-IT" dirty="0">
                <a:solidFill>
                  <a:schemeClr val="tx1"/>
                </a:solidFill>
                <a:latin typeface="Arial" panose="020B0604020202020204" pitchFamily="34" charset="0"/>
                <a:cs typeface="Arial" panose="020B0604020202020204" pitchFamily="34" charset="0"/>
              </a:rPr>
              <a:t>Anche se ad oggi le specifiche tecniche prevedono solo l’autofattura in caso di mancata emissione della fattura da parte del cedente (Codice TD20)</a:t>
            </a:r>
          </a:p>
        </p:txBody>
      </p:sp>
    </p:spTree>
    <p:extLst>
      <p:ext uri="{BB962C8B-B14F-4D97-AF65-F5344CB8AC3E}">
        <p14:creationId xmlns:p14="http://schemas.microsoft.com/office/powerpoint/2010/main" val="393322431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egnaposto testo 3"/>
          <p:cNvSpPr txBox="1">
            <a:spLocks/>
          </p:cNvSpPr>
          <p:nvPr/>
        </p:nvSpPr>
        <p:spPr bwMode="auto">
          <a:xfrm>
            <a:off x="323528" y="188640"/>
            <a:ext cx="8496944" cy="504354"/>
          </a:xfrm>
          <a:prstGeom prst="rect">
            <a:avLst/>
          </a:prstGeom>
          <a:noFill/>
          <a:extLst/>
        </p:spPr>
        <p:txBody>
          <a:bodyPr/>
          <a:lstStyle/>
          <a:p>
            <a:pPr marL="342900" indent="-342900" algn="ctr">
              <a:spcBef>
                <a:spcPct val="20000"/>
              </a:spcBef>
              <a:defRPr/>
            </a:pPr>
            <a:r>
              <a:rPr lang="it-IT" altLang="it-IT" sz="2200" dirty="0">
                <a:solidFill>
                  <a:srgbClr val="002060"/>
                </a:solidFill>
                <a:latin typeface="Arial"/>
                <a:ea typeface="ＭＳ Ｐゴシック" charset="0"/>
                <a:cs typeface="Arial"/>
              </a:rPr>
              <a:t>IL REPORT SUL VAT GAP NELLA UE DEL 18/09/2017</a:t>
            </a:r>
          </a:p>
        </p:txBody>
      </p:sp>
      <p:pic>
        <p:nvPicPr>
          <p:cNvPr id="1026" name="Picture 2" descr="C:\Users\Utente\Desktop\Cattura.PNG"/>
          <p:cNvPicPr>
            <a:picLocks noChangeAspect="1" noChangeArrowheads="1"/>
          </p:cNvPicPr>
          <p:nvPr/>
        </p:nvPicPr>
        <p:blipFill>
          <a:blip r:embed="rId3" cstate="print"/>
          <a:srcRect/>
          <a:stretch>
            <a:fillRect/>
          </a:stretch>
        </p:blipFill>
        <p:spPr bwMode="auto">
          <a:xfrm>
            <a:off x="683569" y="764704"/>
            <a:ext cx="7632847" cy="5904656"/>
          </a:xfrm>
          <a:prstGeom prst="rect">
            <a:avLst/>
          </a:prstGeom>
          <a:noFill/>
        </p:spPr>
      </p:pic>
    </p:spTree>
    <p:extLst>
      <p:ext uri="{BB962C8B-B14F-4D97-AF65-F5344CB8AC3E}">
        <p14:creationId xmlns:p14="http://schemas.microsoft.com/office/powerpoint/2010/main" val="90052834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11"/>
          <p:cNvSpPr txBox="1">
            <a:spLocks noChangeArrowheads="1"/>
          </p:cNvSpPr>
          <p:nvPr/>
        </p:nvSpPr>
        <p:spPr bwMode="auto">
          <a:xfrm>
            <a:off x="1403648" y="3140968"/>
            <a:ext cx="6572250" cy="941388"/>
          </a:xfrm>
          <a:prstGeom prst="rect">
            <a:avLst/>
          </a:prstGeom>
          <a:solidFill>
            <a:srgbClr val="014A99"/>
          </a:solidFill>
          <a:ln w="9525">
            <a:noFill/>
            <a:miter lim="800000"/>
            <a:headEnd/>
            <a:tailEnd/>
          </a:ln>
        </p:spPr>
        <p:txBody>
          <a:bodyPr wrap="none" anchor="ctr"/>
          <a:lstStyle/>
          <a:p>
            <a:pPr marL="533400" indent="-533400" algn="ctr" eaLnBrk="1" hangingPunct="1">
              <a:lnSpc>
                <a:spcPct val="90000"/>
              </a:lnSpc>
              <a:spcBef>
                <a:spcPct val="20000"/>
              </a:spcBef>
            </a:pPr>
            <a:r>
              <a:rPr lang="it-IT" altLang="it-IT" sz="3200" dirty="0">
                <a:solidFill>
                  <a:schemeClr val="bg1"/>
                </a:solidFill>
                <a:latin typeface="Arial" pitchFamily="34" charset="0"/>
                <a:cs typeface="Arial" pitchFamily="34" charset="0"/>
              </a:rPr>
              <a:t>Grazie e arrivederci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egnaposto testo 3"/>
          <p:cNvSpPr txBox="1">
            <a:spLocks/>
          </p:cNvSpPr>
          <p:nvPr/>
        </p:nvSpPr>
        <p:spPr bwMode="auto">
          <a:xfrm>
            <a:off x="323528" y="188640"/>
            <a:ext cx="8496944" cy="504354"/>
          </a:xfrm>
          <a:prstGeom prst="rect">
            <a:avLst/>
          </a:prstGeom>
          <a:noFill/>
          <a:extLst/>
        </p:spPr>
        <p:txBody>
          <a:bodyPr/>
          <a:lstStyle/>
          <a:p>
            <a:pPr marL="342900" indent="-342900" algn="ctr">
              <a:spcBef>
                <a:spcPct val="20000"/>
              </a:spcBef>
              <a:defRPr/>
            </a:pPr>
            <a:r>
              <a:rPr lang="it-IT" altLang="it-IT" sz="2200" dirty="0">
                <a:solidFill>
                  <a:srgbClr val="002060"/>
                </a:solidFill>
                <a:latin typeface="Arial"/>
                <a:ea typeface="ＭＳ Ｐゴシック" charset="0"/>
                <a:cs typeface="Arial"/>
              </a:rPr>
              <a:t>IL REPORT SUL VAT GAP NELLA UE DEL 18/09/2017</a:t>
            </a:r>
          </a:p>
        </p:txBody>
      </p:sp>
      <p:pic>
        <p:nvPicPr>
          <p:cNvPr id="2050" name="Picture 2" descr="C:\Users\Utente\Desktop\Cattura.PNG"/>
          <p:cNvPicPr>
            <a:picLocks noChangeAspect="1" noChangeArrowheads="1"/>
          </p:cNvPicPr>
          <p:nvPr/>
        </p:nvPicPr>
        <p:blipFill>
          <a:blip r:embed="rId3" cstate="print"/>
          <a:srcRect/>
          <a:stretch>
            <a:fillRect/>
          </a:stretch>
        </p:blipFill>
        <p:spPr bwMode="auto">
          <a:xfrm>
            <a:off x="611560" y="1052736"/>
            <a:ext cx="7848872" cy="5040560"/>
          </a:xfrm>
          <a:prstGeom prst="rect">
            <a:avLst/>
          </a:prstGeom>
          <a:noFill/>
        </p:spPr>
      </p:pic>
    </p:spTree>
    <p:extLst>
      <p:ext uri="{BB962C8B-B14F-4D97-AF65-F5344CB8AC3E}">
        <p14:creationId xmlns:p14="http://schemas.microsoft.com/office/powerpoint/2010/main" val="9005283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egnaposto testo 3"/>
          <p:cNvSpPr txBox="1">
            <a:spLocks/>
          </p:cNvSpPr>
          <p:nvPr/>
        </p:nvSpPr>
        <p:spPr bwMode="auto">
          <a:xfrm>
            <a:off x="323528" y="116334"/>
            <a:ext cx="8496944" cy="504354"/>
          </a:xfrm>
          <a:prstGeom prst="rect">
            <a:avLst/>
          </a:prstGeom>
          <a:noFill/>
          <a:extLst/>
        </p:spPr>
        <p:txBody>
          <a:bodyPr/>
          <a:lstStyle/>
          <a:p>
            <a:pPr marL="342900" indent="-342900" algn="ctr">
              <a:spcBef>
                <a:spcPct val="20000"/>
              </a:spcBef>
              <a:defRPr/>
            </a:pPr>
            <a:r>
              <a:rPr lang="it-IT" altLang="it-IT" sz="2200" dirty="0">
                <a:solidFill>
                  <a:srgbClr val="002060"/>
                </a:solidFill>
                <a:latin typeface="Arial"/>
                <a:ea typeface="ＭＳ Ｐゴシック" charset="0"/>
                <a:cs typeface="Arial"/>
              </a:rPr>
              <a:t>IL REPORT SUL VAT GAP NELLA UE DEL 18/09/2017</a:t>
            </a:r>
          </a:p>
        </p:txBody>
      </p:sp>
      <p:pic>
        <p:nvPicPr>
          <p:cNvPr id="3074" name="Picture 2" descr="C:\Users\Utente\Desktop\Cattura.PNG"/>
          <p:cNvPicPr>
            <a:picLocks noChangeAspect="1" noChangeArrowheads="1"/>
          </p:cNvPicPr>
          <p:nvPr/>
        </p:nvPicPr>
        <p:blipFill>
          <a:blip r:embed="rId3" cstate="print"/>
          <a:srcRect/>
          <a:stretch>
            <a:fillRect/>
          </a:stretch>
        </p:blipFill>
        <p:spPr bwMode="auto">
          <a:xfrm>
            <a:off x="1403648" y="618257"/>
            <a:ext cx="6840760" cy="5907087"/>
          </a:xfrm>
          <a:prstGeom prst="rect">
            <a:avLst/>
          </a:prstGeom>
          <a:noFill/>
        </p:spPr>
      </p:pic>
      <p:cxnSp>
        <p:nvCxnSpPr>
          <p:cNvPr id="10" name="Connettore 2 9"/>
          <p:cNvCxnSpPr/>
          <p:nvPr/>
        </p:nvCxnSpPr>
        <p:spPr>
          <a:xfrm>
            <a:off x="539552" y="3284984"/>
            <a:ext cx="1080120" cy="0"/>
          </a:xfrm>
          <a:prstGeom prst="straightConnector1">
            <a:avLst/>
          </a:prstGeom>
          <a:ln w="38100">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11" name="Connettore 2 10"/>
          <p:cNvCxnSpPr/>
          <p:nvPr/>
        </p:nvCxnSpPr>
        <p:spPr>
          <a:xfrm>
            <a:off x="539552" y="6309320"/>
            <a:ext cx="1080120" cy="0"/>
          </a:xfrm>
          <a:prstGeom prst="straightConnector1">
            <a:avLst/>
          </a:prstGeom>
          <a:ln w="38100">
            <a:solidFill>
              <a:srgbClr val="DE353A"/>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005283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Utente\Desktop\Cattura.PNG"/>
          <p:cNvPicPr>
            <a:picLocks noChangeAspect="1" noChangeArrowheads="1"/>
          </p:cNvPicPr>
          <p:nvPr/>
        </p:nvPicPr>
        <p:blipFill>
          <a:blip r:embed="rId3" cstate="print"/>
          <a:srcRect/>
          <a:stretch>
            <a:fillRect/>
          </a:stretch>
        </p:blipFill>
        <p:spPr bwMode="auto">
          <a:xfrm>
            <a:off x="825748" y="692696"/>
            <a:ext cx="7994724" cy="5832648"/>
          </a:xfrm>
          <a:prstGeom prst="rect">
            <a:avLst/>
          </a:prstGeom>
          <a:noFill/>
        </p:spPr>
      </p:pic>
      <p:sp>
        <p:nvSpPr>
          <p:cNvPr id="10" name="Segnaposto testo 3"/>
          <p:cNvSpPr txBox="1">
            <a:spLocks/>
          </p:cNvSpPr>
          <p:nvPr/>
        </p:nvSpPr>
        <p:spPr bwMode="auto">
          <a:xfrm>
            <a:off x="323528" y="116334"/>
            <a:ext cx="8496944" cy="504354"/>
          </a:xfrm>
          <a:prstGeom prst="rect">
            <a:avLst/>
          </a:prstGeom>
          <a:noFill/>
          <a:extLst/>
        </p:spPr>
        <p:txBody>
          <a:bodyPr/>
          <a:lstStyle/>
          <a:p>
            <a:pPr marL="342900" indent="-342900" algn="ctr">
              <a:spcBef>
                <a:spcPct val="20000"/>
              </a:spcBef>
              <a:defRPr/>
            </a:pPr>
            <a:r>
              <a:rPr lang="it-IT" altLang="it-IT" sz="2200" dirty="0">
                <a:solidFill>
                  <a:srgbClr val="002060"/>
                </a:solidFill>
                <a:latin typeface="Arial"/>
                <a:ea typeface="ＭＳ Ｐゴシック" charset="0"/>
                <a:cs typeface="Arial"/>
              </a:rPr>
              <a:t>IL REPORT SUL VAT GAP NELLA UE DEL 18/09/2017</a:t>
            </a:r>
          </a:p>
        </p:txBody>
      </p:sp>
      <p:cxnSp>
        <p:nvCxnSpPr>
          <p:cNvPr id="11" name="Connettore 2 10"/>
          <p:cNvCxnSpPr/>
          <p:nvPr/>
        </p:nvCxnSpPr>
        <p:spPr>
          <a:xfrm>
            <a:off x="107504" y="5301208"/>
            <a:ext cx="1080120" cy="0"/>
          </a:xfrm>
          <a:prstGeom prst="straightConnector1">
            <a:avLst/>
          </a:prstGeom>
          <a:ln w="38100">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13" name="Segnaposto testo 3"/>
          <p:cNvSpPr>
            <a:spLocks noGrp="1"/>
          </p:cNvSpPr>
          <p:nvPr>
            <p:ph type="body" sz="quarter" idx="14"/>
          </p:nvPr>
        </p:nvSpPr>
        <p:spPr>
          <a:xfrm>
            <a:off x="5220072" y="4293096"/>
            <a:ext cx="3528392" cy="1224136"/>
          </a:xfrm>
          <a:noFill/>
          <a:ln w="38100">
            <a:solidFill>
              <a:srgbClr val="DE353A"/>
            </a:solidFill>
            <a:miter lim="800000"/>
            <a:headEnd/>
            <a:tailEnd/>
          </a:ln>
        </p:spPr>
        <p:txBody>
          <a:bodyPr anchor="ctr">
            <a:noAutofit/>
          </a:bodyPr>
          <a:lstStyle/>
          <a:p>
            <a:pPr marL="0" indent="0">
              <a:lnSpc>
                <a:spcPct val="120000"/>
              </a:lnSpc>
              <a:buNone/>
            </a:pPr>
            <a:r>
              <a:rPr lang="it-IT" dirty="0">
                <a:solidFill>
                  <a:schemeClr val="bg1"/>
                </a:solidFill>
                <a:latin typeface="Arial"/>
                <a:cs typeface="Arial"/>
              </a:rPr>
              <a:t>.</a:t>
            </a:r>
          </a:p>
        </p:txBody>
      </p:sp>
    </p:spTree>
    <p:extLst>
      <p:ext uri="{BB962C8B-B14F-4D97-AF65-F5344CB8AC3E}">
        <p14:creationId xmlns:p14="http://schemas.microsoft.com/office/powerpoint/2010/main" val="3841516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3"/>
          <p:cNvSpPr>
            <a:spLocks noGrp="1"/>
          </p:cNvSpPr>
          <p:nvPr>
            <p:ph type="body" sz="quarter" idx="14"/>
          </p:nvPr>
        </p:nvSpPr>
        <p:spPr>
          <a:xfrm>
            <a:off x="251520" y="1052736"/>
            <a:ext cx="8712968" cy="864096"/>
          </a:xfrm>
          <a:solidFill>
            <a:srgbClr val="8CC9F7"/>
          </a:solidFill>
          <a:ln w="28575">
            <a:solidFill>
              <a:srgbClr val="405C58"/>
            </a:solidFill>
            <a:miter lim="800000"/>
            <a:headEnd/>
            <a:tailEnd/>
          </a:ln>
        </p:spPr>
        <p:txBody>
          <a:bodyPr anchor="ctr">
            <a:noAutofit/>
          </a:bodyPr>
          <a:lstStyle/>
          <a:p>
            <a:pPr marL="0" indent="0" algn="ctr">
              <a:lnSpc>
                <a:spcPct val="120000"/>
              </a:lnSpc>
              <a:buNone/>
            </a:pPr>
            <a:r>
              <a:rPr lang="it-IT" dirty="0">
                <a:solidFill>
                  <a:srgbClr val="000090"/>
                </a:solidFill>
                <a:latin typeface="Arial"/>
                <a:cs typeface="Arial"/>
              </a:rPr>
              <a:t>Il cedente/prestatore non potrà emettere fattura con numero partita iva cessato in quanto il </a:t>
            </a:r>
            <a:r>
              <a:rPr lang="it-IT" dirty="0" err="1">
                <a:solidFill>
                  <a:srgbClr val="000090"/>
                </a:solidFill>
                <a:latin typeface="Arial"/>
                <a:cs typeface="Arial"/>
              </a:rPr>
              <a:t>SdI</a:t>
            </a:r>
            <a:r>
              <a:rPr lang="it-IT" dirty="0">
                <a:solidFill>
                  <a:srgbClr val="000090"/>
                </a:solidFill>
                <a:latin typeface="Arial"/>
                <a:cs typeface="Arial"/>
              </a:rPr>
              <a:t> rifiuterebbe il file prima della sua trasmissione </a:t>
            </a:r>
          </a:p>
        </p:txBody>
      </p:sp>
      <p:sp>
        <p:nvSpPr>
          <p:cNvPr id="12" name="CasellaDiTesto 11"/>
          <p:cNvSpPr txBox="1"/>
          <p:nvPr/>
        </p:nvSpPr>
        <p:spPr>
          <a:xfrm>
            <a:off x="251520" y="116632"/>
            <a:ext cx="8784976" cy="430887"/>
          </a:xfrm>
          <a:prstGeom prst="rect">
            <a:avLst/>
          </a:prstGeom>
          <a:noFill/>
        </p:spPr>
        <p:txBody>
          <a:bodyPr wrap="square" rtlCol="0">
            <a:spAutoFit/>
          </a:bodyPr>
          <a:lstStyle/>
          <a:p>
            <a:pPr algn="ctr"/>
            <a:r>
              <a:rPr lang="de-DE" sz="2200" cap="all" dirty="0">
                <a:solidFill>
                  <a:srgbClr val="000090"/>
                </a:solidFill>
                <a:latin typeface="Arial"/>
                <a:cs typeface="Arial"/>
              </a:rPr>
              <a:t>BENEFICI POTENZIALI DALLA FATTURAZIONE ELETTRONICA</a:t>
            </a:r>
            <a:endParaRPr lang="it-IT" sz="2200" cap="all" dirty="0">
              <a:solidFill>
                <a:srgbClr val="000090"/>
              </a:solidFill>
              <a:latin typeface="Arial"/>
              <a:cs typeface="Arial"/>
            </a:endParaRPr>
          </a:p>
        </p:txBody>
      </p:sp>
      <p:sp>
        <p:nvSpPr>
          <p:cNvPr id="5" name="Freccia in giù 4"/>
          <p:cNvSpPr/>
          <p:nvPr/>
        </p:nvSpPr>
        <p:spPr>
          <a:xfrm>
            <a:off x="2332608" y="1988840"/>
            <a:ext cx="432197" cy="262309"/>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800"/>
              </a:lnSpc>
            </a:pPr>
            <a:endParaRPr lang="it-IT" sz="2000">
              <a:solidFill>
                <a:srgbClr val="FFFFFF"/>
              </a:solidFill>
              <a:latin typeface="Arial   "/>
              <a:cs typeface="Arial" pitchFamily="34" charset="0"/>
            </a:endParaRPr>
          </a:p>
        </p:txBody>
      </p:sp>
      <p:sp>
        <p:nvSpPr>
          <p:cNvPr id="6" name="Freccia in giù 5"/>
          <p:cNvSpPr/>
          <p:nvPr/>
        </p:nvSpPr>
        <p:spPr>
          <a:xfrm>
            <a:off x="6509072" y="2014563"/>
            <a:ext cx="432197" cy="262309"/>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800"/>
              </a:lnSpc>
            </a:pPr>
            <a:endParaRPr lang="it-IT" sz="2000">
              <a:solidFill>
                <a:srgbClr val="FFFFFF"/>
              </a:solidFill>
              <a:latin typeface="Arial   "/>
              <a:cs typeface="Arial" pitchFamily="34" charset="0"/>
            </a:endParaRPr>
          </a:p>
        </p:txBody>
      </p:sp>
      <p:sp>
        <p:nvSpPr>
          <p:cNvPr id="8" name="Segnaposto testo 3"/>
          <p:cNvSpPr>
            <a:spLocks noGrp="1"/>
          </p:cNvSpPr>
          <p:nvPr>
            <p:ph type="body" sz="quarter" idx="14"/>
          </p:nvPr>
        </p:nvSpPr>
        <p:spPr>
          <a:xfrm>
            <a:off x="251520" y="2348880"/>
            <a:ext cx="8712968" cy="864096"/>
          </a:xfrm>
          <a:solidFill>
            <a:srgbClr val="8CC9F7"/>
          </a:solidFill>
          <a:ln w="28575">
            <a:solidFill>
              <a:srgbClr val="405C58"/>
            </a:solidFill>
            <a:miter lim="800000"/>
            <a:headEnd/>
            <a:tailEnd/>
          </a:ln>
        </p:spPr>
        <p:txBody>
          <a:bodyPr anchor="ctr">
            <a:noAutofit/>
          </a:bodyPr>
          <a:lstStyle/>
          <a:p>
            <a:pPr marL="0" indent="0" algn="ctr">
              <a:lnSpc>
                <a:spcPct val="120000"/>
              </a:lnSpc>
              <a:buNone/>
            </a:pPr>
            <a:r>
              <a:rPr lang="it-IT" dirty="0">
                <a:solidFill>
                  <a:srgbClr val="000090"/>
                </a:solidFill>
                <a:latin typeface="Arial"/>
                <a:cs typeface="Arial"/>
              </a:rPr>
              <a:t>Il cessionario/committente non potrà artificiosamente incrementare i valori di imponibile ed Iva nella sola copia fattura in suo possesso</a:t>
            </a:r>
          </a:p>
        </p:txBody>
      </p:sp>
      <p:sp>
        <p:nvSpPr>
          <p:cNvPr id="9" name="Freccia in giù 8"/>
          <p:cNvSpPr/>
          <p:nvPr/>
        </p:nvSpPr>
        <p:spPr>
          <a:xfrm>
            <a:off x="2332608" y="3284984"/>
            <a:ext cx="432197" cy="262309"/>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800"/>
              </a:lnSpc>
            </a:pPr>
            <a:endParaRPr lang="it-IT" sz="2000">
              <a:solidFill>
                <a:srgbClr val="FFFFFF"/>
              </a:solidFill>
              <a:latin typeface="Arial   "/>
              <a:cs typeface="Arial" pitchFamily="34" charset="0"/>
            </a:endParaRPr>
          </a:p>
        </p:txBody>
      </p:sp>
      <p:sp>
        <p:nvSpPr>
          <p:cNvPr id="10" name="Freccia in giù 9"/>
          <p:cNvSpPr/>
          <p:nvPr/>
        </p:nvSpPr>
        <p:spPr>
          <a:xfrm>
            <a:off x="6509072" y="3310707"/>
            <a:ext cx="432197" cy="262309"/>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800"/>
              </a:lnSpc>
            </a:pPr>
            <a:endParaRPr lang="it-IT" sz="2000">
              <a:solidFill>
                <a:srgbClr val="FFFFFF"/>
              </a:solidFill>
              <a:latin typeface="Arial   "/>
              <a:cs typeface="Arial" pitchFamily="34" charset="0"/>
            </a:endParaRPr>
          </a:p>
        </p:txBody>
      </p:sp>
      <p:sp>
        <p:nvSpPr>
          <p:cNvPr id="11" name="Segnaposto testo 3"/>
          <p:cNvSpPr>
            <a:spLocks noGrp="1"/>
          </p:cNvSpPr>
          <p:nvPr>
            <p:ph type="body" sz="quarter" idx="14"/>
          </p:nvPr>
        </p:nvSpPr>
        <p:spPr>
          <a:xfrm>
            <a:off x="251520" y="3645024"/>
            <a:ext cx="8712968" cy="864096"/>
          </a:xfrm>
          <a:solidFill>
            <a:srgbClr val="8CC9F7"/>
          </a:solidFill>
          <a:ln w="28575">
            <a:solidFill>
              <a:srgbClr val="405C58"/>
            </a:solidFill>
            <a:miter lim="800000"/>
            <a:headEnd/>
            <a:tailEnd/>
          </a:ln>
        </p:spPr>
        <p:txBody>
          <a:bodyPr anchor="ctr">
            <a:noAutofit/>
          </a:bodyPr>
          <a:lstStyle/>
          <a:p>
            <a:pPr marL="0" indent="0" algn="ctr">
              <a:lnSpc>
                <a:spcPct val="120000"/>
              </a:lnSpc>
              <a:buNone/>
            </a:pPr>
            <a:r>
              <a:rPr lang="it-IT" dirty="0">
                <a:solidFill>
                  <a:srgbClr val="000090"/>
                </a:solidFill>
                <a:latin typeface="Arial"/>
                <a:cs typeface="Arial"/>
              </a:rPr>
              <a:t>L’acquisizione dei dati incassi/fatturazione in forma disaggregata favorirà le verifiche ed i controlli su singoli slot temporali </a:t>
            </a:r>
            <a:r>
              <a:rPr lang="it-IT" dirty="0" err="1">
                <a:solidFill>
                  <a:srgbClr val="000090"/>
                </a:solidFill>
                <a:latin typeface="Arial"/>
                <a:cs typeface="Arial"/>
              </a:rPr>
              <a:t>infrannuali</a:t>
            </a:r>
            <a:r>
              <a:rPr lang="it-IT" dirty="0">
                <a:solidFill>
                  <a:srgbClr val="000090"/>
                </a:solidFill>
                <a:latin typeface="Arial"/>
                <a:cs typeface="Arial"/>
              </a:rPr>
              <a:t> (anche nelle </a:t>
            </a:r>
            <a:r>
              <a:rPr lang="it-IT" dirty="0" err="1">
                <a:solidFill>
                  <a:srgbClr val="000090"/>
                </a:solidFill>
                <a:latin typeface="Arial"/>
                <a:cs typeface="Arial"/>
              </a:rPr>
              <a:t>ii.dd.</a:t>
            </a:r>
            <a:r>
              <a:rPr lang="it-IT" dirty="0">
                <a:solidFill>
                  <a:srgbClr val="000090"/>
                </a:solidFill>
                <a:latin typeface="Arial"/>
                <a:cs typeface="Arial"/>
              </a:rPr>
              <a:t>) </a:t>
            </a:r>
          </a:p>
        </p:txBody>
      </p:sp>
      <p:sp>
        <p:nvSpPr>
          <p:cNvPr id="14" name="Freccia in giù 13"/>
          <p:cNvSpPr/>
          <p:nvPr/>
        </p:nvSpPr>
        <p:spPr>
          <a:xfrm>
            <a:off x="2332608" y="4653136"/>
            <a:ext cx="432197" cy="262309"/>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800"/>
              </a:lnSpc>
            </a:pPr>
            <a:endParaRPr lang="it-IT" sz="2000">
              <a:solidFill>
                <a:srgbClr val="FFFFFF"/>
              </a:solidFill>
              <a:latin typeface="Arial   "/>
              <a:cs typeface="Arial" pitchFamily="34" charset="0"/>
            </a:endParaRPr>
          </a:p>
        </p:txBody>
      </p:sp>
      <p:sp>
        <p:nvSpPr>
          <p:cNvPr id="15" name="Freccia in giù 14"/>
          <p:cNvSpPr/>
          <p:nvPr/>
        </p:nvSpPr>
        <p:spPr>
          <a:xfrm>
            <a:off x="6509072" y="4678859"/>
            <a:ext cx="432197" cy="262309"/>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800"/>
              </a:lnSpc>
            </a:pPr>
            <a:endParaRPr lang="it-IT" sz="2000">
              <a:solidFill>
                <a:srgbClr val="FFFFFF"/>
              </a:solidFill>
              <a:latin typeface="Arial   "/>
              <a:cs typeface="Arial" pitchFamily="34" charset="0"/>
            </a:endParaRPr>
          </a:p>
        </p:txBody>
      </p:sp>
      <p:sp>
        <p:nvSpPr>
          <p:cNvPr id="16" name="Segnaposto testo 3"/>
          <p:cNvSpPr>
            <a:spLocks noGrp="1"/>
          </p:cNvSpPr>
          <p:nvPr>
            <p:ph type="body" sz="quarter" idx="14"/>
          </p:nvPr>
        </p:nvSpPr>
        <p:spPr>
          <a:xfrm>
            <a:off x="251520" y="5013176"/>
            <a:ext cx="8712968" cy="864096"/>
          </a:xfrm>
          <a:solidFill>
            <a:srgbClr val="8CC9F7"/>
          </a:solidFill>
          <a:ln w="28575">
            <a:solidFill>
              <a:srgbClr val="405C58"/>
            </a:solidFill>
            <a:miter lim="800000"/>
            <a:headEnd/>
            <a:tailEnd/>
          </a:ln>
        </p:spPr>
        <p:txBody>
          <a:bodyPr anchor="ctr">
            <a:noAutofit/>
          </a:bodyPr>
          <a:lstStyle/>
          <a:p>
            <a:pPr marL="0" indent="0" algn="ctr">
              <a:lnSpc>
                <a:spcPct val="120000"/>
              </a:lnSpc>
              <a:buNone/>
            </a:pPr>
            <a:r>
              <a:rPr lang="it-IT" dirty="0">
                <a:solidFill>
                  <a:srgbClr val="000090"/>
                </a:solidFill>
                <a:latin typeface="Arial"/>
                <a:cs typeface="Arial"/>
              </a:rPr>
              <a:t>Il cedente non potrà consegnare una copia della fattura al cessionario e dimenticare di registrarla nella propria contabilità Iva </a:t>
            </a:r>
          </a:p>
        </p:txBody>
      </p:sp>
    </p:spTree>
    <p:extLst>
      <p:ext uri="{BB962C8B-B14F-4D97-AF65-F5344CB8AC3E}">
        <p14:creationId xmlns:p14="http://schemas.microsoft.com/office/powerpoint/2010/main" val="134804827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Diapositiva 1 - &amp;quot;TITOLO&amp;quot;&quot;/&gt;&lt;property id=&quot;20307&quot; value=&quot;256&quot;/&gt;&lt;/object&gt;&lt;object type=&quot;3&quot; unique_id=&quot;10178&quot;&gt;&lt;property id=&quot;20148&quot; value=&quot;5&quot;/&gt;&lt;property id=&quot;20300&quot; value=&quot;Diapositiva 2 - &amp;quot;REGIME OPZIONALE &amp;quot;&quot;/&gt;&lt;property id=&quot;20307&quot; value=&quot;259&quot;/&gt;&lt;/object&gt;&lt;object type=&quot;3&quot; unique_id=&quot;10959&quot;&gt;&lt;property id=&quot;20148&quot; value=&quot;5&quot;/&gt;&lt;property id=&quot;20300&quot; value=&quot;Diapositiva 3 - &amp;quot;REGIME OPZIONALE &amp;quot;&quot;/&gt;&lt;property id=&quot;20307&quot; value=&quot;301&quot;/&gt;&lt;/object&gt;&lt;/object&gt;&lt;/object&gt;&lt;/database&gt;"/>
  <p:tag name="SECTOMILLISECCONVERTED" val="1"/>
</p:tagLst>
</file>

<file path=ppt/theme/theme1.xml><?xml version="1.0" encoding="utf-8"?>
<a:theme xmlns:a="http://schemas.openxmlformats.org/drawingml/2006/main" name="Tema di Office">
  <a:themeElements>
    <a:clrScheme name="Elic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5884</TotalTime>
  <Words>5146</Words>
  <Application>Microsoft Macintosh PowerPoint</Application>
  <PresentationFormat>Presentazione su schermo (4:3)</PresentationFormat>
  <Paragraphs>309</Paragraphs>
  <Slides>50</Slides>
  <Notes>27</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50</vt:i4>
      </vt:variant>
    </vt:vector>
  </HeadingPairs>
  <TitlesOfParts>
    <vt:vector size="58" baseType="lpstr">
      <vt:lpstr>ＭＳ Ｐゴシック</vt:lpstr>
      <vt:lpstr>ＭＳ Ｐゴシック</vt:lpstr>
      <vt:lpstr>Arial</vt:lpstr>
      <vt:lpstr>Arial   </vt:lpstr>
      <vt:lpstr>Calibri</vt:lpstr>
      <vt:lpstr>Century Gothic</vt:lpstr>
      <vt:lpstr>Wingdings</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LA CIRCOLARE 8/E/2018 SULLE CESSIONI DI CARBURANTI</vt:lpstr>
      <vt:lpstr>LA CIRCOLARE 8/E/2018 SULLE CESSIONI DI CARBURANTI</vt:lpstr>
      <vt:lpstr>LA CIRCOLARE 8/E/2018 SULLE CESSIONI DI CARBURANTI</vt:lpstr>
      <vt:lpstr>LA CIRCOLARE 8/E/2018 SULLE CESSIONI DI CARBURANTI</vt:lpstr>
      <vt:lpstr>LA PROROGA DELL’OBBLIGO DI FE PER I CARBURANTI</vt:lpstr>
      <vt:lpstr>LE CRITICITA’ SULLE CESSIONI DI CARBURANTI</vt:lpstr>
      <vt:lpstr>LE INDICAZIONI DELLA CIRC. 8/E SUGLI APPALTI PUBBLICI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LE DIFFERENZE CON LA FE VERSO LA PA - 1</vt:lpstr>
      <vt:lpstr>LE DIFFERENZE CON LA FE VERSO LA PA - 2</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16.0013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S&amp;P</dc:creator>
  <cp:lastModifiedBy>ernesto gatto</cp:lastModifiedBy>
  <cp:revision>2208</cp:revision>
  <dcterms:created xsi:type="dcterms:W3CDTF">2011-06-20T08:09:48Z</dcterms:created>
  <dcterms:modified xsi:type="dcterms:W3CDTF">2018-10-22T21:23:29Z</dcterms:modified>
</cp:coreProperties>
</file>