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handoutMasterIdLst>
    <p:handoutMasterId r:id="rId47"/>
  </p:handoutMasterIdLst>
  <p:sldIdLst>
    <p:sldId id="256" r:id="rId2"/>
    <p:sldId id="329" r:id="rId3"/>
    <p:sldId id="330" r:id="rId4"/>
    <p:sldId id="370" r:id="rId5"/>
    <p:sldId id="259" r:id="rId6"/>
    <p:sldId id="334" r:id="rId7"/>
    <p:sldId id="355" r:id="rId8"/>
    <p:sldId id="356" r:id="rId9"/>
    <p:sldId id="372" r:id="rId10"/>
    <p:sldId id="373" r:id="rId11"/>
    <p:sldId id="347" r:id="rId12"/>
    <p:sldId id="371" r:id="rId13"/>
    <p:sldId id="357" r:id="rId14"/>
    <p:sldId id="358" r:id="rId15"/>
    <p:sldId id="338" r:id="rId16"/>
    <p:sldId id="340" r:id="rId17"/>
    <p:sldId id="343" r:id="rId18"/>
    <p:sldId id="364" r:id="rId19"/>
    <p:sldId id="365" r:id="rId20"/>
    <p:sldId id="366" r:id="rId21"/>
    <p:sldId id="367" r:id="rId22"/>
    <p:sldId id="368" r:id="rId23"/>
    <p:sldId id="369" r:id="rId24"/>
    <p:sldId id="344" r:id="rId25"/>
    <p:sldId id="351" r:id="rId26"/>
    <p:sldId id="352" r:id="rId27"/>
    <p:sldId id="353" r:id="rId28"/>
    <p:sldId id="354" r:id="rId29"/>
    <p:sldId id="317" r:id="rId30"/>
    <p:sldId id="319" r:id="rId31"/>
    <p:sldId id="321" r:id="rId32"/>
    <p:sldId id="346" r:id="rId33"/>
    <p:sldId id="324" r:id="rId34"/>
    <p:sldId id="328" r:id="rId35"/>
    <p:sldId id="349" r:id="rId36"/>
    <p:sldId id="325" r:id="rId37"/>
    <p:sldId id="326" r:id="rId38"/>
    <p:sldId id="327" r:id="rId39"/>
    <p:sldId id="359" r:id="rId40"/>
    <p:sldId id="360" r:id="rId41"/>
    <p:sldId id="361" r:id="rId42"/>
    <p:sldId id="362" r:id="rId43"/>
    <p:sldId id="363" r:id="rId44"/>
    <p:sldId id="306" r:id="rId4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8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_rels/data3.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3.xml.rels><?xml version="1.0" encoding="UTF-8" standalone="yes"?>
<Relationships xmlns="http://schemas.openxmlformats.org/package/2006/relationships"><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FDA73-D8C6-B946-9729-9E6B285FDA76}" type="doc">
      <dgm:prSet loTypeId="urn:microsoft.com/office/officeart/2005/8/layout/list1" loCatId="list" qsTypeId="urn:microsoft.com/office/officeart/2005/8/quickstyle/3D2" qsCatId="3D" csTypeId="urn:microsoft.com/office/officeart/2005/8/colors/accent2_3" csCatId="accent2"/>
      <dgm:spPr/>
      <dgm:t>
        <a:bodyPr/>
        <a:lstStyle/>
        <a:p>
          <a:endParaRPr lang="it-IT"/>
        </a:p>
      </dgm:t>
    </dgm:pt>
    <dgm:pt modelId="{6D30D6A3-7DDD-6E4F-9711-727C69D81E4C}">
      <dgm:prSet/>
      <dgm:spPr/>
      <dgm:t>
        <a:bodyPr/>
        <a:lstStyle/>
        <a:p>
          <a:pPr rtl="0"/>
          <a:r>
            <a:rPr lang="it-IT" dirty="0" smtClean="0"/>
            <a:t>Non è </a:t>
          </a:r>
          <a:r>
            <a:rPr lang="it-IT" u="sng" dirty="0" smtClean="0"/>
            <a:t>gratis</a:t>
          </a:r>
          <a:endParaRPr lang="it-IT" dirty="0"/>
        </a:p>
      </dgm:t>
    </dgm:pt>
    <dgm:pt modelId="{C1045CF1-6B61-1D41-9C77-78837BBA61BC}" type="parTrans" cxnId="{7D164C6A-B468-E244-A2B0-061E218CF468}">
      <dgm:prSet/>
      <dgm:spPr/>
      <dgm:t>
        <a:bodyPr/>
        <a:lstStyle/>
        <a:p>
          <a:endParaRPr lang="it-IT"/>
        </a:p>
      </dgm:t>
    </dgm:pt>
    <dgm:pt modelId="{7B5CED24-EFCE-3444-A461-B806BBE685C1}" type="sibTrans" cxnId="{7D164C6A-B468-E244-A2B0-061E218CF468}">
      <dgm:prSet/>
      <dgm:spPr/>
      <dgm:t>
        <a:bodyPr/>
        <a:lstStyle/>
        <a:p>
          <a:endParaRPr lang="it-IT"/>
        </a:p>
      </dgm:t>
    </dgm:pt>
    <dgm:pt modelId="{C7DF4219-3DB9-8843-815F-7DA7AF2EF680}">
      <dgm:prSet/>
      <dgm:spPr/>
      <dgm:t>
        <a:bodyPr/>
        <a:lstStyle/>
        <a:p>
          <a:pPr rtl="0"/>
          <a:r>
            <a:rPr lang="it-IT" dirty="0" smtClean="0"/>
            <a:t>Non è il </a:t>
          </a:r>
          <a:r>
            <a:rPr lang="it-IT" u="sng" dirty="0" smtClean="0"/>
            <a:t>regalo</a:t>
          </a:r>
          <a:endParaRPr lang="it-IT" dirty="0"/>
        </a:p>
      </dgm:t>
    </dgm:pt>
    <dgm:pt modelId="{ABFCF90A-122D-954C-A5EE-4771ACCB112C}" type="parTrans" cxnId="{2C7F1EC0-98D5-014E-9675-DB09785105E0}">
      <dgm:prSet/>
      <dgm:spPr/>
      <dgm:t>
        <a:bodyPr/>
        <a:lstStyle/>
        <a:p>
          <a:endParaRPr lang="it-IT"/>
        </a:p>
      </dgm:t>
    </dgm:pt>
    <dgm:pt modelId="{DBDEF61E-34B3-6843-A2D0-24139F82C815}" type="sibTrans" cxnId="{2C7F1EC0-98D5-014E-9675-DB09785105E0}">
      <dgm:prSet/>
      <dgm:spPr/>
      <dgm:t>
        <a:bodyPr/>
        <a:lstStyle/>
        <a:p>
          <a:endParaRPr lang="it-IT"/>
        </a:p>
      </dgm:t>
    </dgm:pt>
    <dgm:pt modelId="{10AB4AE9-1756-964F-AF89-D62D2976E156}">
      <dgm:prSet/>
      <dgm:spPr/>
      <dgm:t>
        <a:bodyPr/>
        <a:lstStyle/>
        <a:p>
          <a:pPr rtl="0"/>
          <a:r>
            <a:rPr lang="it-IT" dirty="0" smtClean="0"/>
            <a:t>Non è </a:t>
          </a:r>
          <a:r>
            <a:rPr lang="it-IT" u="sng" dirty="0" smtClean="0"/>
            <a:t>filantropia</a:t>
          </a:r>
          <a:endParaRPr lang="it-IT" u="sng" dirty="0"/>
        </a:p>
      </dgm:t>
    </dgm:pt>
    <dgm:pt modelId="{910DD54E-E45D-894D-9CC4-189AEAEE10F7}" type="parTrans" cxnId="{6C78F4F1-2D7B-DE40-AE46-D2B39BE8F7FD}">
      <dgm:prSet/>
      <dgm:spPr/>
      <dgm:t>
        <a:bodyPr/>
        <a:lstStyle/>
        <a:p>
          <a:endParaRPr lang="it-IT"/>
        </a:p>
      </dgm:t>
    </dgm:pt>
    <dgm:pt modelId="{57F6F0AF-87D1-C94B-9FAF-3FBF8A777CF2}" type="sibTrans" cxnId="{6C78F4F1-2D7B-DE40-AE46-D2B39BE8F7FD}">
      <dgm:prSet/>
      <dgm:spPr/>
      <dgm:t>
        <a:bodyPr/>
        <a:lstStyle/>
        <a:p>
          <a:endParaRPr lang="it-IT"/>
        </a:p>
      </dgm:t>
    </dgm:pt>
    <dgm:pt modelId="{54DEF1FB-9D5C-E642-B238-6C31F891747F}" type="pres">
      <dgm:prSet presAssocID="{C0CFDA73-D8C6-B946-9729-9E6B285FDA76}" presName="linear" presStyleCnt="0">
        <dgm:presLayoutVars>
          <dgm:dir/>
          <dgm:animLvl val="lvl"/>
          <dgm:resizeHandles val="exact"/>
        </dgm:presLayoutVars>
      </dgm:prSet>
      <dgm:spPr/>
      <dgm:t>
        <a:bodyPr/>
        <a:lstStyle/>
        <a:p>
          <a:endParaRPr lang="it-IT"/>
        </a:p>
      </dgm:t>
    </dgm:pt>
    <dgm:pt modelId="{E31D15DB-DE4B-E640-A639-8C9AC60B5038}" type="pres">
      <dgm:prSet presAssocID="{6D30D6A3-7DDD-6E4F-9711-727C69D81E4C}" presName="parentLin" presStyleCnt="0"/>
      <dgm:spPr/>
      <dgm:t>
        <a:bodyPr/>
        <a:lstStyle/>
        <a:p>
          <a:endParaRPr lang="it-IT"/>
        </a:p>
      </dgm:t>
    </dgm:pt>
    <dgm:pt modelId="{AE4A65AE-831E-8947-95D1-7E5C522B84A3}" type="pres">
      <dgm:prSet presAssocID="{6D30D6A3-7DDD-6E4F-9711-727C69D81E4C}" presName="parentLeftMargin" presStyleLbl="node1" presStyleIdx="0" presStyleCnt="3"/>
      <dgm:spPr/>
      <dgm:t>
        <a:bodyPr/>
        <a:lstStyle/>
        <a:p>
          <a:endParaRPr lang="it-IT"/>
        </a:p>
      </dgm:t>
    </dgm:pt>
    <dgm:pt modelId="{EBEFFA15-77CF-3C48-B5CD-4B5938B85172}" type="pres">
      <dgm:prSet presAssocID="{6D30D6A3-7DDD-6E4F-9711-727C69D81E4C}" presName="parentText" presStyleLbl="node1" presStyleIdx="0" presStyleCnt="3">
        <dgm:presLayoutVars>
          <dgm:chMax val="0"/>
          <dgm:bulletEnabled val="1"/>
        </dgm:presLayoutVars>
      </dgm:prSet>
      <dgm:spPr/>
      <dgm:t>
        <a:bodyPr/>
        <a:lstStyle/>
        <a:p>
          <a:endParaRPr lang="it-IT"/>
        </a:p>
      </dgm:t>
    </dgm:pt>
    <dgm:pt modelId="{CB9B35A2-D201-A443-877D-FD163CB68A64}" type="pres">
      <dgm:prSet presAssocID="{6D30D6A3-7DDD-6E4F-9711-727C69D81E4C}" presName="negativeSpace" presStyleCnt="0"/>
      <dgm:spPr/>
      <dgm:t>
        <a:bodyPr/>
        <a:lstStyle/>
        <a:p>
          <a:endParaRPr lang="it-IT"/>
        </a:p>
      </dgm:t>
    </dgm:pt>
    <dgm:pt modelId="{68EDC796-F2E8-A242-94DC-39187C5907E3}" type="pres">
      <dgm:prSet presAssocID="{6D30D6A3-7DDD-6E4F-9711-727C69D81E4C}" presName="childText" presStyleLbl="conFgAcc1" presStyleIdx="0" presStyleCnt="3">
        <dgm:presLayoutVars>
          <dgm:bulletEnabled val="1"/>
        </dgm:presLayoutVars>
      </dgm:prSet>
      <dgm:spPr/>
      <dgm:t>
        <a:bodyPr/>
        <a:lstStyle/>
        <a:p>
          <a:endParaRPr lang="it-IT"/>
        </a:p>
      </dgm:t>
    </dgm:pt>
    <dgm:pt modelId="{E4ABE62B-F112-7443-B9CB-C8201EC1DEC4}" type="pres">
      <dgm:prSet presAssocID="{7B5CED24-EFCE-3444-A461-B806BBE685C1}" presName="spaceBetweenRectangles" presStyleCnt="0"/>
      <dgm:spPr/>
      <dgm:t>
        <a:bodyPr/>
        <a:lstStyle/>
        <a:p>
          <a:endParaRPr lang="it-IT"/>
        </a:p>
      </dgm:t>
    </dgm:pt>
    <dgm:pt modelId="{BB232D39-E054-324B-A1A5-A6823EF236D8}" type="pres">
      <dgm:prSet presAssocID="{C7DF4219-3DB9-8843-815F-7DA7AF2EF680}" presName="parentLin" presStyleCnt="0"/>
      <dgm:spPr/>
      <dgm:t>
        <a:bodyPr/>
        <a:lstStyle/>
        <a:p>
          <a:endParaRPr lang="it-IT"/>
        </a:p>
      </dgm:t>
    </dgm:pt>
    <dgm:pt modelId="{4825A7DE-E693-904D-B78E-861A3C27F827}" type="pres">
      <dgm:prSet presAssocID="{C7DF4219-3DB9-8843-815F-7DA7AF2EF680}" presName="parentLeftMargin" presStyleLbl="node1" presStyleIdx="0" presStyleCnt="3"/>
      <dgm:spPr/>
      <dgm:t>
        <a:bodyPr/>
        <a:lstStyle/>
        <a:p>
          <a:endParaRPr lang="it-IT"/>
        </a:p>
      </dgm:t>
    </dgm:pt>
    <dgm:pt modelId="{D1946724-3093-A641-A379-DD7D8BA716A4}" type="pres">
      <dgm:prSet presAssocID="{C7DF4219-3DB9-8843-815F-7DA7AF2EF680}" presName="parentText" presStyleLbl="node1" presStyleIdx="1" presStyleCnt="3">
        <dgm:presLayoutVars>
          <dgm:chMax val="0"/>
          <dgm:bulletEnabled val="1"/>
        </dgm:presLayoutVars>
      </dgm:prSet>
      <dgm:spPr/>
      <dgm:t>
        <a:bodyPr/>
        <a:lstStyle/>
        <a:p>
          <a:endParaRPr lang="it-IT"/>
        </a:p>
      </dgm:t>
    </dgm:pt>
    <dgm:pt modelId="{5B4FEF9E-2676-B44C-81F4-CE3F4E015B61}" type="pres">
      <dgm:prSet presAssocID="{C7DF4219-3DB9-8843-815F-7DA7AF2EF680}" presName="negativeSpace" presStyleCnt="0"/>
      <dgm:spPr/>
      <dgm:t>
        <a:bodyPr/>
        <a:lstStyle/>
        <a:p>
          <a:endParaRPr lang="it-IT"/>
        </a:p>
      </dgm:t>
    </dgm:pt>
    <dgm:pt modelId="{FB9D6EEC-A1FC-5B4A-B52C-C9862F1D249B}" type="pres">
      <dgm:prSet presAssocID="{C7DF4219-3DB9-8843-815F-7DA7AF2EF680}" presName="childText" presStyleLbl="conFgAcc1" presStyleIdx="1" presStyleCnt="3">
        <dgm:presLayoutVars>
          <dgm:bulletEnabled val="1"/>
        </dgm:presLayoutVars>
      </dgm:prSet>
      <dgm:spPr/>
      <dgm:t>
        <a:bodyPr/>
        <a:lstStyle/>
        <a:p>
          <a:endParaRPr lang="it-IT"/>
        </a:p>
      </dgm:t>
    </dgm:pt>
    <dgm:pt modelId="{7065BFA0-926A-C840-AB2E-7DDBEA6E3F01}" type="pres">
      <dgm:prSet presAssocID="{DBDEF61E-34B3-6843-A2D0-24139F82C815}" presName="spaceBetweenRectangles" presStyleCnt="0"/>
      <dgm:spPr/>
      <dgm:t>
        <a:bodyPr/>
        <a:lstStyle/>
        <a:p>
          <a:endParaRPr lang="it-IT"/>
        </a:p>
      </dgm:t>
    </dgm:pt>
    <dgm:pt modelId="{BF5750FD-9B7F-3A49-87F4-3BAA61938458}" type="pres">
      <dgm:prSet presAssocID="{10AB4AE9-1756-964F-AF89-D62D2976E156}" presName="parentLin" presStyleCnt="0"/>
      <dgm:spPr/>
      <dgm:t>
        <a:bodyPr/>
        <a:lstStyle/>
        <a:p>
          <a:endParaRPr lang="it-IT"/>
        </a:p>
      </dgm:t>
    </dgm:pt>
    <dgm:pt modelId="{ABA95D02-BB92-E147-9F6C-77BDF82E4646}" type="pres">
      <dgm:prSet presAssocID="{10AB4AE9-1756-964F-AF89-D62D2976E156}" presName="parentLeftMargin" presStyleLbl="node1" presStyleIdx="1" presStyleCnt="3"/>
      <dgm:spPr/>
      <dgm:t>
        <a:bodyPr/>
        <a:lstStyle/>
        <a:p>
          <a:endParaRPr lang="it-IT"/>
        </a:p>
      </dgm:t>
    </dgm:pt>
    <dgm:pt modelId="{3E7CB855-8778-BC41-8B66-679B77F946BA}" type="pres">
      <dgm:prSet presAssocID="{10AB4AE9-1756-964F-AF89-D62D2976E156}" presName="parentText" presStyleLbl="node1" presStyleIdx="2" presStyleCnt="3">
        <dgm:presLayoutVars>
          <dgm:chMax val="0"/>
          <dgm:bulletEnabled val="1"/>
        </dgm:presLayoutVars>
      </dgm:prSet>
      <dgm:spPr/>
      <dgm:t>
        <a:bodyPr/>
        <a:lstStyle/>
        <a:p>
          <a:endParaRPr lang="it-IT"/>
        </a:p>
      </dgm:t>
    </dgm:pt>
    <dgm:pt modelId="{C3254942-126E-0044-A930-BC0AD2F86FB7}" type="pres">
      <dgm:prSet presAssocID="{10AB4AE9-1756-964F-AF89-D62D2976E156}" presName="negativeSpace" presStyleCnt="0"/>
      <dgm:spPr/>
      <dgm:t>
        <a:bodyPr/>
        <a:lstStyle/>
        <a:p>
          <a:endParaRPr lang="it-IT"/>
        </a:p>
      </dgm:t>
    </dgm:pt>
    <dgm:pt modelId="{423866BB-15C9-6D49-A637-FB10F10D88EF}" type="pres">
      <dgm:prSet presAssocID="{10AB4AE9-1756-964F-AF89-D62D2976E156}" presName="childText" presStyleLbl="conFgAcc1" presStyleIdx="2" presStyleCnt="3">
        <dgm:presLayoutVars>
          <dgm:bulletEnabled val="1"/>
        </dgm:presLayoutVars>
      </dgm:prSet>
      <dgm:spPr/>
      <dgm:t>
        <a:bodyPr/>
        <a:lstStyle/>
        <a:p>
          <a:endParaRPr lang="it-IT"/>
        </a:p>
      </dgm:t>
    </dgm:pt>
  </dgm:ptLst>
  <dgm:cxnLst>
    <dgm:cxn modelId="{6C78F4F1-2D7B-DE40-AE46-D2B39BE8F7FD}" srcId="{C0CFDA73-D8C6-B946-9729-9E6B285FDA76}" destId="{10AB4AE9-1756-964F-AF89-D62D2976E156}" srcOrd="2" destOrd="0" parTransId="{910DD54E-E45D-894D-9CC4-189AEAEE10F7}" sibTransId="{57F6F0AF-87D1-C94B-9FAF-3FBF8A777CF2}"/>
    <dgm:cxn modelId="{718DB7F7-428B-F84A-9BEF-DE08B6A15EC0}" type="presOf" srcId="{6D30D6A3-7DDD-6E4F-9711-727C69D81E4C}" destId="{AE4A65AE-831E-8947-95D1-7E5C522B84A3}" srcOrd="0" destOrd="0" presId="urn:microsoft.com/office/officeart/2005/8/layout/list1"/>
    <dgm:cxn modelId="{9B0817C3-D9F8-BC47-810A-FBEC9112D918}" type="presOf" srcId="{10AB4AE9-1756-964F-AF89-D62D2976E156}" destId="{ABA95D02-BB92-E147-9F6C-77BDF82E4646}" srcOrd="0" destOrd="0" presId="urn:microsoft.com/office/officeart/2005/8/layout/list1"/>
    <dgm:cxn modelId="{C32EEF45-DA59-F64F-9E5C-B79D3B5397DF}" type="presOf" srcId="{C7DF4219-3DB9-8843-815F-7DA7AF2EF680}" destId="{D1946724-3093-A641-A379-DD7D8BA716A4}" srcOrd="1" destOrd="0" presId="urn:microsoft.com/office/officeart/2005/8/layout/list1"/>
    <dgm:cxn modelId="{2B2F1967-B01B-A746-B31B-FE8DD01F6724}" type="presOf" srcId="{C0CFDA73-D8C6-B946-9729-9E6B285FDA76}" destId="{54DEF1FB-9D5C-E642-B238-6C31F891747F}" srcOrd="0" destOrd="0" presId="urn:microsoft.com/office/officeart/2005/8/layout/list1"/>
    <dgm:cxn modelId="{21775AFF-0407-FF46-AB22-7F74D845E207}" type="presOf" srcId="{10AB4AE9-1756-964F-AF89-D62D2976E156}" destId="{3E7CB855-8778-BC41-8B66-679B77F946BA}" srcOrd="1" destOrd="0" presId="urn:microsoft.com/office/officeart/2005/8/layout/list1"/>
    <dgm:cxn modelId="{2C7F1EC0-98D5-014E-9675-DB09785105E0}" srcId="{C0CFDA73-D8C6-B946-9729-9E6B285FDA76}" destId="{C7DF4219-3DB9-8843-815F-7DA7AF2EF680}" srcOrd="1" destOrd="0" parTransId="{ABFCF90A-122D-954C-A5EE-4771ACCB112C}" sibTransId="{DBDEF61E-34B3-6843-A2D0-24139F82C815}"/>
    <dgm:cxn modelId="{7D164C6A-B468-E244-A2B0-061E218CF468}" srcId="{C0CFDA73-D8C6-B946-9729-9E6B285FDA76}" destId="{6D30D6A3-7DDD-6E4F-9711-727C69D81E4C}" srcOrd="0" destOrd="0" parTransId="{C1045CF1-6B61-1D41-9C77-78837BBA61BC}" sibTransId="{7B5CED24-EFCE-3444-A461-B806BBE685C1}"/>
    <dgm:cxn modelId="{48B04805-586C-7541-89D5-65E2F5332BA7}" type="presOf" srcId="{C7DF4219-3DB9-8843-815F-7DA7AF2EF680}" destId="{4825A7DE-E693-904D-B78E-861A3C27F827}" srcOrd="0" destOrd="0" presId="urn:microsoft.com/office/officeart/2005/8/layout/list1"/>
    <dgm:cxn modelId="{7E1DD295-3540-FE46-940E-E53436503B2B}" type="presOf" srcId="{6D30D6A3-7DDD-6E4F-9711-727C69D81E4C}" destId="{EBEFFA15-77CF-3C48-B5CD-4B5938B85172}" srcOrd="1" destOrd="0" presId="urn:microsoft.com/office/officeart/2005/8/layout/list1"/>
    <dgm:cxn modelId="{30A2E90F-BEC8-F248-BC30-8E205128261C}" type="presParOf" srcId="{54DEF1FB-9D5C-E642-B238-6C31F891747F}" destId="{E31D15DB-DE4B-E640-A639-8C9AC60B5038}" srcOrd="0" destOrd="0" presId="urn:microsoft.com/office/officeart/2005/8/layout/list1"/>
    <dgm:cxn modelId="{21592232-A3DA-A148-BB7B-59914009B702}" type="presParOf" srcId="{E31D15DB-DE4B-E640-A639-8C9AC60B5038}" destId="{AE4A65AE-831E-8947-95D1-7E5C522B84A3}" srcOrd="0" destOrd="0" presId="urn:microsoft.com/office/officeart/2005/8/layout/list1"/>
    <dgm:cxn modelId="{9F969187-230E-FC43-A298-DFDAD7567D66}" type="presParOf" srcId="{E31D15DB-DE4B-E640-A639-8C9AC60B5038}" destId="{EBEFFA15-77CF-3C48-B5CD-4B5938B85172}" srcOrd="1" destOrd="0" presId="urn:microsoft.com/office/officeart/2005/8/layout/list1"/>
    <dgm:cxn modelId="{D666743C-801C-294D-93EA-0FAED69889F6}" type="presParOf" srcId="{54DEF1FB-9D5C-E642-B238-6C31F891747F}" destId="{CB9B35A2-D201-A443-877D-FD163CB68A64}" srcOrd="1" destOrd="0" presId="urn:microsoft.com/office/officeart/2005/8/layout/list1"/>
    <dgm:cxn modelId="{F5F5B492-7CF2-A546-BC77-B4B6445F5AD2}" type="presParOf" srcId="{54DEF1FB-9D5C-E642-B238-6C31F891747F}" destId="{68EDC796-F2E8-A242-94DC-39187C5907E3}" srcOrd="2" destOrd="0" presId="urn:microsoft.com/office/officeart/2005/8/layout/list1"/>
    <dgm:cxn modelId="{4CF47D86-76C7-094C-BF81-426214647D77}" type="presParOf" srcId="{54DEF1FB-9D5C-E642-B238-6C31F891747F}" destId="{E4ABE62B-F112-7443-B9CB-C8201EC1DEC4}" srcOrd="3" destOrd="0" presId="urn:microsoft.com/office/officeart/2005/8/layout/list1"/>
    <dgm:cxn modelId="{D9D4AF15-4AAF-5341-BD69-648B23B45757}" type="presParOf" srcId="{54DEF1FB-9D5C-E642-B238-6C31F891747F}" destId="{BB232D39-E054-324B-A1A5-A6823EF236D8}" srcOrd="4" destOrd="0" presId="urn:microsoft.com/office/officeart/2005/8/layout/list1"/>
    <dgm:cxn modelId="{2C4CF4EA-FF39-CC49-8527-3BA01E9774DE}" type="presParOf" srcId="{BB232D39-E054-324B-A1A5-A6823EF236D8}" destId="{4825A7DE-E693-904D-B78E-861A3C27F827}" srcOrd="0" destOrd="0" presId="urn:microsoft.com/office/officeart/2005/8/layout/list1"/>
    <dgm:cxn modelId="{AD0095CA-721F-A849-BE1B-9C5064561DA8}" type="presParOf" srcId="{BB232D39-E054-324B-A1A5-A6823EF236D8}" destId="{D1946724-3093-A641-A379-DD7D8BA716A4}" srcOrd="1" destOrd="0" presId="urn:microsoft.com/office/officeart/2005/8/layout/list1"/>
    <dgm:cxn modelId="{A3CF4960-113B-5047-8D1E-6B4CB45C2E41}" type="presParOf" srcId="{54DEF1FB-9D5C-E642-B238-6C31F891747F}" destId="{5B4FEF9E-2676-B44C-81F4-CE3F4E015B61}" srcOrd="5" destOrd="0" presId="urn:microsoft.com/office/officeart/2005/8/layout/list1"/>
    <dgm:cxn modelId="{E099F122-BAD3-0247-87C8-2DA6C10A03FC}" type="presParOf" srcId="{54DEF1FB-9D5C-E642-B238-6C31F891747F}" destId="{FB9D6EEC-A1FC-5B4A-B52C-C9862F1D249B}" srcOrd="6" destOrd="0" presId="urn:microsoft.com/office/officeart/2005/8/layout/list1"/>
    <dgm:cxn modelId="{B4D0536B-3409-194F-9F17-845A23667D80}" type="presParOf" srcId="{54DEF1FB-9D5C-E642-B238-6C31F891747F}" destId="{7065BFA0-926A-C840-AB2E-7DDBEA6E3F01}" srcOrd="7" destOrd="0" presId="urn:microsoft.com/office/officeart/2005/8/layout/list1"/>
    <dgm:cxn modelId="{A04684FC-8911-574B-9A99-370D6724265B}" type="presParOf" srcId="{54DEF1FB-9D5C-E642-B238-6C31F891747F}" destId="{BF5750FD-9B7F-3A49-87F4-3BAA61938458}" srcOrd="8" destOrd="0" presId="urn:microsoft.com/office/officeart/2005/8/layout/list1"/>
    <dgm:cxn modelId="{7486DB6D-BF76-5B4A-9050-B9EA1B4C77CC}" type="presParOf" srcId="{BF5750FD-9B7F-3A49-87F4-3BAA61938458}" destId="{ABA95D02-BB92-E147-9F6C-77BDF82E4646}" srcOrd="0" destOrd="0" presId="urn:microsoft.com/office/officeart/2005/8/layout/list1"/>
    <dgm:cxn modelId="{A8146609-0F87-E540-943C-527E01AE789D}" type="presParOf" srcId="{BF5750FD-9B7F-3A49-87F4-3BAA61938458}" destId="{3E7CB855-8778-BC41-8B66-679B77F946BA}" srcOrd="1" destOrd="0" presId="urn:microsoft.com/office/officeart/2005/8/layout/list1"/>
    <dgm:cxn modelId="{B47676A4-A25B-F041-A4B1-8652067A4CDD}" type="presParOf" srcId="{54DEF1FB-9D5C-E642-B238-6C31F891747F}" destId="{C3254942-126E-0044-A930-BC0AD2F86FB7}" srcOrd="9" destOrd="0" presId="urn:microsoft.com/office/officeart/2005/8/layout/list1"/>
    <dgm:cxn modelId="{3ED113D9-E77F-C443-8C8A-F292178446D1}" type="presParOf" srcId="{54DEF1FB-9D5C-E642-B238-6C31F891747F}" destId="{423866BB-15C9-6D49-A637-FB10F10D88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9495A-C20C-4BA5-BA15-0251C296E073}" type="doc">
      <dgm:prSet loTypeId="urn:microsoft.com/office/officeart/2005/8/layout/arrow3" loCatId="relationship" qsTypeId="urn:microsoft.com/office/officeart/2005/8/quickstyle/simple2" qsCatId="simple" csTypeId="urn:microsoft.com/office/officeart/2005/8/colors/accent2_1" csCatId="accent2" phldr="1"/>
      <dgm:spPr/>
      <dgm:t>
        <a:bodyPr/>
        <a:lstStyle/>
        <a:p>
          <a:endParaRPr lang="it-IT"/>
        </a:p>
      </dgm:t>
    </dgm:pt>
    <dgm:pt modelId="{74C639B5-E156-407B-A6C9-5B8DC3764B1B}">
      <dgm:prSet phldrT="[Testo]" custT="1"/>
      <dgm:spPr/>
      <dgm:t>
        <a:bodyPr/>
        <a:lstStyle/>
        <a:p>
          <a:r>
            <a:rPr lang="it-IT" sz="4400" b="1" dirty="0" smtClean="0">
              <a:ln w="11430"/>
              <a:solidFill>
                <a:srgbClr val="FF0000"/>
              </a:solidFill>
              <a:effectLst/>
            </a:rPr>
            <a:t>Gratuità</a:t>
          </a:r>
          <a:endParaRPr lang="it-IT" sz="4400" dirty="0">
            <a:solidFill>
              <a:srgbClr val="FF0000"/>
            </a:solidFill>
            <a:effectLst/>
          </a:endParaRPr>
        </a:p>
      </dgm:t>
    </dgm:pt>
    <dgm:pt modelId="{3141E283-60ED-4516-99B9-C8502BD76338}" type="parTrans" cxnId="{C16A6807-6364-401B-AA36-5BEFD35F5995}">
      <dgm:prSet/>
      <dgm:spPr/>
      <dgm:t>
        <a:bodyPr/>
        <a:lstStyle/>
        <a:p>
          <a:endParaRPr lang="it-IT"/>
        </a:p>
      </dgm:t>
    </dgm:pt>
    <dgm:pt modelId="{8BF6C343-9315-49D6-BDDA-1F3AA289006E}" type="sibTrans" cxnId="{C16A6807-6364-401B-AA36-5BEFD35F5995}">
      <dgm:prSet/>
      <dgm:spPr/>
      <dgm:t>
        <a:bodyPr/>
        <a:lstStyle/>
        <a:p>
          <a:endParaRPr lang="it-IT"/>
        </a:p>
      </dgm:t>
    </dgm:pt>
    <dgm:pt modelId="{76B997C8-07F9-4B57-AA8A-C9501AC9A84E}">
      <dgm:prSet phldrT="[Testo]" custT="1"/>
      <dgm:spPr/>
      <dgm:t>
        <a:bodyPr/>
        <a:lstStyle/>
        <a:p>
          <a:r>
            <a:rPr lang="it-IT" sz="4400" b="1" i="1" dirty="0" err="1" smtClean="0">
              <a:ln w="11430"/>
              <a:solidFill>
                <a:srgbClr val="FF0000"/>
              </a:solidFill>
              <a:effectLst/>
            </a:rPr>
            <a:t>charis</a:t>
          </a:r>
          <a:endParaRPr lang="it-IT" sz="4400" b="1" i="1" dirty="0" smtClean="0">
            <a:ln w="11430"/>
            <a:solidFill>
              <a:srgbClr val="FF0000"/>
            </a:solidFill>
            <a:effectLst/>
          </a:endParaRPr>
        </a:p>
      </dgm:t>
    </dgm:pt>
    <dgm:pt modelId="{C85F666B-CBC2-4168-8B85-AF6B0617343A}" type="parTrans" cxnId="{85AD12CF-CBC4-4C5D-BB0D-44ABF396EC83}">
      <dgm:prSet/>
      <dgm:spPr/>
      <dgm:t>
        <a:bodyPr/>
        <a:lstStyle/>
        <a:p>
          <a:endParaRPr lang="it-IT"/>
        </a:p>
      </dgm:t>
    </dgm:pt>
    <dgm:pt modelId="{607FFF73-49F4-4CEF-8286-3860140D245A}" type="sibTrans" cxnId="{85AD12CF-CBC4-4C5D-BB0D-44ABF396EC83}">
      <dgm:prSet/>
      <dgm:spPr/>
      <dgm:t>
        <a:bodyPr/>
        <a:lstStyle/>
        <a:p>
          <a:endParaRPr lang="it-IT"/>
        </a:p>
      </dgm:t>
    </dgm:pt>
    <dgm:pt modelId="{73DCA3F8-8865-4EE3-85E9-F06F4C272F54}" type="pres">
      <dgm:prSet presAssocID="{F3D9495A-C20C-4BA5-BA15-0251C296E073}" presName="compositeShape" presStyleCnt="0">
        <dgm:presLayoutVars>
          <dgm:chMax val="2"/>
          <dgm:dir/>
          <dgm:resizeHandles val="exact"/>
        </dgm:presLayoutVars>
      </dgm:prSet>
      <dgm:spPr/>
      <dgm:t>
        <a:bodyPr/>
        <a:lstStyle/>
        <a:p>
          <a:endParaRPr lang="it-IT"/>
        </a:p>
      </dgm:t>
    </dgm:pt>
    <dgm:pt modelId="{1675846B-18F1-466F-8F1D-E615CC5BC1B1}" type="pres">
      <dgm:prSet presAssocID="{F3D9495A-C20C-4BA5-BA15-0251C296E073}" presName="divider" presStyleLbl="fgShp" presStyleIdx="0" presStyleCnt="1"/>
      <dgm:spPr/>
    </dgm:pt>
    <dgm:pt modelId="{F59A668D-B39C-4424-8445-A2A2D551A5BA}" type="pres">
      <dgm:prSet presAssocID="{74C639B5-E156-407B-A6C9-5B8DC3764B1B}" presName="downArrow" presStyleLbl="node1" presStyleIdx="0" presStyleCnt="2"/>
      <dgm:spPr/>
    </dgm:pt>
    <dgm:pt modelId="{DBAE59BB-5149-43A2-BC98-935FE03E0B87}" type="pres">
      <dgm:prSet presAssocID="{74C639B5-E156-407B-A6C9-5B8DC3764B1B}" presName="downArrowText" presStyleLbl="revTx" presStyleIdx="0" presStyleCnt="2" custScaleX="127273" custLinFactX="-73372" custLinFactY="10544" custLinFactNeighborX="-100000" custLinFactNeighborY="100000">
        <dgm:presLayoutVars>
          <dgm:bulletEnabled val="1"/>
        </dgm:presLayoutVars>
      </dgm:prSet>
      <dgm:spPr/>
      <dgm:t>
        <a:bodyPr/>
        <a:lstStyle/>
        <a:p>
          <a:endParaRPr lang="it-IT"/>
        </a:p>
      </dgm:t>
    </dgm:pt>
    <dgm:pt modelId="{A9AA53F0-AED9-4ED5-9EF2-A4A08577E0D1}" type="pres">
      <dgm:prSet presAssocID="{76B997C8-07F9-4B57-AA8A-C9501AC9A84E}" presName="upArrow" presStyleLbl="node1" presStyleIdx="1" presStyleCnt="2"/>
      <dgm:spPr/>
    </dgm:pt>
    <dgm:pt modelId="{31F51CF2-D513-4F08-AD57-45D6CC4B7086}" type="pres">
      <dgm:prSet presAssocID="{76B997C8-07F9-4B57-AA8A-C9501AC9A84E}" presName="upArrowText" presStyleLbl="revTx" presStyleIdx="1" presStyleCnt="2" custLinFactX="64902" custLinFactY="-21088" custLinFactNeighborX="100000" custLinFactNeighborY="-100000">
        <dgm:presLayoutVars>
          <dgm:bulletEnabled val="1"/>
        </dgm:presLayoutVars>
      </dgm:prSet>
      <dgm:spPr/>
      <dgm:t>
        <a:bodyPr/>
        <a:lstStyle/>
        <a:p>
          <a:endParaRPr lang="it-IT"/>
        </a:p>
      </dgm:t>
    </dgm:pt>
  </dgm:ptLst>
  <dgm:cxnLst>
    <dgm:cxn modelId="{FDB9D724-70C7-CC41-A7F7-CB71240CCC0B}" type="presOf" srcId="{74C639B5-E156-407B-A6C9-5B8DC3764B1B}" destId="{DBAE59BB-5149-43A2-BC98-935FE03E0B87}" srcOrd="0" destOrd="0" presId="urn:microsoft.com/office/officeart/2005/8/layout/arrow3"/>
    <dgm:cxn modelId="{C16A6807-6364-401B-AA36-5BEFD35F5995}" srcId="{F3D9495A-C20C-4BA5-BA15-0251C296E073}" destId="{74C639B5-E156-407B-A6C9-5B8DC3764B1B}" srcOrd="0" destOrd="0" parTransId="{3141E283-60ED-4516-99B9-C8502BD76338}" sibTransId="{8BF6C343-9315-49D6-BDDA-1F3AA289006E}"/>
    <dgm:cxn modelId="{85AD12CF-CBC4-4C5D-BB0D-44ABF396EC83}" srcId="{F3D9495A-C20C-4BA5-BA15-0251C296E073}" destId="{76B997C8-07F9-4B57-AA8A-C9501AC9A84E}" srcOrd="1" destOrd="0" parTransId="{C85F666B-CBC2-4168-8B85-AF6B0617343A}" sibTransId="{607FFF73-49F4-4CEF-8286-3860140D245A}"/>
    <dgm:cxn modelId="{AFFB41AD-ED83-2847-9037-9C57DB68D320}" type="presOf" srcId="{76B997C8-07F9-4B57-AA8A-C9501AC9A84E}" destId="{31F51CF2-D513-4F08-AD57-45D6CC4B7086}" srcOrd="0" destOrd="0" presId="urn:microsoft.com/office/officeart/2005/8/layout/arrow3"/>
    <dgm:cxn modelId="{6065F5E2-23FB-F34F-9C51-AEFAF6CE4D1F}" type="presOf" srcId="{F3D9495A-C20C-4BA5-BA15-0251C296E073}" destId="{73DCA3F8-8865-4EE3-85E9-F06F4C272F54}" srcOrd="0" destOrd="0" presId="urn:microsoft.com/office/officeart/2005/8/layout/arrow3"/>
    <dgm:cxn modelId="{0FA84667-BB01-BF4B-97BC-90156A179F12}" type="presParOf" srcId="{73DCA3F8-8865-4EE3-85E9-F06F4C272F54}" destId="{1675846B-18F1-466F-8F1D-E615CC5BC1B1}" srcOrd="0" destOrd="0" presId="urn:microsoft.com/office/officeart/2005/8/layout/arrow3"/>
    <dgm:cxn modelId="{4F496A7C-AA43-854A-BBF0-164DADFA6286}" type="presParOf" srcId="{73DCA3F8-8865-4EE3-85E9-F06F4C272F54}" destId="{F59A668D-B39C-4424-8445-A2A2D551A5BA}" srcOrd="1" destOrd="0" presId="urn:microsoft.com/office/officeart/2005/8/layout/arrow3"/>
    <dgm:cxn modelId="{DC7F1385-9DDF-FE44-86B2-B72EAA1892A5}" type="presParOf" srcId="{73DCA3F8-8865-4EE3-85E9-F06F4C272F54}" destId="{DBAE59BB-5149-43A2-BC98-935FE03E0B87}" srcOrd="2" destOrd="0" presId="urn:microsoft.com/office/officeart/2005/8/layout/arrow3"/>
    <dgm:cxn modelId="{0AE272EB-2830-D144-944A-B6BCB5540C75}" type="presParOf" srcId="{73DCA3F8-8865-4EE3-85E9-F06F4C272F54}" destId="{A9AA53F0-AED9-4ED5-9EF2-A4A08577E0D1}" srcOrd="3" destOrd="0" presId="urn:microsoft.com/office/officeart/2005/8/layout/arrow3"/>
    <dgm:cxn modelId="{6E012D69-8BD6-774B-92A7-126084ED3BDC}" type="presParOf" srcId="{73DCA3F8-8865-4EE3-85E9-F06F4C272F54}" destId="{31F51CF2-D513-4F08-AD57-45D6CC4B708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53A85-9449-5F40-9C8E-BF4437D505D7}" type="doc">
      <dgm:prSet loTypeId="urn:microsoft.com/office/officeart/2008/layout/PictureStrips" loCatId="" qsTypeId="urn:microsoft.com/office/officeart/2005/8/quickstyle/3D3" qsCatId="3D" csTypeId="urn:microsoft.com/office/officeart/2005/8/colors/colorful3" csCatId="colorful" phldr="1"/>
      <dgm:spPr/>
      <dgm:t>
        <a:bodyPr/>
        <a:lstStyle/>
        <a:p>
          <a:endParaRPr lang="it-IT"/>
        </a:p>
      </dgm:t>
    </dgm:pt>
    <dgm:pt modelId="{31F107B4-9A74-6E46-8BD1-E8A926777EDA}">
      <dgm:prSet/>
      <dgm:spPr/>
      <dgm:t>
        <a:bodyPr/>
        <a:lstStyle/>
        <a:p>
          <a:pPr rtl="0"/>
          <a:r>
            <a:rPr lang="it-IT" dirty="0" smtClean="0"/>
            <a:t>«Ma ad Auschwitz ho notato spesso un fenomeno curioso: il bisogno del “lavoro ben fatto” è talmente radicato da spingere a far bene anche il lavoro imposto, schiavistico. Il muratore italiano che mi ha salvato la vita, portandomi cibo di nascosto per sei mesi, detestava i tedeschi, il loro cibo, la loro lingua, la loro guerra; ma quando lo mettevano a tirar su muri, li faceva dritti e solidi, non per obbedienza ma per dignità»</a:t>
          </a:r>
          <a:endParaRPr lang="it-IT" dirty="0"/>
        </a:p>
      </dgm:t>
    </dgm:pt>
    <dgm:pt modelId="{1F3AE9DF-C0B7-DC4A-8872-5A4762DE59D4}" type="parTrans" cxnId="{578CE8DD-F5AD-A241-9A84-E07661260DCF}">
      <dgm:prSet/>
      <dgm:spPr/>
      <dgm:t>
        <a:bodyPr/>
        <a:lstStyle/>
        <a:p>
          <a:endParaRPr lang="it-IT"/>
        </a:p>
      </dgm:t>
    </dgm:pt>
    <dgm:pt modelId="{36075AFD-0B4D-2B4A-8570-D159A48E77E6}" type="sibTrans" cxnId="{578CE8DD-F5AD-A241-9A84-E07661260DCF}">
      <dgm:prSet/>
      <dgm:spPr/>
      <dgm:t>
        <a:bodyPr/>
        <a:lstStyle/>
        <a:p>
          <a:endParaRPr lang="it-IT"/>
        </a:p>
      </dgm:t>
    </dgm:pt>
    <dgm:pt modelId="{E65C11D2-CC69-4246-B110-682D03C9765C}" type="pres">
      <dgm:prSet presAssocID="{DD353A85-9449-5F40-9C8E-BF4437D505D7}" presName="Name0" presStyleCnt="0">
        <dgm:presLayoutVars>
          <dgm:dir/>
          <dgm:resizeHandles val="exact"/>
        </dgm:presLayoutVars>
      </dgm:prSet>
      <dgm:spPr/>
      <dgm:t>
        <a:bodyPr/>
        <a:lstStyle/>
        <a:p>
          <a:endParaRPr lang="it-IT"/>
        </a:p>
      </dgm:t>
    </dgm:pt>
    <dgm:pt modelId="{53480035-48F4-6B4B-AC41-005E418A095B}" type="pres">
      <dgm:prSet presAssocID="{31F107B4-9A74-6E46-8BD1-E8A926777EDA}" presName="composite" presStyleCnt="0"/>
      <dgm:spPr/>
      <dgm:t>
        <a:bodyPr/>
        <a:lstStyle/>
        <a:p>
          <a:endParaRPr lang="it-IT"/>
        </a:p>
      </dgm:t>
    </dgm:pt>
    <dgm:pt modelId="{761C4791-59C3-E44B-A40F-A2D2C3C4D1DA}" type="pres">
      <dgm:prSet presAssocID="{31F107B4-9A74-6E46-8BD1-E8A926777EDA}" presName="rect1" presStyleLbl="trAlignAcc1" presStyleIdx="0" presStyleCnt="1" custScaleY="183320">
        <dgm:presLayoutVars>
          <dgm:bulletEnabled val="1"/>
        </dgm:presLayoutVars>
      </dgm:prSet>
      <dgm:spPr/>
      <dgm:t>
        <a:bodyPr/>
        <a:lstStyle/>
        <a:p>
          <a:endParaRPr lang="it-IT"/>
        </a:p>
      </dgm:t>
    </dgm:pt>
    <dgm:pt modelId="{8B210824-7689-234C-850B-A184801E37D8}" type="pres">
      <dgm:prSet presAssocID="{31F107B4-9A74-6E46-8BD1-E8A926777EDA}"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it-IT"/>
        </a:p>
      </dgm:t>
    </dgm:pt>
  </dgm:ptLst>
  <dgm:cxnLst>
    <dgm:cxn modelId="{BA157F63-D1DF-0343-AA20-11124D88FA45}" type="presOf" srcId="{DD353A85-9449-5F40-9C8E-BF4437D505D7}" destId="{E65C11D2-CC69-4246-B110-682D03C9765C}" srcOrd="0" destOrd="0" presId="urn:microsoft.com/office/officeart/2008/layout/PictureStrips"/>
    <dgm:cxn modelId="{578CE8DD-F5AD-A241-9A84-E07661260DCF}" srcId="{DD353A85-9449-5F40-9C8E-BF4437D505D7}" destId="{31F107B4-9A74-6E46-8BD1-E8A926777EDA}" srcOrd="0" destOrd="0" parTransId="{1F3AE9DF-C0B7-DC4A-8872-5A4762DE59D4}" sibTransId="{36075AFD-0B4D-2B4A-8570-D159A48E77E6}"/>
    <dgm:cxn modelId="{DDCBD32F-8461-A34A-81CD-B0D93A0A8296}" type="presOf" srcId="{31F107B4-9A74-6E46-8BD1-E8A926777EDA}" destId="{761C4791-59C3-E44B-A40F-A2D2C3C4D1DA}" srcOrd="0" destOrd="0" presId="urn:microsoft.com/office/officeart/2008/layout/PictureStrips"/>
    <dgm:cxn modelId="{0AAC1F59-99C5-C843-B9B6-DEE6CAE4B3CD}" type="presParOf" srcId="{E65C11D2-CC69-4246-B110-682D03C9765C}" destId="{53480035-48F4-6B4B-AC41-005E418A095B}" srcOrd="0" destOrd="0" presId="urn:microsoft.com/office/officeart/2008/layout/PictureStrips"/>
    <dgm:cxn modelId="{9FC1EDB6-FF63-1F41-9D76-2019C88F78F8}" type="presParOf" srcId="{53480035-48F4-6B4B-AC41-005E418A095B}" destId="{761C4791-59C3-E44B-A40F-A2D2C3C4D1DA}" srcOrd="0" destOrd="0" presId="urn:microsoft.com/office/officeart/2008/layout/PictureStrips"/>
    <dgm:cxn modelId="{5A18C05C-45E4-BD48-9BEE-A65FBA2D0467}" type="presParOf" srcId="{53480035-48F4-6B4B-AC41-005E418A095B}" destId="{8B210824-7689-234C-850B-A184801E37D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DC796-F2E8-A242-94DC-39187C5907E3}">
      <dsp:nvSpPr>
        <dsp:cNvPr id="0" name=""/>
        <dsp:cNvSpPr/>
      </dsp:nvSpPr>
      <dsp:spPr>
        <a:xfrm>
          <a:off x="0" y="429828"/>
          <a:ext cx="7716838" cy="6300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BEFFA15-77CF-3C48-B5CD-4B5938B85172}">
      <dsp:nvSpPr>
        <dsp:cNvPr id="0" name=""/>
        <dsp:cNvSpPr/>
      </dsp:nvSpPr>
      <dsp:spPr>
        <a:xfrm>
          <a:off x="385841" y="60828"/>
          <a:ext cx="5401786" cy="7380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4175" tIns="0" rIns="204175" bIns="0" numCol="1" spcCol="1270" anchor="ctr" anchorCtr="0">
          <a:noAutofit/>
        </a:bodyPr>
        <a:lstStyle/>
        <a:p>
          <a:pPr lvl="0" algn="l" defTabSz="1111250" rtl="0">
            <a:lnSpc>
              <a:spcPct val="90000"/>
            </a:lnSpc>
            <a:spcBef>
              <a:spcPct val="0"/>
            </a:spcBef>
            <a:spcAft>
              <a:spcPct val="35000"/>
            </a:spcAft>
          </a:pPr>
          <a:r>
            <a:rPr lang="it-IT" sz="2500" kern="1200" dirty="0" smtClean="0"/>
            <a:t>Non è </a:t>
          </a:r>
          <a:r>
            <a:rPr lang="it-IT" sz="2500" u="sng" kern="1200" dirty="0" smtClean="0"/>
            <a:t>gratis</a:t>
          </a:r>
          <a:endParaRPr lang="it-IT" sz="2500" kern="1200" dirty="0"/>
        </a:p>
      </dsp:txBody>
      <dsp:txXfrm>
        <a:off x="421867" y="96854"/>
        <a:ext cx="5329734" cy="665948"/>
      </dsp:txXfrm>
    </dsp:sp>
    <dsp:sp modelId="{FB9D6EEC-A1FC-5B4A-B52C-C9862F1D249B}">
      <dsp:nvSpPr>
        <dsp:cNvPr id="0" name=""/>
        <dsp:cNvSpPr/>
      </dsp:nvSpPr>
      <dsp:spPr>
        <a:xfrm>
          <a:off x="0" y="1563828"/>
          <a:ext cx="7716838" cy="630000"/>
        </a:xfrm>
        <a:prstGeom prst="rect">
          <a:avLst/>
        </a:prstGeom>
        <a:solidFill>
          <a:schemeClr val="lt1">
            <a:alpha val="90000"/>
            <a:hueOff val="0"/>
            <a:satOff val="0"/>
            <a:lumOff val="0"/>
            <a:alphaOff val="0"/>
          </a:schemeClr>
        </a:solidFill>
        <a:ln w="9525" cap="flat" cmpd="sng" algn="ctr">
          <a:solidFill>
            <a:schemeClr val="accent2">
              <a:shade val="80000"/>
              <a:hueOff val="0"/>
              <a:satOff val="-14010"/>
              <a:lumOff val="1587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1946724-3093-A641-A379-DD7D8BA716A4}">
      <dsp:nvSpPr>
        <dsp:cNvPr id="0" name=""/>
        <dsp:cNvSpPr/>
      </dsp:nvSpPr>
      <dsp:spPr>
        <a:xfrm>
          <a:off x="385841" y="1194828"/>
          <a:ext cx="5401786" cy="738000"/>
        </a:xfrm>
        <a:prstGeom prst="roundRect">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4175" tIns="0" rIns="204175" bIns="0" numCol="1" spcCol="1270" anchor="ctr" anchorCtr="0">
          <a:noAutofit/>
        </a:bodyPr>
        <a:lstStyle/>
        <a:p>
          <a:pPr lvl="0" algn="l" defTabSz="1111250" rtl="0">
            <a:lnSpc>
              <a:spcPct val="90000"/>
            </a:lnSpc>
            <a:spcBef>
              <a:spcPct val="0"/>
            </a:spcBef>
            <a:spcAft>
              <a:spcPct val="35000"/>
            </a:spcAft>
          </a:pPr>
          <a:r>
            <a:rPr lang="it-IT" sz="2500" kern="1200" dirty="0" smtClean="0"/>
            <a:t>Non è il </a:t>
          </a:r>
          <a:r>
            <a:rPr lang="it-IT" sz="2500" u="sng" kern="1200" dirty="0" smtClean="0"/>
            <a:t>regalo</a:t>
          </a:r>
          <a:endParaRPr lang="it-IT" sz="2500" kern="1200" dirty="0"/>
        </a:p>
      </dsp:txBody>
      <dsp:txXfrm>
        <a:off x="421867" y="1230854"/>
        <a:ext cx="5329734" cy="665948"/>
      </dsp:txXfrm>
    </dsp:sp>
    <dsp:sp modelId="{423866BB-15C9-6D49-A637-FB10F10D88EF}">
      <dsp:nvSpPr>
        <dsp:cNvPr id="0" name=""/>
        <dsp:cNvSpPr/>
      </dsp:nvSpPr>
      <dsp:spPr>
        <a:xfrm>
          <a:off x="0" y="2697829"/>
          <a:ext cx="7716838" cy="630000"/>
        </a:xfrm>
        <a:prstGeom prst="rect">
          <a:avLst/>
        </a:prstGeom>
        <a:solidFill>
          <a:schemeClr val="lt1">
            <a:alpha val="90000"/>
            <a:hueOff val="0"/>
            <a:satOff val="0"/>
            <a:lumOff val="0"/>
            <a:alphaOff val="0"/>
          </a:schemeClr>
        </a:solidFill>
        <a:ln w="9525" cap="flat" cmpd="sng" algn="ctr">
          <a:solidFill>
            <a:schemeClr val="accent2">
              <a:shade val="80000"/>
              <a:hueOff val="0"/>
              <a:satOff val="-28019"/>
              <a:lumOff val="3175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E7CB855-8778-BC41-8B66-679B77F946BA}">
      <dsp:nvSpPr>
        <dsp:cNvPr id="0" name=""/>
        <dsp:cNvSpPr/>
      </dsp:nvSpPr>
      <dsp:spPr>
        <a:xfrm>
          <a:off x="385841" y="2328829"/>
          <a:ext cx="5401786" cy="738000"/>
        </a:xfrm>
        <a:prstGeom prst="roundRect">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4175" tIns="0" rIns="204175" bIns="0" numCol="1" spcCol="1270" anchor="ctr" anchorCtr="0">
          <a:noAutofit/>
        </a:bodyPr>
        <a:lstStyle/>
        <a:p>
          <a:pPr lvl="0" algn="l" defTabSz="1111250" rtl="0">
            <a:lnSpc>
              <a:spcPct val="90000"/>
            </a:lnSpc>
            <a:spcBef>
              <a:spcPct val="0"/>
            </a:spcBef>
            <a:spcAft>
              <a:spcPct val="35000"/>
            </a:spcAft>
          </a:pPr>
          <a:r>
            <a:rPr lang="it-IT" sz="2500" kern="1200" dirty="0" smtClean="0"/>
            <a:t>Non è </a:t>
          </a:r>
          <a:r>
            <a:rPr lang="it-IT" sz="2500" u="sng" kern="1200" dirty="0" smtClean="0"/>
            <a:t>filantropia</a:t>
          </a:r>
          <a:endParaRPr lang="it-IT" sz="2500" u="sng" kern="1200" dirty="0"/>
        </a:p>
      </dsp:txBody>
      <dsp:txXfrm>
        <a:off x="421867" y="2364855"/>
        <a:ext cx="5329734"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5846B-18F1-466F-8F1D-E615CC5BC1B1}">
      <dsp:nvSpPr>
        <dsp:cNvPr id="0" name=""/>
        <dsp:cNvSpPr/>
      </dsp:nvSpPr>
      <dsp:spPr>
        <a:xfrm rot="21300000">
          <a:off x="2026953" y="799341"/>
          <a:ext cx="4590091" cy="401580"/>
        </a:xfrm>
        <a:prstGeom prst="mathMinus">
          <a:avLst/>
        </a:prstGeom>
        <a:solidFill>
          <a:schemeClr val="accent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59A668D-B39C-4424-8445-A2A2D551A5BA}">
      <dsp:nvSpPr>
        <dsp:cNvPr id="0" name=""/>
        <dsp:cNvSpPr/>
      </dsp:nvSpPr>
      <dsp:spPr>
        <a:xfrm>
          <a:off x="1037279" y="100013"/>
          <a:ext cx="2593199" cy="800105"/>
        </a:xfrm>
        <a:prstGeom prst="downArrow">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BAE59BB-5149-43A2-BC98-935FE03E0B87}">
      <dsp:nvSpPr>
        <dsp:cNvPr id="0" name=""/>
        <dsp:cNvSpPr/>
      </dsp:nvSpPr>
      <dsp:spPr>
        <a:xfrm>
          <a:off x="0" y="928692"/>
          <a:ext cx="3520472" cy="84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it-IT" sz="4400" b="1" kern="1200" dirty="0" smtClean="0">
              <a:ln w="11430"/>
              <a:solidFill>
                <a:srgbClr val="FF0000"/>
              </a:solidFill>
              <a:effectLst/>
            </a:rPr>
            <a:t>Gratuità</a:t>
          </a:r>
          <a:endParaRPr lang="it-IT" sz="4400" kern="1200" dirty="0">
            <a:solidFill>
              <a:srgbClr val="FF0000"/>
            </a:solidFill>
            <a:effectLst/>
          </a:endParaRPr>
        </a:p>
      </dsp:txBody>
      <dsp:txXfrm>
        <a:off x="0" y="928692"/>
        <a:ext cx="3520472" cy="840110"/>
      </dsp:txXfrm>
    </dsp:sp>
    <dsp:sp modelId="{A9AA53F0-AED9-4ED5-9EF2-A4A08577E0D1}">
      <dsp:nvSpPr>
        <dsp:cNvPr id="0" name=""/>
        <dsp:cNvSpPr/>
      </dsp:nvSpPr>
      <dsp:spPr>
        <a:xfrm>
          <a:off x="5013518" y="1100145"/>
          <a:ext cx="2593199" cy="800105"/>
        </a:xfrm>
        <a:prstGeom prst="upArrow">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1F51CF2-D513-4F08-AD57-45D6CC4B7086}">
      <dsp:nvSpPr>
        <dsp:cNvPr id="0" name=""/>
        <dsp:cNvSpPr/>
      </dsp:nvSpPr>
      <dsp:spPr>
        <a:xfrm>
          <a:off x="5857919" y="142879"/>
          <a:ext cx="2766079" cy="84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it-IT" sz="4400" b="1" i="1" kern="1200" dirty="0" err="1" smtClean="0">
              <a:ln w="11430"/>
              <a:solidFill>
                <a:srgbClr val="FF0000"/>
              </a:solidFill>
              <a:effectLst/>
            </a:rPr>
            <a:t>charis</a:t>
          </a:r>
          <a:endParaRPr lang="it-IT" sz="4400" b="1" i="1" kern="1200" dirty="0" smtClean="0">
            <a:ln w="11430"/>
            <a:solidFill>
              <a:srgbClr val="FF0000"/>
            </a:solidFill>
            <a:effectLst/>
          </a:endParaRPr>
        </a:p>
      </dsp:txBody>
      <dsp:txXfrm>
        <a:off x="5857919" y="142879"/>
        <a:ext cx="2766079" cy="840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C4791-59C3-E44B-A40F-A2D2C3C4D1DA}">
      <dsp:nvSpPr>
        <dsp:cNvPr id="0" name=""/>
        <dsp:cNvSpPr/>
      </dsp:nvSpPr>
      <dsp:spPr>
        <a:xfrm>
          <a:off x="329183" y="6"/>
          <a:ext cx="7900416" cy="4525950"/>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672255" tIns="99060" rIns="99060" bIns="99060" numCol="1" spcCol="1270" anchor="ctr" anchorCtr="0">
          <a:noAutofit/>
        </a:bodyPr>
        <a:lstStyle/>
        <a:p>
          <a:pPr lvl="0" algn="l" defTabSz="1155700" rtl="0">
            <a:lnSpc>
              <a:spcPct val="90000"/>
            </a:lnSpc>
            <a:spcBef>
              <a:spcPct val="0"/>
            </a:spcBef>
            <a:spcAft>
              <a:spcPct val="35000"/>
            </a:spcAft>
          </a:pPr>
          <a:r>
            <a:rPr lang="it-IT" sz="2600" kern="1200" dirty="0" smtClean="0"/>
            <a:t>«Ma ad Auschwitz ho notato spesso un fenomeno curioso: il bisogno del “lavoro ben fatto” è talmente radicato da spingere a far bene anche il lavoro imposto, schiavistico. Il muratore italiano che mi ha salvato la vita, portandomi cibo di nascosto per sei mesi, detestava i tedeschi, il loro cibo, la loro lingua, la loro guerra; ma quando lo mettevano a tirar su muri, li faceva dritti e solidi, non per obbedienza ma per dignità»</a:t>
          </a:r>
          <a:endParaRPr lang="it-IT" sz="2600" kern="1200" dirty="0"/>
        </a:p>
      </dsp:txBody>
      <dsp:txXfrm>
        <a:off x="329183" y="6"/>
        <a:ext cx="7900416" cy="4525950"/>
      </dsp:txXfrm>
    </dsp:sp>
    <dsp:sp modelId="{8B210824-7689-234C-850B-A184801E37D8}">
      <dsp:nvSpPr>
        <dsp:cNvPr id="0" name=""/>
        <dsp:cNvSpPr/>
      </dsp:nvSpPr>
      <dsp:spPr>
        <a:xfrm>
          <a:off x="0" y="671925"/>
          <a:ext cx="1728216" cy="25923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AF792D-A60D-C24F-99E3-B608C77A7C70}" type="datetimeFigureOut">
              <a:rPr lang="it-IT" smtClean="0"/>
              <a:t>19/12/14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009051-A241-7F43-BE09-624A3E33B77C}" type="slidenum">
              <a:rPr lang="it-IT" smtClean="0"/>
              <a:t>‹n.›</a:t>
            </a:fld>
            <a:endParaRPr lang="it-IT"/>
          </a:p>
        </p:txBody>
      </p:sp>
    </p:spTree>
    <p:extLst>
      <p:ext uri="{BB962C8B-B14F-4D97-AF65-F5344CB8AC3E}">
        <p14:creationId xmlns:p14="http://schemas.microsoft.com/office/powerpoint/2010/main" val="68587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95270-3AD2-2143-9E5A-5B5B745D7725}" type="datetimeFigureOut">
              <a:rPr lang="it-IT" smtClean="0"/>
              <a:t>19/12/14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B132C-F0A1-DF46-A6A8-6FDA93435970}" type="slidenum">
              <a:rPr lang="it-IT" smtClean="0"/>
              <a:t>‹n.›</a:t>
            </a:fld>
            <a:endParaRPr lang="it-IT"/>
          </a:p>
        </p:txBody>
      </p:sp>
    </p:spTree>
    <p:extLst>
      <p:ext uri="{BB962C8B-B14F-4D97-AF65-F5344CB8AC3E}">
        <p14:creationId xmlns:p14="http://schemas.microsoft.com/office/powerpoint/2010/main" val="17498236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Nel marzo 1933, in un momento per l’Europa e per il mondo molto simile a quello attuale (eravamo a poco più di tre anni dalla grande crisi del 1929), il grande economista inglese John M. Keynes, forse il più grande del Novecento, così scriveva sul </a:t>
            </a:r>
            <a:r>
              <a:rPr lang="it-IT" sz="1200" i="1" kern="1200" dirty="0" smtClean="0">
                <a:solidFill>
                  <a:schemeClr val="tx1"/>
                </a:solidFill>
                <a:effectLst/>
                <a:latin typeface="+mn-lt"/>
                <a:ea typeface="+mn-ea"/>
                <a:cs typeface="+mn-cs"/>
              </a:rPr>
              <a:t>Times</a:t>
            </a:r>
            <a:r>
              <a:rPr lang="it-IT" sz="1200" kern="1200" dirty="0" smtClean="0">
                <a:solidFill>
                  <a:schemeClr val="tx1"/>
                </a:solidFill>
                <a:effectLst/>
                <a:latin typeface="+mn-lt"/>
                <a:ea typeface="+mn-ea"/>
                <a:cs typeface="+mn-cs"/>
              </a:rPr>
              <a:t> a proposito dalla crisi: </a:t>
            </a:r>
            <a:endParaRPr lang="it-IT" dirty="0"/>
          </a:p>
        </p:txBody>
      </p:sp>
      <p:sp>
        <p:nvSpPr>
          <p:cNvPr id="4" name="Segnaposto numero diapositiva 3"/>
          <p:cNvSpPr>
            <a:spLocks noGrp="1"/>
          </p:cNvSpPr>
          <p:nvPr>
            <p:ph type="sldNum" sz="quarter" idx="10"/>
          </p:nvPr>
        </p:nvSpPr>
        <p:spPr/>
        <p:txBody>
          <a:bodyPr/>
          <a:lstStyle/>
          <a:p>
            <a:fld id="{7041EED2-28C9-7F4B-9CDA-9862FD65C4D9}" type="slidenum">
              <a:rPr lang="it-IT" smtClean="0"/>
              <a:pPr/>
              <a:t>2</a:t>
            </a:fld>
            <a:endParaRPr lang="it-IT"/>
          </a:p>
        </p:txBody>
      </p:sp>
    </p:spTree>
    <p:extLst>
      <p:ext uri="{BB962C8B-B14F-4D97-AF65-F5344CB8AC3E}">
        <p14:creationId xmlns:p14="http://schemas.microsoft.com/office/powerpoint/2010/main" val="50306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È poi, paradossalmente, alla famiglia che viene oggi chiesto di consumare di più per rilanciare la crescita; una richiesta curiosa, se non fosse offensiva, come se si potessero aumentare i consumi quando non si lavora, o si lavora poco e male.</a:t>
            </a:r>
          </a:p>
          <a:p>
            <a:endParaRPr lang="it-IT" dirty="0"/>
          </a:p>
        </p:txBody>
      </p:sp>
      <p:sp>
        <p:nvSpPr>
          <p:cNvPr id="4" name="Segnaposto numero diapositiva 3"/>
          <p:cNvSpPr>
            <a:spLocks noGrp="1"/>
          </p:cNvSpPr>
          <p:nvPr>
            <p:ph type="sldNum" sz="quarter" idx="10"/>
          </p:nvPr>
        </p:nvSpPr>
        <p:spPr/>
        <p:txBody>
          <a:bodyPr/>
          <a:lstStyle/>
          <a:p>
            <a:fld id="{7D2B132C-F0A1-DF46-A6A8-6FDA93435970}" type="slidenum">
              <a:rPr lang="it-IT" smtClean="0"/>
              <a:t>39</a:t>
            </a:fld>
            <a:endParaRPr lang="it-IT"/>
          </a:p>
        </p:txBody>
      </p:sp>
    </p:spTree>
    <p:extLst>
      <p:ext uri="{BB962C8B-B14F-4D97-AF65-F5344CB8AC3E}">
        <p14:creationId xmlns:p14="http://schemas.microsoft.com/office/powerpoint/2010/main" val="198962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Come sa bene chi ha dovuto cercare una persona cui affidare per contratto la propria madre anziana o un bambino: con questi contratti di lavoro si vorrebbe comprare un ‘di più’ che nessun contratto può assicurare; si vorrebbe che quegli atti svolti nei confronti della persona assistita siano non solo formalmente corretti, ma avessero anche quel qualcosa di veramente umano che nessuna clausola del contratto di lavoro può imporre.</a:t>
            </a:r>
          </a:p>
          <a:p>
            <a:endParaRPr lang="it-IT" dirty="0"/>
          </a:p>
        </p:txBody>
      </p:sp>
      <p:sp>
        <p:nvSpPr>
          <p:cNvPr id="4" name="Segnaposto numero diapositiva 3"/>
          <p:cNvSpPr>
            <a:spLocks noGrp="1"/>
          </p:cNvSpPr>
          <p:nvPr>
            <p:ph type="sldNum" sz="quarter" idx="10"/>
          </p:nvPr>
        </p:nvSpPr>
        <p:spPr/>
        <p:txBody>
          <a:bodyPr/>
          <a:lstStyle/>
          <a:p>
            <a:fld id="{7D2B132C-F0A1-DF46-A6A8-6FDA93435970}" type="slidenum">
              <a:rPr lang="it-IT" smtClean="0"/>
              <a:t>41</a:t>
            </a:fld>
            <a:endParaRPr lang="it-IT"/>
          </a:p>
        </p:txBody>
      </p:sp>
    </p:spTree>
    <p:extLst>
      <p:ext uri="{BB962C8B-B14F-4D97-AF65-F5344CB8AC3E}">
        <p14:creationId xmlns:p14="http://schemas.microsoft.com/office/powerpoint/2010/main" val="423192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Ma chi ‘offre’ questo tipo di capitale civile, intangibile ma preziosissimo anche per lo sviluppo economico? Non solo, ma prevalentemente la famiglia, dove le persone sono educate alla cooperazione, alla fiducia, al senso civico. Quando in una famiglia si formano persone che hanno queste capacità (e ciò dipende certamente dalla qualità delle relazioni familiari), questa famiglia sta contribuendo all’economia offrendo una forma di capitale non meno preziosa di tecnologia e credito.</a:t>
            </a:r>
          </a:p>
          <a:p>
            <a:endParaRPr lang="it-IT" dirty="0"/>
          </a:p>
        </p:txBody>
      </p:sp>
      <p:sp>
        <p:nvSpPr>
          <p:cNvPr id="4" name="Segnaposto numero diapositiva 3"/>
          <p:cNvSpPr>
            <a:spLocks noGrp="1"/>
          </p:cNvSpPr>
          <p:nvPr>
            <p:ph type="sldNum" sz="quarter" idx="10"/>
          </p:nvPr>
        </p:nvSpPr>
        <p:spPr/>
        <p:txBody>
          <a:bodyPr/>
          <a:lstStyle/>
          <a:p>
            <a:fld id="{7D2B132C-F0A1-DF46-A6A8-6FDA93435970}" type="slidenum">
              <a:rPr lang="it-IT" smtClean="0"/>
              <a:t>43</a:t>
            </a:fld>
            <a:endParaRPr lang="it-IT"/>
          </a:p>
        </p:txBody>
      </p:sp>
    </p:spTree>
    <p:extLst>
      <p:ext uri="{BB962C8B-B14F-4D97-AF65-F5344CB8AC3E}">
        <p14:creationId xmlns:p14="http://schemas.microsoft.com/office/powerpoint/2010/main" val="77418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Lo scorso anno in Italia sono nati 514.308 bambini. Un dato, quello delle nascite,  in costante diminuzione dal 2008, associato a un tasso di fecondità totale (cioè il numero medio di figli per donna) è di 1,39, in lieve calo. </a:t>
            </a:r>
            <a:endParaRPr lang="it-IT" dirty="0"/>
          </a:p>
        </p:txBody>
      </p:sp>
      <p:sp>
        <p:nvSpPr>
          <p:cNvPr id="4" name="Segnaposto numero diapositiva 3"/>
          <p:cNvSpPr>
            <a:spLocks noGrp="1"/>
          </p:cNvSpPr>
          <p:nvPr>
            <p:ph type="sldNum" sz="quarter" idx="10"/>
          </p:nvPr>
        </p:nvSpPr>
        <p:spPr/>
        <p:txBody>
          <a:bodyPr/>
          <a:lstStyle/>
          <a:p>
            <a:fld id="{7D2B132C-F0A1-DF46-A6A8-6FDA93435970}" type="slidenum">
              <a:rPr lang="it-IT" smtClean="0"/>
              <a:t>4</a:t>
            </a:fld>
            <a:endParaRPr lang="it-IT"/>
          </a:p>
        </p:txBody>
      </p:sp>
    </p:spTree>
    <p:extLst>
      <p:ext uri="{BB962C8B-B14F-4D97-AF65-F5344CB8AC3E}">
        <p14:creationId xmlns:p14="http://schemas.microsoft.com/office/powerpoint/2010/main" val="43190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La mancanza di una riflessione profonda sul lavoro è anche una delle gravi lacune della teoria economica contemporanea, che ormai da decenni ha smesso di interrogarsi sulla natura del lavoro per concentrarsi unicamente sul lavoratore inteso come risorsa umana o come capitale umano che risponde, razionalmente, a incentivi e sanzioni (la pervasiva teoria dell’agenzia e dei contratti dice proprio questo).</a:t>
            </a:r>
          </a:p>
          <a:p>
            <a:endParaRPr lang="it-IT" dirty="0"/>
          </a:p>
        </p:txBody>
      </p:sp>
      <p:sp>
        <p:nvSpPr>
          <p:cNvPr id="4" name="Segnaposto numero diapositiva 3"/>
          <p:cNvSpPr>
            <a:spLocks noGrp="1"/>
          </p:cNvSpPr>
          <p:nvPr>
            <p:ph type="sldNum" sz="quarter" idx="10"/>
          </p:nvPr>
        </p:nvSpPr>
        <p:spPr/>
        <p:txBody>
          <a:bodyPr/>
          <a:lstStyle/>
          <a:p>
            <a:fld id="{7D2B132C-F0A1-DF46-A6A8-6FDA93435970}" type="slidenum">
              <a:rPr lang="it-IT" smtClean="0"/>
              <a:t>7</a:t>
            </a:fld>
            <a:endParaRPr lang="it-IT"/>
          </a:p>
        </p:txBody>
      </p:sp>
    </p:spTree>
    <p:extLst>
      <p:ext uri="{BB962C8B-B14F-4D97-AF65-F5344CB8AC3E}">
        <p14:creationId xmlns:p14="http://schemas.microsoft.com/office/powerpoint/2010/main" val="144632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p:cNvSpPr>
          <p:nvPr>
            <p:ph type="sldImg"/>
          </p:nvPr>
        </p:nvSpPr>
        <p:spPr>
          <a:ln/>
        </p:spPr>
      </p:sp>
      <p:sp>
        <p:nvSpPr>
          <p:cNvPr id="5017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atin typeface="Times New Roman" charset="0"/>
                <a:ea typeface="MS PGothic" charset="0"/>
              </a:rPr>
              <a:t>Genovesi è stato contemporaneo di Smith, e il suo pensiero in molti aspetti è in linea con l’autore scozzese, considerato il padre fondatore della scienza economica (ruolo civilizzante dei mercati, polemica antifeudale, il meccanismo della mano invisibile). </a:t>
            </a:r>
          </a:p>
        </p:txBody>
      </p:sp>
      <p:sp>
        <p:nvSpPr>
          <p:cNvPr id="50179"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charset="0"/>
                <a:ea typeface="MS PGothic" charset="0"/>
                <a:cs typeface="MS PGothic" charset="0"/>
              </a:defRPr>
            </a:lvl1pPr>
            <a:lvl2pPr marL="742950" indent="-285750" defTabSz="925513">
              <a:defRPr sz="2400">
                <a:solidFill>
                  <a:schemeClr val="tx1"/>
                </a:solidFill>
                <a:latin typeface="Times New Roman" charset="0"/>
                <a:ea typeface="MS PGothic" charset="0"/>
                <a:cs typeface="MS PGothic" charset="0"/>
              </a:defRPr>
            </a:lvl2pPr>
            <a:lvl3pPr marL="1143000" indent="-228600" defTabSz="925513">
              <a:defRPr sz="2400">
                <a:solidFill>
                  <a:schemeClr val="tx1"/>
                </a:solidFill>
                <a:latin typeface="Times New Roman" charset="0"/>
                <a:ea typeface="MS PGothic" charset="0"/>
                <a:cs typeface="MS PGothic" charset="0"/>
              </a:defRPr>
            </a:lvl3pPr>
            <a:lvl4pPr marL="1600200" indent="-228600" defTabSz="925513">
              <a:defRPr sz="2400">
                <a:solidFill>
                  <a:schemeClr val="tx1"/>
                </a:solidFill>
                <a:latin typeface="Times New Roman" charset="0"/>
                <a:ea typeface="MS PGothic" charset="0"/>
                <a:cs typeface="MS PGothic" charset="0"/>
              </a:defRPr>
            </a:lvl4pPr>
            <a:lvl5pPr marL="2057400" indent="-228600" defTabSz="925513">
              <a:defRPr sz="2400">
                <a:solidFill>
                  <a:schemeClr val="tx1"/>
                </a:solidFill>
                <a:latin typeface="Times New Roman" charset="0"/>
                <a:ea typeface="MS PGothic" charset="0"/>
                <a:cs typeface="MS PGothic" charset="0"/>
              </a:defRPr>
            </a:lvl5pPr>
            <a:lvl6pPr marL="2514600" indent="-228600" defTabSz="925513" eaLnBrk="0" fontAlgn="base" hangingPunct="0">
              <a:spcBef>
                <a:spcPct val="50000"/>
              </a:spcBef>
              <a:spcAft>
                <a:spcPct val="0"/>
              </a:spcAft>
              <a:defRPr sz="2400">
                <a:solidFill>
                  <a:schemeClr val="tx1"/>
                </a:solidFill>
                <a:latin typeface="Times New Roman" charset="0"/>
                <a:ea typeface="MS PGothic" charset="0"/>
                <a:cs typeface="MS PGothic" charset="0"/>
              </a:defRPr>
            </a:lvl6pPr>
            <a:lvl7pPr marL="2971800" indent="-228600" defTabSz="925513" eaLnBrk="0" fontAlgn="base" hangingPunct="0">
              <a:spcBef>
                <a:spcPct val="50000"/>
              </a:spcBef>
              <a:spcAft>
                <a:spcPct val="0"/>
              </a:spcAft>
              <a:defRPr sz="2400">
                <a:solidFill>
                  <a:schemeClr val="tx1"/>
                </a:solidFill>
                <a:latin typeface="Times New Roman" charset="0"/>
                <a:ea typeface="MS PGothic" charset="0"/>
                <a:cs typeface="MS PGothic" charset="0"/>
              </a:defRPr>
            </a:lvl7pPr>
            <a:lvl8pPr marL="3429000" indent="-228600" defTabSz="925513" eaLnBrk="0" fontAlgn="base" hangingPunct="0">
              <a:spcBef>
                <a:spcPct val="50000"/>
              </a:spcBef>
              <a:spcAft>
                <a:spcPct val="0"/>
              </a:spcAft>
              <a:defRPr sz="2400">
                <a:solidFill>
                  <a:schemeClr val="tx1"/>
                </a:solidFill>
                <a:latin typeface="Times New Roman" charset="0"/>
                <a:ea typeface="MS PGothic" charset="0"/>
                <a:cs typeface="MS PGothic" charset="0"/>
              </a:defRPr>
            </a:lvl8pPr>
            <a:lvl9pPr marL="3886200" indent="-228600" defTabSz="925513" eaLnBrk="0" fontAlgn="base" hangingPunct="0">
              <a:spcBef>
                <a:spcPct val="50000"/>
              </a:spcBef>
              <a:spcAft>
                <a:spcPct val="0"/>
              </a:spcAft>
              <a:defRPr sz="2400">
                <a:solidFill>
                  <a:schemeClr val="tx1"/>
                </a:solidFill>
                <a:latin typeface="Times New Roman" charset="0"/>
                <a:ea typeface="MS PGothic" charset="0"/>
                <a:cs typeface="MS PGothic" charset="0"/>
              </a:defRPr>
            </a:lvl9pPr>
          </a:lstStyle>
          <a:p>
            <a:fld id="{333512B5-3A4B-9744-ADF8-C646F63E8E2D}" type="slidenum">
              <a:rPr lang="it-IT" sz="1200"/>
              <a:pPr/>
              <a:t>19</a:t>
            </a:fld>
            <a:endParaRPr lang="it-I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Benedetto </a:t>
            </a:r>
            <a:r>
              <a:rPr lang="it-IT" sz="1200" kern="1200" dirty="0" err="1" smtClean="0">
                <a:solidFill>
                  <a:schemeClr val="tx1"/>
                </a:solidFill>
                <a:latin typeface="+mn-lt"/>
                <a:ea typeface="+mn-ea"/>
                <a:cs typeface="+mn-cs"/>
              </a:rPr>
              <a:t>XVI</a:t>
            </a:r>
            <a:r>
              <a:rPr lang="it-IT" sz="1200" kern="1200" dirty="0" smtClean="0">
                <a:solidFill>
                  <a:schemeClr val="tx1"/>
                </a:solidFill>
                <a:latin typeface="+mn-lt"/>
                <a:ea typeface="+mn-ea"/>
                <a:cs typeface="+mn-cs"/>
              </a:rPr>
              <a:t> utilizza le espressioni «dono» e «gratuità» come sinonimi, dimostrandosi in questo senso un innovatore rispetto alla scienza economica contemporanea, e per certi versi anche rispetto alle scienze sociali in generale, che associano il dono al comportamento altruistico o filantropico, e in generale a un contenuto (a un «che cosa») dell’azione umana. Il dono che ritroviamo nell’enciclica invece è soprattutto un «darsi», un donarsi della persona, che quindi attiene prima all’essere e poi all’agire, un’azione che può assumere varie forme: è quindi una modalità dell’azione </a:t>
            </a:r>
            <a:r>
              <a:rPr lang="it-IT" sz="1200" kern="1200" dirty="0" err="1" smtClean="0">
                <a:solidFill>
                  <a:schemeClr val="tx1"/>
                </a:solidFill>
                <a:latin typeface="+mn-lt"/>
                <a:ea typeface="+mn-ea"/>
                <a:cs typeface="+mn-cs"/>
              </a:rPr>
              <a:t>—</a:t>
            </a:r>
            <a:r>
              <a:rPr lang="it-IT" sz="1200" kern="1200" dirty="0" smtClean="0">
                <a:solidFill>
                  <a:schemeClr val="tx1"/>
                </a:solidFill>
                <a:latin typeface="+mn-lt"/>
                <a:ea typeface="+mn-ea"/>
                <a:cs typeface="+mn-cs"/>
              </a:rPr>
              <a:t> un trascendentale direbbero i medioevali </a:t>
            </a:r>
            <a:r>
              <a:rPr lang="it-IT" sz="1200" kern="1200" dirty="0" err="1" smtClean="0">
                <a:solidFill>
                  <a:schemeClr val="tx1"/>
                </a:solidFill>
                <a:latin typeface="+mn-lt"/>
                <a:ea typeface="+mn-ea"/>
                <a:cs typeface="+mn-cs"/>
              </a:rPr>
              <a:t>—</a:t>
            </a:r>
            <a:r>
              <a:rPr lang="it-IT" sz="1200" kern="1200" dirty="0" smtClean="0">
                <a:solidFill>
                  <a:schemeClr val="tx1"/>
                </a:solidFill>
                <a:latin typeface="+mn-lt"/>
                <a:ea typeface="+mn-ea"/>
                <a:cs typeface="+mn-cs"/>
              </a:rPr>
              <a:t> un «come» si agisce. Questo è il significato più vero e profondo della gratuità-dono e in questo senso possiamo e dobbiamo trovare la gratuità nello svolgimento di ogni tipo di azioni, anche nell’esercizio del doveroso, del contratto, del mercato, dell’impresa.</a:t>
            </a:r>
            <a:endParaRPr lang="it-IT" dirty="0"/>
          </a:p>
        </p:txBody>
      </p:sp>
      <p:sp>
        <p:nvSpPr>
          <p:cNvPr id="4" name="Segnaposto numero diapositiva 3"/>
          <p:cNvSpPr>
            <a:spLocks noGrp="1"/>
          </p:cNvSpPr>
          <p:nvPr>
            <p:ph type="sldNum" sz="quarter" idx="10"/>
          </p:nvPr>
        </p:nvSpPr>
        <p:spPr/>
        <p:txBody>
          <a:bodyPr/>
          <a:lstStyle/>
          <a:p>
            <a:fld id="{EC80B4B9-D16C-AD49-A9FC-7BF0D93B12E1}" type="slidenum">
              <a:rPr lang="it-IT" smtClean="0"/>
              <a:pPr/>
              <a:t>29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C80B4B9-D16C-AD49-A9FC-7BF0D93B12E1}" type="slidenum">
              <a:rPr lang="it-IT" smtClean="0"/>
              <a:pPr/>
              <a:t>30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C80B4B9-D16C-AD49-A9FC-7BF0D93B12E1}" type="slidenum">
              <a:rPr lang="it-IT" smtClean="0"/>
              <a:pPr/>
              <a:t>31</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atin typeface="Calibri" charset="0"/>
              </a:rPr>
              <a:t>Tirar su «un muro dritto» per dignità è espressione di gratuità, poiché dice che esiste negli altri, in sé stessi, nelle cose, persino nei «muri», una vocazione che va rispettata e servita, e mai asservita ai nostri interessi.</a:t>
            </a:r>
          </a:p>
        </p:txBody>
      </p:sp>
      <p:sp>
        <p:nvSpPr>
          <p:cNvPr id="3072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eaLnBrk="0" hangingPunct="0">
              <a:defRPr sz="2400">
                <a:solidFill>
                  <a:schemeClr val="tx1"/>
                </a:solidFill>
                <a:latin typeface="Arial" charset="0"/>
                <a:ea typeface="ＭＳ Ｐゴシック" charset="0"/>
                <a:cs typeface="ＭＳ Ｐゴシック" charset="0"/>
              </a:defRPr>
            </a:lvl1pPr>
            <a:lvl2pPr marL="742950" indent="-285750" defTabSz="925513" eaLnBrk="0" hangingPunct="0">
              <a:defRPr sz="2400">
                <a:solidFill>
                  <a:schemeClr val="tx1"/>
                </a:solidFill>
                <a:latin typeface="Arial" charset="0"/>
                <a:ea typeface="ＭＳ Ｐゴシック" charset="0"/>
              </a:defRPr>
            </a:lvl2pPr>
            <a:lvl3pPr marL="1143000" indent="-228600" defTabSz="925513" eaLnBrk="0" hangingPunct="0">
              <a:defRPr sz="2400">
                <a:solidFill>
                  <a:schemeClr val="tx1"/>
                </a:solidFill>
                <a:latin typeface="Arial" charset="0"/>
                <a:ea typeface="ＭＳ Ｐゴシック" charset="0"/>
              </a:defRPr>
            </a:lvl3pPr>
            <a:lvl4pPr marL="1600200" indent="-228600" defTabSz="925513" eaLnBrk="0" hangingPunct="0">
              <a:defRPr sz="2400">
                <a:solidFill>
                  <a:schemeClr val="tx1"/>
                </a:solidFill>
                <a:latin typeface="Arial" charset="0"/>
                <a:ea typeface="ＭＳ Ｐゴシック" charset="0"/>
              </a:defRPr>
            </a:lvl4pPr>
            <a:lvl5pPr marL="2057400" indent="-228600" defTabSz="925513" eaLnBrk="0" hangingPunct="0">
              <a:defRPr sz="2400">
                <a:solidFill>
                  <a:schemeClr val="tx1"/>
                </a:solidFill>
                <a:latin typeface="Arial" charset="0"/>
                <a:ea typeface="ＭＳ Ｐゴシック" charset="0"/>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5FDDCA-8590-704C-B47E-B9B2ED6D18DC}" type="slidenum">
              <a:rPr lang="it-IT" sz="1200">
                <a:latin typeface="Times New Roman" charset="0"/>
                <a:ea typeface="MS PGothic" charset="0"/>
                <a:cs typeface="MS PGothic" charset="0"/>
              </a:rPr>
              <a:pPr eaLnBrk="1" hangingPunct="1"/>
              <a:t>32</a:t>
            </a:fld>
            <a:endParaRPr lang="it-IT" sz="1200">
              <a:latin typeface="Times New Roman" charset="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 organizzazioni, che hanno tutto l’interesse ad ottenere molto dai dipendenti, organizzano sistemi di controllo che non sanno riconoscere il dono, quindi non lo vedono. </a:t>
            </a:r>
          </a:p>
          <a:p>
            <a:r>
              <a:rPr lang="it-IT" dirty="0" smtClean="0"/>
              <a:t>Per questo motivo non sono riconoscenti e non lo apprezzano, rischiano di far demotivare i lavoratori arrivando ad impedire loro di donare</a:t>
            </a:r>
          </a:p>
          <a:p>
            <a:endParaRPr lang="it-IT" dirty="0"/>
          </a:p>
        </p:txBody>
      </p:sp>
      <p:sp>
        <p:nvSpPr>
          <p:cNvPr id="4" name="Segnaposto numero diapositiva 3"/>
          <p:cNvSpPr>
            <a:spLocks noGrp="1"/>
          </p:cNvSpPr>
          <p:nvPr>
            <p:ph type="sldNum" sz="quarter" idx="10"/>
          </p:nvPr>
        </p:nvSpPr>
        <p:spPr/>
        <p:txBody>
          <a:bodyPr/>
          <a:lstStyle/>
          <a:p>
            <a:fld id="{7D2B132C-F0A1-DF46-A6A8-6FDA93435970}" type="slidenum">
              <a:rPr lang="it-IT" smtClean="0"/>
              <a:t>34</a:t>
            </a:fld>
            <a:endParaRPr lang="it-IT"/>
          </a:p>
        </p:txBody>
      </p:sp>
    </p:spTree>
    <p:extLst>
      <p:ext uri="{BB962C8B-B14F-4D97-AF65-F5344CB8AC3E}">
        <p14:creationId xmlns:p14="http://schemas.microsoft.com/office/powerpoint/2010/main" val="113898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titolo">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096000"/>
            <a:ext cx="9144000" cy="757238"/>
          </a:xfrm>
          <a:prstGeom prst="rect">
            <a:avLst/>
          </a:prstGeom>
          <a:solidFill>
            <a:schemeClr val="bg1"/>
          </a:solidFill>
          <a:ln w="9525">
            <a:solidFill>
              <a:schemeClr val="bg1"/>
            </a:solidFill>
            <a:round/>
            <a:headEnd/>
            <a:tailEnd/>
          </a:ln>
        </p:spPr>
        <p:txBody>
          <a:bodyPr lIns="92075" tIns="46038" rIns="92075" bIns="46038" anchor="ctr">
            <a:spAutoFit/>
          </a:bodyPr>
          <a:lstStyle/>
          <a:p>
            <a:endParaRPr lang="it-CH"/>
          </a:p>
        </p:txBody>
      </p:sp>
      <p:sp>
        <p:nvSpPr>
          <p:cNvPr id="5" name="Text Box 11"/>
          <p:cNvSpPr txBox="1">
            <a:spLocks noChangeArrowheads="1"/>
          </p:cNvSpPr>
          <p:nvPr/>
        </p:nvSpPr>
        <p:spPr bwMode="auto">
          <a:xfrm>
            <a:off x="2032000" y="18653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eaLnBrk="1" hangingPunct="1">
              <a:spcBef>
                <a:spcPct val="0"/>
              </a:spcBef>
              <a:defRPr/>
            </a:pPr>
            <a:endParaRPr lang="it-CH" sz="1800" smtClean="0">
              <a:latin typeface="Arial" pitchFamily="34" charset="0"/>
              <a:cs typeface="+mn-cs"/>
            </a:endParaRPr>
          </a:p>
        </p:txBody>
      </p:sp>
      <p:sp>
        <p:nvSpPr>
          <p:cNvPr id="6" name="Rectangle 9"/>
          <p:cNvSpPr/>
          <p:nvPr/>
        </p:nvSpPr>
        <p:spPr>
          <a:xfrm>
            <a:off x="63500" y="2343630"/>
            <a:ext cx="9020175" cy="1527175"/>
          </a:xfrm>
          <a:prstGeom prst="rect">
            <a:avLst/>
          </a:prstGeom>
          <a:solidFill>
            <a:schemeClr val="bg1"/>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0"/>
          <p:cNvSpPr/>
          <p:nvPr/>
        </p:nvSpPr>
        <p:spPr>
          <a:xfrm>
            <a:off x="123823" y="2281670"/>
            <a:ext cx="9020175" cy="120650"/>
          </a:xfrm>
          <a:prstGeom prst="rect">
            <a:avLst/>
          </a:prstGeom>
          <a:solidFill>
            <a:srgbClr val="A50021"/>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11"/>
          <p:cNvSpPr/>
          <p:nvPr/>
        </p:nvSpPr>
        <p:spPr>
          <a:xfrm>
            <a:off x="63500" y="3913416"/>
            <a:ext cx="9020175" cy="111125"/>
          </a:xfrm>
          <a:prstGeom prst="rect">
            <a:avLst/>
          </a:prstGeom>
          <a:solidFill>
            <a:schemeClr val="bg2">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9" name="Immagin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5373"/>
            <a:ext cx="23526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8"/>
          <p:cNvSpPr>
            <a:spLocks noGrp="1"/>
          </p:cNvSpPr>
          <p:nvPr>
            <p:ph type="subTitle" idx="1"/>
          </p:nvPr>
        </p:nvSpPr>
        <p:spPr>
          <a:xfrm>
            <a:off x="1243034" y="4564372"/>
            <a:ext cx="6400800" cy="1600200"/>
          </a:xfrm>
        </p:spPr>
        <p:txBody>
          <a:bodyPr/>
          <a:lstStyle>
            <a:lvl1pPr marL="0" indent="0" algn="ctr">
              <a:buNone/>
              <a:defRPr sz="26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dirty="0"/>
          </a:p>
        </p:txBody>
      </p:sp>
      <p:sp>
        <p:nvSpPr>
          <p:cNvPr id="18" name="Title 7"/>
          <p:cNvSpPr>
            <a:spLocks noGrp="1"/>
          </p:cNvSpPr>
          <p:nvPr>
            <p:ph type="ctrTitle"/>
          </p:nvPr>
        </p:nvSpPr>
        <p:spPr>
          <a:xfrm>
            <a:off x="457200" y="2410045"/>
            <a:ext cx="8229600" cy="1470025"/>
          </a:xfrm>
        </p:spPr>
        <p:txBody>
          <a:bodyPr/>
          <a:lstStyle>
            <a:lvl1pPr algn="ctr">
              <a:defRPr lang="en-US" dirty="0">
                <a:solidFill>
                  <a:srgbClr val="C00000"/>
                </a:solidFill>
              </a:defRPr>
            </a:lvl1pPr>
          </a:lstStyle>
          <a:p>
            <a:r>
              <a:rPr lang="it-IT" smtClean="0"/>
              <a:t>Fare clic per modificare stile</a:t>
            </a:r>
            <a:endParaRPr lang="en-US" dirty="0"/>
          </a:p>
        </p:txBody>
      </p:sp>
      <p:pic>
        <p:nvPicPr>
          <p:cNvPr id="11" name="Immagin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73698" y="251687"/>
            <a:ext cx="36703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62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it-CH"/>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lide Number Placeholder 3"/>
          <p:cNvSpPr>
            <a:spLocks noGrp="1"/>
          </p:cNvSpPr>
          <p:nvPr>
            <p:ph type="sldNum" sz="quarter" idx="10"/>
          </p:nvPr>
        </p:nvSpPr>
        <p:spPr/>
        <p:txBody>
          <a:bodyPr/>
          <a:lstStyle>
            <a:lvl1pPr>
              <a:defRPr dirty="0" smtClean="0"/>
            </a:lvl1pPr>
          </a:lstStyle>
          <a:p>
            <a:fld id="{0623C70E-6847-6E46-A67B-F815869B1CBA}" type="slidenum">
              <a:rPr lang="it-IT" smtClean="0"/>
              <a:t>‹n.›</a:t>
            </a:fld>
            <a:endParaRPr lang="it-IT"/>
          </a:p>
        </p:txBody>
      </p:sp>
    </p:spTree>
    <p:extLst>
      <p:ext uri="{BB962C8B-B14F-4D97-AF65-F5344CB8AC3E}">
        <p14:creationId xmlns:p14="http://schemas.microsoft.com/office/powerpoint/2010/main" val="246431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4663" y="115889"/>
            <a:ext cx="2239962" cy="5978525"/>
          </a:xfrm>
        </p:spPr>
        <p:txBody>
          <a:bodyPr vert="eaVert"/>
          <a:lstStyle/>
          <a:p>
            <a:r>
              <a:rPr lang="it-IT" smtClean="0"/>
              <a:t>Fare clic per modificare stile</a:t>
            </a:r>
            <a:endParaRPr lang="it-CH"/>
          </a:p>
        </p:txBody>
      </p:sp>
      <p:sp>
        <p:nvSpPr>
          <p:cNvPr id="3" name="Vertical Text Placeholder 2"/>
          <p:cNvSpPr>
            <a:spLocks noGrp="1"/>
          </p:cNvSpPr>
          <p:nvPr>
            <p:ph type="body" orient="vert" idx="1"/>
          </p:nvPr>
        </p:nvSpPr>
        <p:spPr>
          <a:xfrm>
            <a:off x="100013" y="115889"/>
            <a:ext cx="6572250" cy="5978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lide Number Placeholder 3"/>
          <p:cNvSpPr>
            <a:spLocks noGrp="1"/>
          </p:cNvSpPr>
          <p:nvPr>
            <p:ph type="sldNum" sz="quarter" idx="10"/>
          </p:nvPr>
        </p:nvSpPr>
        <p:spPr/>
        <p:txBody>
          <a:bodyPr/>
          <a:lstStyle>
            <a:lvl1pPr>
              <a:defRPr dirty="0" smtClean="0"/>
            </a:lvl1pPr>
          </a:lstStyle>
          <a:p>
            <a:fld id="{0623C70E-6847-6E46-A67B-F815869B1CBA}" type="slidenum">
              <a:rPr lang="it-IT" smtClean="0"/>
              <a:t>‹n.›</a:t>
            </a:fld>
            <a:endParaRPr lang="it-IT"/>
          </a:p>
        </p:txBody>
      </p:sp>
    </p:spTree>
    <p:extLst>
      <p:ext uri="{BB962C8B-B14F-4D97-AF65-F5344CB8AC3E}">
        <p14:creationId xmlns:p14="http://schemas.microsoft.com/office/powerpoint/2010/main" val="393877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2"/>
          <p:cNvSpPr>
            <a:spLocks noGrp="1" noChangeArrowheads="1"/>
          </p:cNvSpPr>
          <p:nvPr>
            <p:ph type="sldNum" sz="quarter" idx="10"/>
          </p:nvPr>
        </p:nvSpPr>
        <p:spPr>
          <a:ln/>
        </p:spPr>
        <p:txBody>
          <a:bodyPr/>
          <a:lstStyle>
            <a:lvl1pPr>
              <a:defRPr/>
            </a:lvl1pPr>
          </a:lstStyle>
          <a:p>
            <a:fld id="{0623C70E-6847-6E46-A67B-F815869B1CBA}" type="slidenum">
              <a:rPr lang="it-IT" smtClean="0"/>
              <a:t>‹n.›</a:t>
            </a:fld>
            <a:endParaRPr lang="it-IT"/>
          </a:p>
        </p:txBody>
      </p:sp>
    </p:spTree>
    <p:extLst>
      <p:ext uri="{BB962C8B-B14F-4D97-AF65-F5344CB8AC3E}">
        <p14:creationId xmlns:p14="http://schemas.microsoft.com/office/powerpoint/2010/main" val="172307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stile</a:t>
            </a:r>
            <a:endParaRPr lang="it-IT"/>
          </a:p>
        </p:txBody>
      </p:sp>
      <p:sp>
        <p:nvSpPr>
          <p:cNvPr id="3" name="Segnaposto grafico 2"/>
          <p:cNvSpPr>
            <a:spLocks noGrp="1"/>
          </p:cNvSpPr>
          <p:nvPr>
            <p:ph type="chart" idx="1"/>
          </p:nvPr>
        </p:nvSpPr>
        <p:spPr>
          <a:xfrm>
            <a:off x="457200" y="1600200"/>
            <a:ext cx="8229600" cy="4525963"/>
          </a:xfrm>
        </p:spPr>
        <p:txBody>
          <a:bodyPr/>
          <a:lstStyle/>
          <a:p>
            <a:pPr lvl="0"/>
            <a:r>
              <a:rPr lang="it-IT" noProof="0" smtClean="0"/>
              <a:t>Fare clic sull'icona per inserire un grafico</a:t>
            </a:r>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fld id="{A6B8FB63-9F28-314A-B0E5-104E394FC687}" type="datetimeFigureOut">
              <a:rPr lang="it-IT" smtClean="0"/>
              <a:t>19/12/14</a:t>
            </a:fld>
            <a:endParaRPr lang="it-IT"/>
          </a:p>
        </p:txBody>
      </p:sp>
      <p:sp>
        <p:nvSpPr>
          <p:cNvPr id="5" name="Rectangle 5"/>
          <p:cNvSpPr>
            <a:spLocks noGrp="1" noChangeArrowheads="1"/>
          </p:cNvSpPr>
          <p:nvPr>
            <p:ph type="ftr" sz="quarter" idx="11"/>
          </p:nvPr>
        </p:nvSpPr>
        <p:spPr>
          <a:xfrm>
            <a:off x="2667000" y="6356350"/>
            <a:ext cx="3352800" cy="365125"/>
          </a:xfrm>
          <a:prstGeom prst="rect">
            <a:avLst/>
          </a:prstGeom>
        </p:spPr>
        <p:txBody>
          <a:bodyPr/>
          <a:lstStyle>
            <a:lvl1pPr>
              <a:defRPr/>
            </a:lvl1pPr>
          </a:lstStyle>
          <a:p>
            <a:endParaRPr lang="it-IT"/>
          </a:p>
        </p:txBody>
      </p:sp>
      <p:sp>
        <p:nvSpPr>
          <p:cNvPr id="6" name="Rectangle 6"/>
          <p:cNvSpPr>
            <a:spLocks noGrp="1" noChangeArrowheads="1"/>
          </p:cNvSpPr>
          <p:nvPr>
            <p:ph type="sldNum" sz="quarter" idx="12"/>
          </p:nvPr>
        </p:nvSpPr>
        <p:spPr/>
        <p:txBody>
          <a:bodyPr/>
          <a:lstStyle>
            <a:lvl1pPr>
              <a:defRPr/>
            </a:lvl1pPr>
          </a:lstStyle>
          <a:p>
            <a:fld id="{0623C70E-6847-6E46-A67B-F815869B1CBA}" type="slidenum">
              <a:rPr lang="it-IT" smtClean="0"/>
              <a:t>‹n.›</a:t>
            </a:fld>
            <a:endParaRPr lang="it-IT"/>
          </a:p>
        </p:txBody>
      </p:sp>
    </p:spTree>
    <p:extLst>
      <p:ext uri="{BB962C8B-B14F-4D97-AF65-F5344CB8AC3E}">
        <p14:creationId xmlns:p14="http://schemas.microsoft.com/office/powerpoint/2010/main" val="239207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Narrow" pitchFamily="34" charset="0"/>
              </a:defRPr>
            </a:lvl1pPr>
          </a:lstStyle>
          <a:p>
            <a:r>
              <a:rPr lang="it-IT" smtClean="0"/>
              <a:t>Fare clic per modificare stile</a:t>
            </a:r>
            <a:endParaRPr lang="it-CH"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lide Number Placeholder 3"/>
          <p:cNvSpPr>
            <a:spLocks noGrp="1"/>
          </p:cNvSpPr>
          <p:nvPr>
            <p:ph type="sldNum" sz="quarter" idx="10"/>
          </p:nvPr>
        </p:nvSpPr>
        <p:spPr/>
        <p:txBody>
          <a:bodyPr/>
          <a:lstStyle>
            <a:lvl1pPr>
              <a:defRPr dirty="0" smtClean="0"/>
            </a:lvl1pPr>
          </a:lstStyle>
          <a:p>
            <a:fld id="{0623C70E-6847-6E46-A67B-F815869B1CBA}" type="slidenum">
              <a:rPr lang="it-IT" smtClean="0"/>
              <a:t>‹n.›</a:t>
            </a:fld>
            <a:endParaRPr lang="it-IT"/>
          </a:p>
        </p:txBody>
      </p:sp>
    </p:spTree>
    <p:extLst>
      <p:ext uri="{BB962C8B-B14F-4D97-AF65-F5344CB8AC3E}">
        <p14:creationId xmlns:p14="http://schemas.microsoft.com/office/powerpoint/2010/main" val="371007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it-IT" smtClean="0"/>
              <a:t>Fare clic per modificare stile</a:t>
            </a:r>
            <a:endParaRPr lang="it-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lide Number Placeholder 3"/>
          <p:cNvSpPr>
            <a:spLocks noGrp="1"/>
          </p:cNvSpPr>
          <p:nvPr>
            <p:ph type="sldNum" sz="quarter" idx="10"/>
          </p:nvPr>
        </p:nvSpPr>
        <p:spPr/>
        <p:txBody>
          <a:bodyPr/>
          <a:lstStyle>
            <a:lvl1pPr>
              <a:defRPr dirty="0" smtClean="0"/>
            </a:lvl1pPr>
          </a:lstStyle>
          <a:p>
            <a:fld id="{0623C70E-6847-6E46-A67B-F815869B1CBA}" type="slidenum">
              <a:rPr lang="it-IT" smtClean="0"/>
              <a:t>‹n.›</a:t>
            </a:fld>
            <a:endParaRPr lang="it-IT"/>
          </a:p>
        </p:txBody>
      </p:sp>
    </p:spTree>
    <p:extLst>
      <p:ext uri="{BB962C8B-B14F-4D97-AF65-F5344CB8AC3E}">
        <p14:creationId xmlns:p14="http://schemas.microsoft.com/office/powerpoint/2010/main" val="405807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it-CH"/>
          </a:p>
        </p:txBody>
      </p:sp>
      <p:sp>
        <p:nvSpPr>
          <p:cNvPr id="3" name="Content Placeholder 2"/>
          <p:cNvSpPr>
            <a:spLocks noGrp="1"/>
          </p:cNvSpPr>
          <p:nvPr>
            <p:ph sz="half" idx="1"/>
          </p:nvPr>
        </p:nvSpPr>
        <p:spPr>
          <a:xfrm>
            <a:off x="179388" y="1125539"/>
            <a:ext cx="431641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Content Placeholder 3"/>
          <p:cNvSpPr>
            <a:spLocks noGrp="1"/>
          </p:cNvSpPr>
          <p:nvPr>
            <p:ph sz="half" idx="2"/>
          </p:nvPr>
        </p:nvSpPr>
        <p:spPr>
          <a:xfrm>
            <a:off x="4648202" y="1125539"/>
            <a:ext cx="431641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5" name="Slide Number Placeholder 4"/>
          <p:cNvSpPr>
            <a:spLocks noGrp="1"/>
          </p:cNvSpPr>
          <p:nvPr>
            <p:ph type="sldNum" sz="quarter" idx="10"/>
          </p:nvPr>
        </p:nvSpPr>
        <p:spPr/>
        <p:txBody>
          <a:bodyPr/>
          <a:lstStyle>
            <a:lvl1pPr>
              <a:defRPr dirty="0" smtClean="0"/>
            </a:lvl1pPr>
          </a:lstStyle>
          <a:p>
            <a:fld id="{0623C70E-6847-6E46-A67B-F815869B1CBA}" type="slidenum">
              <a:rPr lang="it-IT" smtClean="0"/>
              <a:t>‹n.›</a:t>
            </a:fld>
            <a:endParaRPr lang="it-IT"/>
          </a:p>
        </p:txBody>
      </p:sp>
    </p:spTree>
    <p:extLst>
      <p:ext uri="{BB962C8B-B14F-4D97-AF65-F5344CB8AC3E}">
        <p14:creationId xmlns:p14="http://schemas.microsoft.com/office/powerpoint/2010/main" val="390785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CH"/>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7" name="Slide Number Placeholder 6"/>
          <p:cNvSpPr>
            <a:spLocks noGrp="1"/>
          </p:cNvSpPr>
          <p:nvPr>
            <p:ph type="sldNum" sz="quarter" idx="10"/>
          </p:nvPr>
        </p:nvSpPr>
        <p:spPr/>
        <p:txBody>
          <a:bodyPr/>
          <a:lstStyle>
            <a:lvl1pPr>
              <a:defRPr smtClean="0"/>
            </a:lvl1pPr>
          </a:lstStyle>
          <a:p>
            <a:fld id="{0623C70E-6847-6E46-A67B-F815869B1CBA}" type="slidenum">
              <a:rPr lang="it-IT" smtClean="0"/>
              <a:t>‹n.›</a:t>
            </a:fld>
            <a:endParaRPr lang="it-IT"/>
          </a:p>
        </p:txBody>
      </p:sp>
    </p:spTree>
    <p:extLst>
      <p:ext uri="{BB962C8B-B14F-4D97-AF65-F5344CB8AC3E}">
        <p14:creationId xmlns:p14="http://schemas.microsoft.com/office/powerpoint/2010/main" val="205350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it-CH"/>
          </a:p>
        </p:txBody>
      </p:sp>
      <p:sp>
        <p:nvSpPr>
          <p:cNvPr id="3" name="Slide Number Placeholder 2"/>
          <p:cNvSpPr>
            <a:spLocks noGrp="1"/>
          </p:cNvSpPr>
          <p:nvPr>
            <p:ph type="sldNum" sz="quarter" idx="10"/>
          </p:nvPr>
        </p:nvSpPr>
        <p:spPr/>
        <p:txBody>
          <a:bodyPr/>
          <a:lstStyle>
            <a:lvl1pPr>
              <a:defRPr dirty="0" smtClean="0"/>
            </a:lvl1pPr>
          </a:lstStyle>
          <a:p>
            <a:fld id="{0623C70E-6847-6E46-A67B-F815869B1CBA}" type="slidenum">
              <a:rPr lang="it-IT" smtClean="0"/>
              <a:t>‹n.›</a:t>
            </a:fld>
            <a:endParaRPr lang="it-IT"/>
          </a:p>
        </p:txBody>
      </p:sp>
    </p:spTree>
    <p:extLst>
      <p:ext uri="{BB962C8B-B14F-4D97-AF65-F5344CB8AC3E}">
        <p14:creationId xmlns:p14="http://schemas.microsoft.com/office/powerpoint/2010/main" val="8956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dirty="0" smtClean="0"/>
            </a:lvl1pPr>
          </a:lstStyle>
          <a:p>
            <a:fld id="{0623C70E-6847-6E46-A67B-F815869B1CBA}" type="slidenum">
              <a:rPr lang="it-IT" smtClean="0"/>
              <a:t>‹n.›</a:t>
            </a:fld>
            <a:endParaRPr lang="it-IT"/>
          </a:p>
        </p:txBody>
      </p:sp>
    </p:spTree>
    <p:extLst>
      <p:ext uri="{BB962C8B-B14F-4D97-AF65-F5344CB8AC3E}">
        <p14:creationId xmlns:p14="http://schemas.microsoft.com/office/powerpoint/2010/main" val="374650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it-IT" smtClean="0"/>
              <a:t>Fare clic per modificare stile</a:t>
            </a:r>
            <a:endParaRPr lang="it-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lide Number Placeholder 4"/>
          <p:cNvSpPr>
            <a:spLocks noGrp="1"/>
          </p:cNvSpPr>
          <p:nvPr>
            <p:ph type="sldNum" sz="quarter" idx="10"/>
          </p:nvPr>
        </p:nvSpPr>
        <p:spPr/>
        <p:txBody>
          <a:bodyPr/>
          <a:lstStyle>
            <a:lvl1pPr>
              <a:defRPr dirty="0" smtClean="0"/>
            </a:lvl1pPr>
          </a:lstStyle>
          <a:p>
            <a:fld id="{0623C70E-6847-6E46-A67B-F815869B1CBA}" type="slidenum">
              <a:rPr lang="it-IT" smtClean="0"/>
              <a:t>‹n.›</a:t>
            </a:fld>
            <a:endParaRPr lang="it-IT"/>
          </a:p>
        </p:txBody>
      </p:sp>
    </p:spTree>
    <p:extLst>
      <p:ext uri="{BB962C8B-B14F-4D97-AF65-F5344CB8AC3E}">
        <p14:creationId xmlns:p14="http://schemas.microsoft.com/office/powerpoint/2010/main" val="94655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endParaRPr lang="it-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lide Number Placeholder 4"/>
          <p:cNvSpPr>
            <a:spLocks noGrp="1"/>
          </p:cNvSpPr>
          <p:nvPr>
            <p:ph type="sldNum" sz="quarter" idx="10"/>
          </p:nvPr>
        </p:nvSpPr>
        <p:spPr/>
        <p:txBody>
          <a:bodyPr/>
          <a:lstStyle>
            <a:lvl1pPr>
              <a:defRPr dirty="0" smtClean="0"/>
            </a:lvl1pPr>
          </a:lstStyle>
          <a:p>
            <a:fld id="{0623C70E-6847-6E46-A67B-F815869B1CBA}" type="slidenum">
              <a:rPr lang="it-IT" smtClean="0"/>
              <a:t>‹n.›</a:t>
            </a:fld>
            <a:endParaRPr lang="it-IT"/>
          </a:p>
        </p:txBody>
      </p:sp>
    </p:spTree>
    <p:extLst>
      <p:ext uri="{BB962C8B-B14F-4D97-AF65-F5344CB8AC3E}">
        <p14:creationId xmlns:p14="http://schemas.microsoft.com/office/powerpoint/2010/main" val="30606308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516688" y="6453188"/>
            <a:ext cx="2627312" cy="392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600" b="1" dirty="0" smtClean="0">
                <a:solidFill>
                  <a:srgbClr val="C00000"/>
                </a:solidFill>
                <a:latin typeface="Arial" charset="0"/>
              </a:defRPr>
            </a:lvl1pPr>
          </a:lstStyle>
          <a:p>
            <a:fld id="{0623C70E-6847-6E46-A67B-F815869B1CBA}" type="slidenum">
              <a:rPr lang="it-IT" smtClean="0"/>
              <a:t>‹n.›</a:t>
            </a:fld>
            <a:endParaRPr lang="it-IT"/>
          </a:p>
        </p:txBody>
      </p:sp>
      <p:sp>
        <p:nvSpPr>
          <p:cNvPr id="1027" name="Rectangle 3"/>
          <p:cNvSpPr>
            <a:spLocks noGrp="1" noChangeArrowheads="1"/>
          </p:cNvSpPr>
          <p:nvPr>
            <p:ph type="title"/>
          </p:nvPr>
        </p:nvSpPr>
        <p:spPr bwMode="auto">
          <a:xfrm>
            <a:off x="100013" y="115888"/>
            <a:ext cx="89646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endParaRPr lang="it-IT"/>
          </a:p>
        </p:txBody>
      </p:sp>
      <p:sp>
        <p:nvSpPr>
          <p:cNvPr id="1028" name="Rectangle 4"/>
          <p:cNvSpPr>
            <a:spLocks noGrp="1" noChangeArrowheads="1"/>
          </p:cNvSpPr>
          <p:nvPr>
            <p:ph type="body" idx="1"/>
          </p:nvPr>
        </p:nvSpPr>
        <p:spPr bwMode="auto">
          <a:xfrm>
            <a:off x="179388" y="1125538"/>
            <a:ext cx="87852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Click to edit Master text styles</a:t>
            </a:r>
          </a:p>
          <a:p>
            <a:pPr lvl="1"/>
            <a:r>
              <a:rPr lang="it-IT"/>
              <a:t>Second level</a:t>
            </a:r>
          </a:p>
          <a:p>
            <a:pPr lvl="2"/>
            <a:r>
              <a:rPr lang="it-IT"/>
              <a:t>Third level</a:t>
            </a:r>
          </a:p>
        </p:txBody>
      </p:sp>
      <p:sp>
        <p:nvSpPr>
          <p:cNvPr id="1029" name="Line 5"/>
          <p:cNvSpPr>
            <a:spLocks noChangeShapeType="1"/>
          </p:cNvSpPr>
          <p:nvPr/>
        </p:nvSpPr>
        <p:spPr bwMode="auto">
          <a:xfrm flipV="1">
            <a:off x="0" y="6305550"/>
            <a:ext cx="91440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200" b="1">
          <a:solidFill>
            <a:srgbClr val="A50021"/>
          </a:solidFill>
          <a:latin typeface="Arial Narrow" pitchFamily="34" charset="0"/>
          <a:ea typeface="MS PGothic" pitchFamily="34" charset="-128"/>
          <a:cs typeface="MS PGothic" charset="0"/>
        </a:defRPr>
      </a:lvl1pPr>
      <a:lvl2pPr algn="l" rtl="0" eaLnBrk="1" fontAlgn="base" hangingPunct="1">
        <a:spcBef>
          <a:spcPct val="0"/>
        </a:spcBef>
        <a:spcAft>
          <a:spcPct val="0"/>
        </a:spcAft>
        <a:defRPr sz="3200" b="1">
          <a:solidFill>
            <a:srgbClr val="A50021"/>
          </a:solidFill>
          <a:latin typeface="Arial Narrow" pitchFamily="34" charset="0"/>
          <a:ea typeface="MS PGothic" pitchFamily="34" charset="-128"/>
          <a:cs typeface="MS PGothic" charset="0"/>
        </a:defRPr>
      </a:lvl2pPr>
      <a:lvl3pPr algn="l" rtl="0" eaLnBrk="1" fontAlgn="base" hangingPunct="1">
        <a:spcBef>
          <a:spcPct val="0"/>
        </a:spcBef>
        <a:spcAft>
          <a:spcPct val="0"/>
        </a:spcAft>
        <a:defRPr sz="3200" b="1">
          <a:solidFill>
            <a:srgbClr val="A50021"/>
          </a:solidFill>
          <a:latin typeface="Arial Narrow" pitchFamily="34" charset="0"/>
          <a:ea typeface="MS PGothic" pitchFamily="34" charset="-128"/>
          <a:cs typeface="MS PGothic" charset="0"/>
        </a:defRPr>
      </a:lvl3pPr>
      <a:lvl4pPr algn="l" rtl="0" eaLnBrk="1" fontAlgn="base" hangingPunct="1">
        <a:spcBef>
          <a:spcPct val="0"/>
        </a:spcBef>
        <a:spcAft>
          <a:spcPct val="0"/>
        </a:spcAft>
        <a:defRPr sz="3200" b="1">
          <a:solidFill>
            <a:srgbClr val="A50021"/>
          </a:solidFill>
          <a:latin typeface="Arial Narrow" pitchFamily="34" charset="0"/>
          <a:ea typeface="MS PGothic" pitchFamily="34" charset="-128"/>
          <a:cs typeface="MS PGothic" charset="0"/>
        </a:defRPr>
      </a:lvl4pPr>
      <a:lvl5pPr algn="l" rtl="0" eaLnBrk="1" fontAlgn="base" hangingPunct="1">
        <a:spcBef>
          <a:spcPct val="0"/>
        </a:spcBef>
        <a:spcAft>
          <a:spcPct val="0"/>
        </a:spcAft>
        <a:defRPr sz="3200" b="1">
          <a:solidFill>
            <a:srgbClr val="A50021"/>
          </a:solidFill>
          <a:latin typeface="Arial Narrow" pitchFamily="34" charset="0"/>
          <a:ea typeface="MS PGothic" pitchFamily="34" charset="-128"/>
          <a:cs typeface="MS PGothic" charset="0"/>
        </a:defRPr>
      </a:lvl5pPr>
      <a:lvl6pPr marL="457200" algn="l" rtl="0" eaLnBrk="1" fontAlgn="base" hangingPunct="1">
        <a:spcBef>
          <a:spcPct val="0"/>
        </a:spcBef>
        <a:spcAft>
          <a:spcPct val="0"/>
        </a:spcAft>
        <a:defRPr sz="2800" b="1">
          <a:solidFill>
            <a:srgbClr val="CC0000"/>
          </a:solidFill>
          <a:latin typeface="ETH Light" pitchFamily="2" charset="0"/>
        </a:defRPr>
      </a:lvl6pPr>
      <a:lvl7pPr marL="914400" algn="l" rtl="0" eaLnBrk="1" fontAlgn="base" hangingPunct="1">
        <a:spcBef>
          <a:spcPct val="0"/>
        </a:spcBef>
        <a:spcAft>
          <a:spcPct val="0"/>
        </a:spcAft>
        <a:defRPr sz="2800" b="1">
          <a:solidFill>
            <a:srgbClr val="CC0000"/>
          </a:solidFill>
          <a:latin typeface="ETH Light" pitchFamily="2" charset="0"/>
        </a:defRPr>
      </a:lvl7pPr>
      <a:lvl8pPr marL="1371600" algn="l" rtl="0" eaLnBrk="1" fontAlgn="base" hangingPunct="1">
        <a:spcBef>
          <a:spcPct val="0"/>
        </a:spcBef>
        <a:spcAft>
          <a:spcPct val="0"/>
        </a:spcAft>
        <a:defRPr sz="2800" b="1">
          <a:solidFill>
            <a:srgbClr val="CC0000"/>
          </a:solidFill>
          <a:latin typeface="ETH Light" pitchFamily="2" charset="0"/>
        </a:defRPr>
      </a:lvl8pPr>
      <a:lvl9pPr marL="1828800" algn="l" rtl="0" eaLnBrk="1" fontAlgn="base" hangingPunct="1">
        <a:spcBef>
          <a:spcPct val="0"/>
        </a:spcBef>
        <a:spcAft>
          <a:spcPct val="0"/>
        </a:spcAft>
        <a:defRPr sz="2800" b="1">
          <a:solidFill>
            <a:srgbClr val="CC0000"/>
          </a:solidFill>
          <a:latin typeface="ETH Light" pitchFamily="2" charset="0"/>
        </a:defRPr>
      </a:lvl9pPr>
    </p:titleStyle>
    <p:bodyStyle>
      <a:lvl1pPr marL="447675" indent="-447675" algn="l" rtl="0" eaLnBrk="1" fontAlgn="base" hangingPunct="1">
        <a:spcBef>
          <a:spcPct val="20000"/>
        </a:spcBef>
        <a:spcAft>
          <a:spcPct val="20000"/>
        </a:spcAft>
        <a:buClr>
          <a:srgbClr val="0000FF"/>
        </a:buClr>
        <a:buFont typeface="Arial Unicode MS" charset="0"/>
        <a:buChar char="✤"/>
        <a:defRPr sz="2400">
          <a:solidFill>
            <a:schemeClr val="tx1"/>
          </a:solidFill>
          <a:latin typeface="+mn-lt"/>
          <a:ea typeface="MS PGothic" pitchFamily="34" charset="-128"/>
          <a:cs typeface="MS PGothic" charset="0"/>
        </a:defRPr>
      </a:lvl1pPr>
      <a:lvl2pPr marL="989013" indent="-361950" algn="l" rtl="0" eaLnBrk="1" fontAlgn="base" hangingPunct="1">
        <a:spcBef>
          <a:spcPct val="0"/>
        </a:spcBef>
        <a:spcAft>
          <a:spcPct val="35000"/>
        </a:spcAft>
        <a:buClr>
          <a:srgbClr val="CC0000"/>
        </a:buClr>
        <a:buFont typeface="Arial Unicode MS" charset="0"/>
        <a:buChar char="✜"/>
        <a:defRPr sz="2200">
          <a:solidFill>
            <a:schemeClr val="tx1"/>
          </a:solidFill>
          <a:latin typeface="+mn-lt"/>
          <a:ea typeface="MS PGothic" pitchFamily="34" charset="-128"/>
          <a:cs typeface="MS PGothic" charset="0"/>
        </a:defRPr>
      </a:lvl2pPr>
      <a:lvl3pPr marL="1397000" indent="-228600" algn="l" rtl="0" eaLnBrk="1" fontAlgn="base" hangingPunct="1">
        <a:spcBef>
          <a:spcPct val="0"/>
        </a:spcBef>
        <a:spcAft>
          <a:spcPct val="35000"/>
        </a:spcAft>
        <a:buClr>
          <a:srgbClr val="0000FF"/>
        </a:buClr>
        <a:buFont typeface="Arial Unicode MS" charset="0"/>
        <a:buChar char="▬"/>
        <a:defRPr sz="2000">
          <a:solidFill>
            <a:schemeClr val="tx1"/>
          </a:solidFill>
          <a:latin typeface="+mn-lt"/>
          <a:ea typeface="MS PGothic" pitchFamily="34" charset="-128"/>
          <a:cs typeface="MS PGothic" charset="0"/>
        </a:defRPr>
      </a:lvl3pPr>
      <a:lvl4pPr marL="1804988" indent="-22860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4pPr>
      <a:lvl5pPr marL="2212975" indent="-22860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5pPr>
      <a:lvl6pPr marL="2670175" indent="-228600" algn="l" rtl="0" eaLnBrk="1" fontAlgn="base" hangingPunct="1">
        <a:spcBef>
          <a:spcPct val="20000"/>
        </a:spcBef>
        <a:spcAft>
          <a:spcPct val="0"/>
        </a:spcAft>
        <a:buChar char="»"/>
        <a:defRPr sz="2000">
          <a:solidFill>
            <a:schemeClr val="tx1"/>
          </a:solidFill>
          <a:latin typeface="+mn-lt"/>
        </a:defRPr>
      </a:lvl6pPr>
      <a:lvl7pPr marL="3127375" indent="-228600" algn="l" rtl="0" eaLnBrk="1" fontAlgn="base" hangingPunct="1">
        <a:spcBef>
          <a:spcPct val="20000"/>
        </a:spcBef>
        <a:spcAft>
          <a:spcPct val="0"/>
        </a:spcAft>
        <a:buChar char="»"/>
        <a:defRPr sz="2000">
          <a:solidFill>
            <a:schemeClr val="tx1"/>
          </a:solidFill>
          <a:latin typeface="+mn-lt"/>
        </a:defRPr>
      </a:lvl7pPr>
      <a:lvl8pPr marL="3584575" indent="-228600" algn="l" rtl="0" eaLnBrk="1" fontAlgn="base" hangingPunct="1">
        <a:spcBef>
          <a:spcPct val="20000"/>
        </a:spcBef>
        <a:spcAft>
          <a:spcPct val="0"/>
        </a:spcAft>
        <a:buChar char="»"/>
        <a:defRPr sz="2000">
          <a:solidFill>
            <a:schemeClr val="tx1"/>
          </a:solidFill>
          <a:latin typeface="+mn-lt"/>
        </a:defRPr>
      </a:lvl8pPr>
      <a:lvl9pPr marL="4041775" indent="-228600" algn="l" rtl="0" eaLnBrk="1" fontAlgn="base" hangingPunct="1">
        <a:spcBef>
          <a:spcPct val="20000"/>
        </a:spcBef>
        <a:spcAft>
          <a:spcPct val="0"/>
        </a:spcAft>
        <a:buChar char="»"/>
        <a:defRPr sz="2000">
          <a:solidFill>
            <a:schemeClr val="tx1"/>
          </a:solidFill>
          <a:latin typeface="+mn-lt"/>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r>
              <a:rPr lang="it-IT" b="1" dirty="0" smtClean="0">
                <a:solidFill>
                  <a:schemeClr val="accent1">
                    <a:lumMod val="75000"/>
                  </a:schemeClr>
                </a:solidFill>
              </a:rPr>
              <a:t>Alessandra Smerilli</a:t>
            </a:r>
          </a:p>
        </p:txBody>
      </p:sp>
      <p:sp>
        <p:nvSpPr>
          <p:cNvPr id="2" name="Titolo 1"/>
          <p:cNvSpPr>
            <a:spLocks noGrp="1"/>
          </p:cNvSpPr>
          <p:nvPr>
            <p:ph type="ctrTitle"/>
          </p:nvPr>
        </p:nvSpPr>
        <p:spPr/>
        <p:txBody>
          <a:bodyPr/>
          <a:lstStyle/>
          <a:p>
            <a:r>
              <a:rPr lang="it-IT" dirty="0"/>
              <a:t>Tempo di </a:t>
            </a:r>
            <a:r>
              <a:rPr lang="it-IT" dirty="0" smtClean="0"/>
              <a:t>crisi e lavoro: quali </a:t>
            </a:r>
            <a:r>
              <a:rPr lang="it-IT" dirty="0"/>
              <a:t>prospettive e quale futuro</a:t>
            </a:r>
          </a:p>
        </p:txBody>
      </p:sp>
    </p:spTree>
    <p:extLst>
      <p:ext uri="{BB962C8B-B14F-4D97-AF65-F5344CB8AC3E}">
        <p14:creationId xmlns:p14="http://schemas.microsoft.com/office/powerpoint/2010/main" val="3600872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Incapacità di futuro</a:t>
            </a:r>
            <a:endParaRPr lang="it-IT" dirty="0"/>
          </a:p>
        </p:txBody>
      </p:sp>
      <p:sp>
        <p:nvSpPr>
          <p:cNvPr id="3" name="Segnaposto contenuto 2"/>
          <p:cNvSpPr>
            <a:spLocks noGrp="1"/>
          </p:cNvSpPr>
          <p:nvPr>
            <p:ph idx="1"/>
          </p:nvPr>
        </p:nvSpPr>
        <p:spPr>
          <a:xfrm>
            <a:off x="179388" y="1125538"/>
            <a:ext cx="8785225" cy="2866371"/>
          </a:xfrm>
        </p:spPr>
        <p:txBody>
          <a:bodyPr/>
          <a:lstStyle/>
          <a:p>
            <a:r>
              <a:rPr lang="it-IT" dirty="0"/>
              <a:t>Lo sguardo con cui si analizzano crisi e ricette di crescita è sempre a corto </a:t>
            </a:r>
            <a:r>
              <a:rPr lang="it-IT" dirty="0" smtClean="0"/>
              <a:t>raggio</a:t>
            </a:r>
          </a:p>
          <a:p>
            <a:r>
              <a:rPr lang="it-IT" dirty="0" smtClean="0"/>
              <a:t>sulla </a:t>
            </a:r>
            <a:r>
              <a:rPr lang="it-IT" dirty="0"/>
              <a:t>base di aspettative ingenue come il pensare e dire che il rilancio dell’economia italiana nascerà dai grandi flussi internazionali di capitali, che dovrebbero tornare o arrivare da noi grazie ad una più flessibile regolamentazione del “mercato” del </a:t>
            </a:r>
            <a:r>
              <a:rPr lang="it-IT" dirty="0" smtClean="0"/>
              <a:t>lavoro</a:t>
            </a:r>
            <a:endParaRPr lang="it-IT" dirty="0"/>
          </a:p>
        </p:txBody>
      </p:sp>
      <p:pic>
        <p:nvPicPr>
          <p:cNvPr id="4" name="Immagine 3"/>
          <p:cNvPicPr>
            <a:picLocks noChangeAspect="1"/>
          </p:cNvPicPr>
          <p:nvPr/>
        </p:nvPicPr>
        <p:blipFill>
          <a:blip r:embed="rId2"/>
          <a:stretch>
            <a:fillRect/>
          </a:stretch>
        </p:blipFill>
        <p:spPr>
          <a:xfrm>
            <a:off x="3136900" y="3975414"/>
            <a:ext cx="2857500" cy="2857500"/>
          </a:xfrm>
          <a:prstGeom prst="rect">
            <a:avLst/>
          </a:prstGeom>
        </p:spPr>
      </p:pic>
    </p:spTree>
    <p:extLst>
      <p:ext uri="{BB962C8B-B14F-4D97-AF65-F5344CB8AC3E}">
        <p14:creationId xmlns:p14="http://schemas.microsoft.com/office/powerpoint/2010/main" val="96835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p:txBody>
          <a:bodyPr/>
          <a:lstStyle/>
          <a:p>
            <a:r>
              <a:rPr lang="it-IT" dirty="0" smtClean="0">
                <a:latin typeface="Arial Narrow" charset="0"/>
                <a:ea typeface="MS PGothic" charset="0"/>
              </a:rPr>
              <a:t>Occhi nuovi</a:t>
            </a:r>
            <a:endParaRPr lang="it-IT" dirty="0">
              <a:latin typeface="Arial Narrow" charset="0"/>
              <a:ea typeface="MS PGothic" charset="0"/>
            </a:endParaRPr>
          </a:p>
        </p:txBody>
      </p:sp>
      <p:sp>
        <p:nvSpPr>
          <p:cNvPr id="18434" name="Segnaposto contenuto 2"/>
          <p:cNvSpPr>
            <a:spLocks noGrp="1"/>
          </p:cNvSpPr>
          <p:nvPr>
            <p:ph idx="1"/>
          </p:nvPr>
        </p:nvSpPr>
        <p:spPr>
          <a:xfrm>
            <a:off x="179388" y="1125539"/>
            <a:ext cx="8785225" cy="2801718"/>
          </a:xfrm>
        </p:spPr>
        <p:txBody>
          <a:bodyPr>
            <a:normAutofit/>
          </a:bodyPr>
          <a:lstStyle/>
          <a:p>
            <a:r>
              <a:rPr lang="it-IT" dirty="0">
                <a:latin typeface="Arial" charset="0"/>
                <a:ea typeface="MS PGothic" charset="0"/>
              </a:rPr>
              <a:t>Per uscire dalla crisi c’è bisogno di </a:t>
            </a:r>
            <a:r>
              <a:rPr lang="it-IT" b="1" dirty="0">
                <a:solidFill>
                  <a:srgbClr val="4597A0"/>
                </a:solidFill>
                <a:latin typeface="Arial" charset="0"/>
                <a:ea typeface="MS PGothic" charset="0"/>
              </a:rPr>
              <a:t>occhi nuovi</a:t>
            </a:r>
            <a:r>
              <a:rPr lang="it-IT" dirty="0">
                <a:latin typeface="Arial" charset="0"/>
                <a:ea typeface="MS PGothic" charset="0"/>
              </a:rPr>
              <a:t> che guardino in modo diverso alla situazione che stiamo vivendo, intravvedendo le nuove possibilità. Si superano le crisi, che in tal modo diventano opportunità, solo attraverso </a:t>
            </a:r>
            <a:r>
              <a:rPr lang="it-IT" b="1" dirty="0">
                <a:solidFill>
                  <a:schemeClr val="accent1">
                    <a:lumMod val="50000"/>
                  </a:schemeClr>
                </a:solidFill>
                <a:latin typeface="Arial" charset="0"/>
                <a:ea typeface="MS PGothic" charset="0"/>
              </a:rPr>
              <a:t>innovazioni</a:t>
            </a:r>
            <a:r>
              <a:rPr lang="it-IT" dirty="0">
                <a:latin typeface="Arial" charset="0"/>
                <a:ea typeface="MS PGothic" charset="0"/>
              </a:rPr>
              <a:t>, come la storia ci insegna. E siccome quella che stiamo vivendo è una crisi culturale, abbiamo bisogno di un nuovo </a:t>
            </a:r>
            <a:r>
              <a:rPr lang="it-IT" dirty="0" smtClean="0">
                <a:latin typeface="Arial" charset="0"/>
                <a:ea typeface="MS PGothic" charset="0"/>
              </a:rPr>
              <a:t>modo </a:t>
            </a:r>
            <a:r>
              <a:rPr lang="it-IT" dirty="0">
                <a:latin typeface="Arial" charset="0"/>
                <a:ea typeface="MS PGothic" charset="0"/>
              </a:rPr>
              <a:t>di leggere la società e l’economia. </a:t>
            </a:r>
          </a:p>
        </p:txBody>
      </p:sp>
      <p:pic>
        <p:nvPicPr>
          <p:cNvPr id="2" name="Immagine 1"/>
          <p:cNvPicPr>
            <a:picLocks noChangeAspect="1"/>
          </p:cNvPicPr>
          <p:nvPr/>
        </p:nvPicPr>
        <p:blipFill rotWithShape="1">
          <a:blip r:embed="rId2"/>
          <a:srcRect t="14814" b="11603"/>
          <a:stretch/>
        </p:blipFill>
        <p:spPr>
          <a:xfrm>
            <a:off x="5350314" y="3762640"/>
            <a:ext cx="3419628" cy="2516266"/>
          </a:xfrm>
          <a:prstGeom prst="rect">
            <a:avLst/>
          </a:prstGeom>
          <a:ln>
            <a:noFill/>
          </a:ln>
          <a:effectLst>
            <a:softEdge rad="112500"/>
          </a:effectLst>
        </p:spPr>
      </p:pic>
    </p:spTree>
    <p:extLst>
      <p:ext uri="{BB962C8B-B14F-4D97-AF65-F5344CB8AC3E}">
        <p14:creationId xmlns:p14="http://schemas.microsoft.com/office/powerpoint/2010/main" val="926067207"/>
      </p:ext>
    </p:extLst>
  </p:cSld>
  <p:clrMapOvr>
    <a:masterClrMapping/>
  </p:clrMapOvr>
  <mc:AlternateContent xmlns:mc="http://schemas.openxmlformats.org/markup-compatibility/2006" xmlns:p14="http://schemas.microsoft.com/office/powerpoint/2010/main">
    <mc:Choice Requires="p14">
      <p:transition spd="med" p14:dur="600">
        <p14:flythrough/>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Innovazione</a:t>
            </a:r>
            <a:endParaRPr lang="it-IT" dirty="0"/>
          </a:p>
        </p:txBody>
      </p:sp>
      <p:sp>
        <p:nvSpPr>
          <p:cNvPr id="3" name="Segnaposto contenuto 2"/>
          <p:cNvSpPr>
            <a:spLocks noGrp="1"/>
          </p:cNvSpPr>
          <p:nvPr>
            <p:ph idx="1"/>
          </p:nvPr>
        </p:nvSpPr>
        <p:spPr>
          <a:xfrm>
            <a:off x="179388" y="1125538"/>
            <a:ext cx="8785225" cy="2404497"/>
          </a:xfrm>
        </p:spPr>
        <p:txBody>
          <a:bodyPr/>
          <a:lstStyle/>
          <a:p>
            <a:pPr marL="0" indent="0">
              <a:buNone/>
            </a:pPr>
            <a:r>
              <a:rPr lang="it-IT" dirty="0"/>
              <a:t>Innovazione è una parola della botanica. La si usa per indicare il nuovo germoglio del ramo. Queste innovazioni, quelle che portano frutto, hanno bisogno di radici vive, di un albero, e del lavoro del contadino o del giardiniere che fa sì che l’innovazione riesca, e che il germoglio sopravviva durante i duri inverni e i geli. </a:t>
            </a:r>
          </a:p>
        </p:txBody>
      </p:sp>
      <p:pic>
        <p:nvPicPr>
          <p:cNvPr id="4" name="Immagine 3"/>
          <p:cNvPicPr>
            <a:picLocks noChangeAspect="1"/>
          </p:cNvPicPr>
          <p:nvPr/>
        </p:nvPicPr>
        <p:blipFill>
          <a:blip r:embed="rId2"/>
          <a:stretch>
            <a:fillRect/>
          </a:stretch>
        </p:blipFill>
        <p:spPr>
          <a:xfrm>
            <a:off x="1237069" y="3381576"/>
            <a:ext cx="6611604" cy="3476424"/>
          </a:xfrm>
          <a:prstGeom prst="rect">
            <a:avLst/>
          </a:prstGeom>
          <a:ln>
            <a:noFill/>
          </a:ln>
          <a:effectLst>
            <a:softEdge rad="112500"/>
          </a:effectLst>
        </p:spPr>
      </p:pic>
    </p:spTree>
    <p:extLst>
      <p:ext uri="{BB962C8B-B14F-4D97-AF65-F5344CB8AC3E}">
        <p14:creationId xmlns:p14="http://schemas.microsoft.com/office/powerpoint/2010/main" val="299055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Dovremmo cogliere </a:t>
            </a:r>
            <a:r>
              <a:rPr lang="it-IT" dirty="0"/>
              <a:t>l’opportunità nascosta tra le sofferenze di questo tempo per pensare la vita economica più in profondità. </a:t>
            </a:r>
            <a:endParaRPr lang="it-IT" dirty="0" smtClean="0"/>
          </a:p>
          <a:p>
            <a:endParaRPr lang="it-IT" dirty="0"/>
          </a:p>
        </p:txBody>
      </p:sp>
      <p:pic>
        <p:nvPicPr>
          <p:cNvPr id="4" name="Immagine 3" descr="j03210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015" y="3495644"/>
            <a:ext cx="3657600" cy="2609088"/>
          </a:xfrm>
          <a:prstGeom prst="rect">
            <a:avLst/>
          </a:prstGeom>
        </p:spPr>
      </p:pic>
    </p:spTree>
    <p:extLst>
      <p:ext uri="{BB962C8B-B14F-4D97-AF65-F5344CB8AC3E}">
        <p14:creationId xmlns:p14="http://schemas.microsoft.com/office/powerpoint/2010/main" val="425452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Se chi vuole e deve riformare il lavoro fosse più nei luoghi del lavoro, si renderebbe conto, ad esempio, che il mondo del lavoro si sta impoverendo sul piano relazionale e simbolico. Il lavoro, infatti, finché si svolge in luoghi che possiamo e vogliamo chiamare umani, vive non solo di incentivi e di sanzioni, ma si alimenta anche, e soprattutto, di riti, di simboli, di cerimonie.</a:t>
            </a:r>
          </a:p>
          <a:p>
            <a:endParaRPr lang="it-IT" dirty="0"/>
          </a:p>
        </p:txBody>
      </p:sp>
    </p:spTree>
    <p:extLst>
      <p:ext uri="{BB962C8B-B14F-4D97-AF65-F5344CB8AC3E}">
        <p14:creationId xmlns:p14="http://schemas.microsoft.com/office/powerpoint/2010/main" val="1997434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La storia</a:t>
            </a:r>
            <a:endParaRPr lang="it-IT" dirty="0"/>
          </a:p>
        </p:txBody>
      </p:sp>
      <p:sp>
        <p:nvSpPr>
          <p:cNvPr id="3" name="Segnaposto contenuto 2"/>
          <p:cNvSpPr>
            <a:spLocks noGrp="1"/>
          </p:cNvSpPr>
          <p:nvPr>
            <p:ph idx="1"/>
          </p:nvPr>
        </p:nvSpPr>
        <p:spPr>
          <a:xfrm>
            <a:off x="457200" y="1005924"/>
            <a:ext cx="8229600" cy="1612900"/>
          </a:xfrm>
        </p:spPr>
        <p:txBody>
          <a:bodyPr/>
          <a:lstStyle/>
          <a:p>
            <a:pPr marL="0" indent="0">
              <a:buFontTx/>
              <a:buNone/>
              <a:defRPr/>
            </a:pPr>
            <a:r>
              <a:rPr lang="it-IT" sz="2800" dirty="0"/>
              <a:t>L’Europa economica, spirituale, culturale e civile è stata anche, e per molti secoli soprattutto, il frutto dell'azione pervasiva e straordinaria dei carismi</a:t>
            </a:r>
            <a:r>
              <a:rPr lang="it-IT" sz="2800" dirty="0" smtClean="0"/>
              <a:t> </a:t>
            </a:r>
          </a:p>
          <a:p>
            <a:pPr marL="0" indent="0">
              <a:buFontTx/>
              <a:buNone/>
              <a:defRPr/>
            </a:pPr>
            <a:endParaRPr lang="it-IT" sz="2800" dirty="0"/>
          </a:p>
        </p:txBody>
      </p:sp>
      <p:pic>
        <p:nvPicPr>
          <p:cNvPr id="4" name="Immagine 3"/>
          <p:cNvPicPr>
            <a:picLocks noChangeAspect="1"/>
          </p:cNvPicPr>
          <p:nvPr/>
        </p:nvPicPr>
        <p:blipFill>
          <a:blip r:embed="rId2"/>
          <a:stretch>
            <a:fillRect/>
          </a:stretch>
        </p:blipFill>
        <p:spPr>
          <a:xfrm>
            <a:off x="323528" y="3212976"/>
            <a:ext cx="3816424" cy="31022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magine 4"/>
          <p:cNvPicPr>
            <a:picLocks noChangeAspect="1"/>
          </p:cNvPicPr>
          <p:nvPr/>
        </p:nvPicPr>
        <p:blipFill>
          <a:blip r:embed="rId3"/>
          <a:stretch>
            <a:fillRect/>
          </a:stretch>
        </p:blipFill>
        <p:spPr>
          <a:xfrm rot="931648">
            <a:off x="4427984" y="3356992"/>
            <a:ext cx="4572000" cy="28621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05726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Monasteri come cellule staminali</a:t>
            </a:r>
            <a:endParaRPr lang="it-IT" dirty="0"/>
          </a:p>
        </p:txBody>
      </p:sp>
      <p:sp>
        <p:nvSpPr>
          <p:cNvPr id="3" name="Segnaposto contenuto 2"/>
          <p:cNvSpPr>
            <a:spLocks noGrp="1"/>
          </p:cNvSpPr>
          <p:nvPr>
            <p:ph idx="1"/>
          </p:nvPr>
        </p:nvSpPr>
        <p:spPr>
          <a:xfrm>
            <a:off x="468313" y="1916113"/>
            <a:ext cx="4330700" cy="4525962"/>
          </a:xfrm>
        </p:spPr>
        <p:txBody>
          <a:bodyPr/>
          <a:lstStyle/>
          <a:p>
            <a:pPr>
              <a:defRPr/>
            </a:pPr>
            <a:r>
              <a:rPr lang="it-IT" dirty="0"/>
              <a:t>Le abbazie e i monasteri salvarono la civiltà, in modo creativo, poiché furono anche luoghi di grandi innovazioni. </a:t>
            </a:r>
            <a:endParaRPr lang="it-IT" dirty="0" smtClean="0"/>
          </a:p>
          <a:p>
            <a:pPr>
              <a:defRPr/>
            </a:pPr>
            <a:endParaRPr lang="it-IT" dirty="0"/>
          </a:p>
        </p:txBody>
      </p:sp>
      <p:pic>
        <p:nvPicPr>
          <p:cNvPr id="4" name="Immagine 3" descr="benedetto.bmp"/>
          <p:cNvPicPr>
            <a:picLocks noChangeAspect="1"/>
          </p:cNvPicPr>
          <p:nvPr/>
        </p:nvPicPr>
        <p:blipFill>
          <a:blip r:embed="rId2" cstate="print"/>
          <a:stretch>
            <a:fillRect/>
          </a:stretch>
        </p:blipFill>
        <p:spPr>
          <a:xfrm>
            <a:off x="5220072" y="1700808"/>
            <a:ext cx="3428992" cy="47205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582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it-IT" dirty="0"/>
          </a:p>
        </p:txBody>
      </p:sp>
      <p:sp>
        <p:nvSpPr>
          <p:cNvPr id="3" name="Segnaposto contenuto 2"/>
          <p:cNvSpPr>
            <a:spLocks noGrp="1"/>
          </p:cNvSpPr>
          <p:nvPr>
            <p:ph idx="1"/>
          </p:nvPr>
        </p:nvSpPr>
        <p:spPr/>
        <p:txBody>
          <a:bodyPr/>
          <a:lstStyle/>
          <a:p>
            <a:pPr>
              <a:defRPr/>
            </a:pPr>
            <a:r>
              <a:rPr lang="it-IT" dirty="0" smtClean="0"/>
              <a:t>Monti di pietà</a:t>
            </a:r>
          </a:p>
          <a:p>
            <a:pPr>
              <a:defRPr/>
            </a:pPr>
            <a:r>
              <a:rPr lang="it-IT" dirty="0" smtClean="0"/>
              <a:t>Scuola di economia francescana</a:t>
            </a:r>
          </a:p>
          <a:p>
            <a:pPr>
              <a:defRPr/>
            </a:pPr>
            <a:r>
              <a:rPr lang="it-IT" dirty="0" smtClean="0"/>
              <a:t>Partita doppia</a:t>
            </a:r>
            <a:endParaRPr lang="it-IT" dirty="0"/>
          </a:p>
        </p:txBody>
      </p:sp>
      <p:pic>
        <p:nvPicPr>
          <p:cNvPr id="4710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429000"/>
            <a:ext cx="559117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45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tradizione dell’economia civile</a:t>
            </a:r>
            <a:endParaRPr lang="it-IT" dirty="0"/>
          </a:p>
        </p:txBody>
      </p:sp>
      <p:sp>
        <p:nvSpPr>
          <p:cNvPr id="3" name="Segnaposto contenuto 2"/>
          <p:cNvSpPr>
            <a:spLocks noGrp="1"/>
          </p:cNvSpPr>
          <p:nvPr>
            <p:ph idx="1"/>
          </p:nvPr>
        </p:nvSpPr>
        <p:spPr/>
        <p:txBody>
          <a:bodyPr/>
          <a:lstStyle/>
          <a:p>
            <a:pPr algn="ctr">
              <a:lnSpc>
                <a:spcPct val="90000"/>
              </a:lnSpc>
              <a:buNone/>
              <a:defRPr/>
            </a:pPr>
            <a:r>
              <a:rPr lang="it-IT" dirty="0"/>
              <a:t> </a:t>
            </a:r>
            <a:r>
              <a:rPr lang="it-IT" dirty="0">
                <a:solidFill>
                  <a:srgbClr val="000066"/>
                </a:solidFill>
                <a:latin typeface="Bitstream Vera Serif" charset="0"/>
              </a:rPr>
              <a:t>Una visione che guarda e inserisce l</a:t>
            </a:r>
            <a:r>
              <a:rPr lang="ja-JP" altLang="it-IT" dirty="0">
                <a:solidFill>
                  <a:srgbClr val="000066"/>
                </a:solidFill>
                <a:latin typeface="Bitstream Vera Serif" charset="0"/>
              </a:rPr>
              <a:t>’</a:t>
            </a:r>
            <a:r>
              <a:rPr lang="it-IT" dirty="0">
                <a:solidFill>
                  <a:srgbClr val="000066"/>
                </a:solidFill>
                <a:latin typeface="Bitstream Vera Serif" charset="0"/>
              </a:rPr>
              <a:t>esperienza della socialità umana e della reciprocità </a:t>
            </a:r>
            <a:r>
              <a:rPr lang="it-IT" dirty="0" err="1">
                <a:solidFill>
                  <a:srgbClr val="000066"/>
                </a:solidFill>
                <a:latin typeface="Bitstream Vera Serif" charset="0"/>
              </a:rPr>
              <a:t>all</a:t>
            </a:r>
            <a:r>
              <a:rPr lang="ja-JP" altLang="it-IT" dirty="0">
                <a:solidFill>
                  <a:srgbClr val="000066"/>
                </a:solidFill>
                <a:latin typeface="Bitstream Vera Serif" charset="0"/>
              </a:rPr>
              <a:t>’</a:t>
            </a:r>
            <a:r>
              <a:rPr lang="it-IT" dirty="0">
                <a:solidFill>
                  <a:srgbClr val="000066"/>
                </a:solidFill>
                <a:latin typeface="Bitstream Vera Serif" charset="0"/>
              </a:rPr>
              <a:t>interno di una normale vita economica, né a lato, né prima, né dopo questa.</a:t>
            </a:r>
          </a:p>
          <a:p>
            <a:pPr algn="ctr">
              <a:lnSpc>
                <a:spcPct val="90000"/>
              </a:lnSpc>
              <a:buNone/>
              <a:defRPr/>
            </a:pPr>
            <a:r>
              <a:rPr lang="it-IT" dirty="0">
                <a:solidFill>
                  <a:srgbClr val="000066"/>
                </a:solidFill>
                <a:latin typeface="Bitstream Vera Serif" charset="0"/>
              </a:rPr>
              <a:t>  </a:t>
            </a:r>
          </a:p>
          <a:p>
            <a:pPr algn="ctr">
              <a:lnSpc>
                <a:spcPct val="90000"/>
              </a:lnSpc>
              <a:buNone/>
              <a:defRPr/>
            </a:pPr>
            <a:r>
              <a:rPr lang="it-IT" dirty="0">
                <a:solidFill>
                  <a:srgbClr val="000066"/>
                </a:solidFill>
                <a:latin typeface="Bitstream Vera Serif" charset="0"/>
              </a:rPr>
              <a:t> </a:t>
            </a:r>
            <a:r>
              <a:rPr lang="it-IT" b="1" dirty="0">
                <a:solidFill>
                  <a:srgbClr val="000066"/>
                </a:solidFill>
                <a:latin typeface="Bitstream Vera Serif" charset="0"/>
              </a:rPr>
              <a:t>E</a:t>
            </a:r>
            <a:r>
              <a:rPr lang="ja-JP" altLang="it-IT" b="1" dirty="0">
                <a:solidFill>
                  <a:srgbClr val="000066"/>
                </a:solidFill>
                <a:latin typeface="Bitstream Vera Serif" charset="0"/>
              </a:rPr>
              <a:t>’</a:t>
            </a:r>
            <a:r>
              <a:rPr lang="it-IT" b="1" dirty="0">
                <a:solidFill>
                  <a:srgbClr val="000066"/>
                </a:solidFill>
                <a:latin typeface="Bitstream Vera Serif" charset="0"/>
              </a:rPr>
              <a:t> il momento economico stesso, che in base alla presenza o assenza dei principi del dono e della reciprocità, diventa civile o in-civile</a:t>
            </a:r>
            <a:r>
              <a:rPr lang="it-IT" dirty="0">
                <a:solidFill>
                  <a:srgbClr val="000066"/>
                </a:solidFill>
                <a:latin typeface="Bitstream Vera Serif" charset="0"/>
              </a:rPr>
              <a:t>.</a:t>
            </a:r>
          </a:p>
          <a:p>
            <a:endParaRPr lang="it-IT" dirty="0"/>
          </a:p>
        </p:txBody>
      </p:sp>
    </p:spTree>
    <p:extLst>
      <p:ext uri="{BB962C8B-B14F-4D97-AF65-F5344CB8AC3E}">
        <p14:creationId xmlns:p14="http://schemas.microsoft.com/office/powerpoint/2010/main" val="161211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olo 1"/>
          <p:cNvSpPr>
            <a:spLocks noGrp="1"/>
          </p:cNvSpPr>
          <p:nvPr>
            <p:ph type="title"/>
          </p:nvPr>
        </p:nvSpPr>
        <p:spPr/>
        <p:txBody>
          <a:bodyPr/>
          <a:lstStyle/>
          <a:p>
            <a:r>
              <a:rPr lang="it-IT" dirty="0">
                <a:latin typeface="Arial Narrow" charset="0"/>
                <a:ea typeface="MS PGothic" charset="0"/>
              </a:rPr>
              <a:t>Confronto</a:t>
            </a:r>
          </a:p>
        </p:txBody>
      </p:sp>
      <p:sp>
        <p:nvSpPr>
          <p:cNvPr id="49155" name="Segnaposto contenuto 3"/>
          <p:cNvSpPr>
            <a:spLocks noGrp="1"/>
          </p:cNvSpPr>
          <p:nvPr>
            <p:ph sz="quarter" idx="2"/>
          </p:nvPr>
        </p:nvSpPr>
        <p:spPr>
          <a:xfrm>
            <a:off x="457200" y="4365625"/>
            <a:ext cx="4040188" cy="1760538"/>
          </a:xfrm>
        </p:spPr>
        <p:txBody>
          <a:bodyPr>
            <a:normAutofit/>
          </a:bodyPr>
          <a:lstStyle/>
          <a:p>
            <a:r>
              <a:rPr lang="it-IT">
                <a:latin typeface="Arial" charset="0"/>
                <a:ea typeface="MS PGothic" charset="0"/>
              </a:rPr>
              <a:t>che ciò che accomuna gli esseri umani è la propensione scambiare e a barattare </a:t>
            </a:r>
          </a:p>
        </p:txBody>
      </p:sp>
      <p:sp>
        <p:nvSpPr>
          <p:cNvPr id="49157" name="Segnaposto contenuto 5"/>
          <p:cNvSpPr>
            <a:spLocks noGrp="1"/>
          </p:cNvSpPr>
          <p:nvPr>
            <p:ph sz="quarter" idx="4"/>
          </p:nvPr>
        </p:nvSpPr>
        <p:spPr>
          <a:xfrm>
            <a:off x="4645025" y="4365625"/>
            <a:ext cx="4041775" cy="1616075"/>
          </a:xfrm>
        </p:spPr>
        <p:txBody>
          <a:bodyPr>
            <a:normAutofit fontScale="92500" lnSpcReduction="10000"/>
          </a:bodyPr>
          <a:lstStyle/>
          <a:p>
            <a:r>
              <a:rPr lang="it-IT">
                <a:latin typeface="Arial" charset="0"/>
                <a:ea typeface="MS PGothic" charset="0"/>
              </a:rPr>
              <a:t>che ciò che distingue gli esseri umani dalle altre specie animali è il reciproco diritto-dovere di soccorrersi, di aiutarsi: </a:t>
            </a:r>
          </a:p>
        </p:txBody>
      </p:sp>
      <p:sp>
        <p:nvSpPr>
          <p:cNvPr id="49154" name="Segnaposto testo 2"/>
          <p:cNvSpPr>
            <a:spLocks noGrp="1"/>
          </p:cNvSpPr>
          <p:nvPr>
            <p:ph type="body" sz="quarter" idx="1"/>
          </p:nvPr>
        </p:nvSpPr>
        <p:spPr>
          <a:xfrm>
            <a:off x="457200" y="1268413"/>
            <a:ext cx="4040188" cy="639762"/>
          </a:xfrm>
        </p:spPr>
        <p:style>
          <a:lnRef idx="3">
            <a:schemeClr val="lt1"/>
          </a:lnRef>
          <a:fillRef idx="1">
            <a:schemeClr val="accent2"/>
          </a:fillRef>
          <a:effectRef idx="1">
            <a:schemeClr val="accent2"/>
          </a:effectRef>
          <a:fontRef idx="minor">
            <a:schemeClr val="lt1"/>
          </a:fontRef>
        </p:style>
        <p:txBody>
          <a:bodyPr/>
          <a:lstStyle/>
          <a:p>
            <a:pPr algn="ctr"/>
            <a:r>
              <a:rPr lang="it-IT">
                <a:latin typeface="Arial" charset="0"/>
                <a:ea typeface="MS PGothic" charset="0"/>
              </a:rPr>
              <a:t>Smith</a:t>
            </a:r>
          </a:p>
        </p:txBody>
      </p:sp>
      <p:sp>
        <p:nvSpPr>
          <p:cNvPr id="49156" name="Segnaposto testo 4"/>
          <p:cNvSpPr>
            <a:spLocks noGrp="1"/>
          </p:cNvSpPr>
          <p:nvPr>
            <p:ph type="body" sz="quarter" idx="3"/>
          </p:nvPr>
        </p:nvSpPr>
        <p:spPr>
          <a:xfrm>
            <a:off x="4645025" y="1268413"/>
            <a:ext cx="4041775" cy="639762"/>
          </a:xfrm>
        </p:spPr>
        <p:style>
          <a:lnRef idx="3">
            <a:schemeClr val="lt1"/>
          </a:lnRef>
          <a:fillRef idx="1">
            <a:schemeClr val="accent2"/>
          </a:fillRef>
          <a:effectRef idx="1">
            <a:schemeClr val="accent2"/>
          </a:effectRef>
          <a:fontRef idx="minor">
            <a:schemeClr val="lt1"/>
          </a:fontRef>
        </p:style>
        <p:txBody>
          <a:bodyPr/>
          <a:lstStyle/>
          <a:p>
            <a:pPr algn="ctr"/>
            <a:r>
              <a:rPr lang="it-IT" dirty="0">
                <a:latin typeface="Arial" charset="0"/>
                <a:ea typeface="MS PGothic" charset="0"/>
              </a:rPr>
              <a:t>Genovesi</a:t>
            </a:r>
          </a:p>
        </p:txBody>
      </p:sp>
      <p:pic>
        <p:nvPicPr>
          <p:cNvPr id="49158" name="Immagine 1"/>
          <p:cNvPicPr>
            <a:picLocks noChangeAspect="1"/>
          </p:cNvPicPr>
          <p:nvPr/>
        </p:nvPicPr>
        <p:blipFill>
          <a:blip r:embed="rId3">
            <a:extLst>
              <a:ext uri="{28A0092B-C50C-407E-A947-70E740481C1C}">
                <a14:useLocalDpi xmlns:a14="http://schemas.microsoft.com/office/drawing/2010/main" val="0"/>
              </a:ext>
            </a:extLst>
          </a:blip>
          <a:srcRect t="-33592" b="35786"/>
          <a:stretch>
            <a:fillRect/>
          </a:stretch>
        </p:blipFill>
        <p:spPr bwMode="auto">
          <a:xfrm>
            <a:off x="1397981" y="981075"/>
            <a:ext cx="22352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4773" y="2205038"/>
            <a:ext cx="1871663"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98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KEYNES E I CAMIONISTI</a:t>
            </a:r>
            <a:endParaRPr lang="it-IT" dirty="0"/>
          </a:p>
        </p:txBody>
      </p:sp>
      <p:sp>
        <p:nvSpPr>
          <p:cNvPr id="2" name="Segnaposto contenuto 1"/>
          <p:cNvSpPr>
            <a:spLocks noGrp="1"/>
          </p:cNvSpPr>
          <p:nvPr>
            <p:ph idx="1"/>
          </p:nvPr>
        </p:nvSpPr>
        <p:spPr>
          <a:xfrm>
            <a:off x="381001" y="1417638"/>
            <a:ext cx="8558314" cy="4578962"/>
          </a:xfrm>
        </p:spPr>
        <p:txBody>
          <a:bodyPr>
            <a:normAutofit/>
          </a:bodyPr>
          <a:lstStyle/>
          <a:p>
            <a:pPr marL="0" indent="0">
              <a:buNone/>
            </a:pPr>
            <a:r>
              <a:rPr lang="it-IT" dirty="0" smtClean="0"/>
              <a:t>“</a:t>
            </a:r>
            <a:r>
              <a:rPr lang="it-IT" i="1" dirty="0"/>
              <a:t>S</a:t>
            </a:r>
            <a:r>
              <a:rPr lang="it-IT" i="1" dirty="0" smtClean="0"/>
              <a:t>iamo </a:t>
            </a:r>
            <a:r>
              <a:rPr lang="it-IT" i="1" dirty="0"/>
              <a:t>in una situazione simile a quella di due camionisti che si incrociano nel mezzo della strada stretta, e sono bloccati l’uno di fronte all’altro perché nessuno conosce in quel caso le regole della precedenza. I loro muscoli non servono; un ingegnere non potrebbe aiutarli; ipotizzare una strada più larga non servirebbe a nulla per uscire da quella </a:t>
            </a:r>
            <a:r>
              <a:rPr lang="it-IT" i="1" dirty="0" err="1"/>
              <a:t>empasse</a:t>
            </a:r>
            <a:r>
              <a:rPr lang="it-IT" i="1" dirty="0"/>
              <a:t>. Servirebbe soltanto una piccola, piccolissima, chiarezza nel </a:t>
            </a:r>
            <a:r>
              <a:rPr lang="it-IT" i="1" dirty="0" smtClean="0"/>
              <a:t>pensare</a:t>
            </a:r>
            <a:r>
              <a:rPr lang="it-IT" dirty="0" smtClean="0"/>
              <a:t>”</a:t>
            </a:r>
            <a:r>
              <a:rPr lang="it-IT" dirty="0"/>
              <a:t>.  </a:t>
            </a:r>
          </a:p>
        </p:txBody>
      </p:sp>
    </p:spTree>
    <p:extLst>
      <p:ext uri="{BB962C8B-B14F-4D97-AF65-F5344CB8AC3E}">
        <p14:creationId xmlns:p14="http://schemas.microsoft.com/office/powerpoint/2010/main" val="417755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p:cNvSpPr>
          <p:nvPr>
            <p:ph type="title"/>
          </p:nvPr>
        </p:nvSpPr>
        <p:spPr/>
        <p:txBody>
          <a:bodyPr/>
          <a:lstStyle/>
          <a:p>
            <a:r>
              <a:rPr lang="it-IT" dirty="0">
                <a:latin typeface="Arial Narrow" charset="0"/>
                <a:ea typeface="MS PGothic" charset="0"/>
              </a:rPr>
              <a:t>Genovesi</a:t>
            </a:r>
          </a:p>
        </p:txBody>
      </p:sp>
      <p:sp>
        <p:nvSpPr>
          <p:cNvPr id="52226" name="Segnaposto contenuto 2"/>
          <p:cNvSpPr>
            <a:spLocks noGrp="1"/>
          </p:cNvSpPr>
          <p:nvPr>
            <p:ph sz="quarter" idx="1"/>
          </p:nvPr>
        </p:nvSpPr>
        <p:spPr>
          <a:xfrm>
            <a:off x="179388" y="1417638"/>
            <a:ext cx="8785225" cy="4968875"/>
          </a:xfrm>
        </p:spPr>
        <p:txBody>
          <a:bodyPr>
            <a:normAutofit fontScale="92500" lnSpcReduction="10000"/>
          </a:bodyPr>
          <a:lstStyle/>
          <a:p>
            <a:r>
              <a:rPr lang="it-IT" dirty="0">
                <a:latin typeface="Arial" charset="0"/>
                <a:ea typeface="MS PGothic" charset="0"/>
              </a:rPr>
              <a:t>L’uomo è un animale naturalmente socievole: è un dettato comune. Ma non ogni uomo crederà che non vi sia in terra </a:t>
            </a:r>
            <a:r>
              <a:rPr lang="it-IT" dirty="0" err="1">
                <a:latin typeface="Arial" charset="0"/>
                <a:ea typeface="MS PGothic" charset="0"/>
              </a:rPr>
              <a:t>niun</a:t>
            </a:r>
            <a:r>
              <a:rPr lang="it-IT" dirty="0">
                <a:latin typeface="Arial" charset="0"/>
                <a:ea typeface="MS PGothic" charset="0"/>
              </a:rPr>
              <a:t> animale che non sia socievole. [...] In che dunque diremo l’uomo essere più socievole che non sono gli altri? [... è il] reciproco dritto di esser soccorsi, e </a:t>
            </a:r>
            <a:r>
              <a:rPr lang="it-IT" dirty="0" err="1">
                <a:latin typeface="Arial" charset="0"/>
                <a:ea typeface="MS PGothic" charset="0"/>
              </a:rPr>
              <a:t>consequentemente</a:t>
            </a:r>
            <a:r>
              <a:rPr lang="it-IT" dirty="0">
                <a:latin typeface="Arial" charset="0"/>
                <a:ea typeface="MS PGothic" charset="0"/>
              </a:rPr>
              <a:t> una reciproca obbligazione di soccorrerci nei nostri bisogni (Lezioni, I, cap. 1, §§ XVI, XVII).</a:t>
            </a:r>
          </a:p>
          <a:p>
            <a:r>
              <a:rPr lang="it-IT" dirty="0">
                <a:latin typeface="Arial" charset="0"/>
                <a:ea typeface="MS PGothic" charset="0"/>
              </a:rPr>
              <a:t>A questa quasi impossibilità, ch’è negli uomini di possedere tutte le virtù, e alla proprietà, che hanno di possedere </a:t>
            </a:r>
            <a:r>
              <a:rPr lang="it-IT" dirty="0" err="1">
                <a:latin typeface="Arial" charset="0"/>
                <a:ea typeface="MS PGothic" charset="0"/>
              </a:rPr>
              <a:t>ognun’uno</a:t>
            </a:r>
            <a:r>
              <a:rPr lang="it-IT" dirty="0">
                <a:latin typeface="Arial" charset="0"/>
                <a:ea typeface="MS PGothic" charset="0"/>
              </a:rPr>
              <a:t> alcuna, s’ingegna, ed aspira di rimediare la invenzione della vita civile [...] La qual cosa mostra la vera essenza della vita civile essere uno scambievole soccorso delle virtù, e della </a:t>
            </a:r>
            <a:r>
              <a:rPr lang="it-IT" dirty="0" err="1">
                <a:latin typeface="Arial" charset="0"/>
                <a:ea typeface="MS PGothic" charset="0"/>
              </a:rPr>
              <a:t>facultà</a:t>
            </a:r>
            <a:r>
              <a:rPr lang="it-IT" dirty="0">
                <a:latin typeface="Arial" charset="0"/>
                <a:ea typeface="MS PGothic" charset="0"/>
              </a:rPr>
              <a:t> naturali, che gli uomini si danno l’un l’altro, al fine di conseguire l’umana felicità (1710).</a:t>
            </a:r>
          </a:p>
          <a:p>
            <a:endParaRPr lang="it-IT" dirty="0">
              <a:latin typeface="Arial" charset="0"/>
              <a:ea typeface="MS PGothic" charset="0"/>
            </a:endParaRPr>
          </a:p>
          <a:p>
            <a:pPr>
              <a:buFont typeface="Arial Unicode MS" charset="0"/>
              <a:buNone/>
            </a:pPr>
            <a:endParaRPr lang="it-IT" dirty="0">
              <a:latin typeface="Arial" charset="0"/>
              <a:ea typeface="MS PGothic" charset="0"/>
            </a:endParaRPr>
          </a:p>
        </p:txBody>
      </p:sp>
    </p:spTree>
    <p:extLst>
      <p:ext uri="{BB962C8B-B14F-4D97-AF65-F5344CB8AC3E}">
        <p14:creationId xmlns:p14="http://schemas.microsoft.com/office/powerpoint/2010/main" val="56008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1"/>
          <p:cNvSpPr>
            <a:spLocks noGrp="1"/>
          </p:cNvSpPr>
          <p:nvPr>
            <p:ph type="title"/>
          </p:nvPr>
        </p:nvSpPr>
        <p:spPr/>
        <p:txBody>
          <a:bodyPr/>
          <a:lstStyle/>
          <a:p>
            <a:r>
              <a:rPr lang="it-IT">
                <a:latin typeface="Arial Narrow" charset="0"/>
                <a:ea typeface="MS PGothic" charset="0"/>
              </a:rPr>
              <a:t>Mercato</a:t>
            </a:r>
          </a:p>
        </p:txBody>
      </p:sp>
      <p:sp>
        <p:nvSpPr>
          <p:cNvPr id="53251" name="Segnaposto contenuto 3"/>
          <p:cNvSpPr>
            <a:spLocks noGrp="1"/>
          </p:cNvSpPr>
          <p:nvPr>
            <p:ph sz="quarter" idx="2"/>
          </p:nvPr>
        </p:nvSpPr>
        <p:spPr/>
        <p:txBody>
          <a:bodyPr/>
          <a:lstStyle/>
          <a:p>
            <a:r>
              <a:rPr lang="it-IT">
                <a:latin typeface="Arial" charset="0"/>
                <a:ea typeface="MS PGothic" charset="0"/>
              </a:rPr>
              <a:t>Mutuo vantaggio</a:t>
            </a:r>
          </a:p>
          <a:p>
            <a:r>
              <a:rPr lang="it-IT">
                <a:latin typeface="Arial" charset="0"/>
                <a:ea typeface="MS PGothic" charset="0"/>
              </a:rPr>
              <a:t>(centrato su di me)</a:t>
            </a:r>
          </a:p>
        </p:txBody>
      </p:sp>
      <p:sp>
        <p:nvSpPr>
          <p:cNvPr id="53253" name="Segnaposto contenuto 5"/>
          <p:cNvSpPr>
            <a:spLocks noGrp="1"/>
          </p:cNvSpPr>
          <p:nvPr>
            <p:ph sz="quarter" idx="4"/>
          </p:nvPr>
        </p:nvSpPr>
        <p:spPr/>
        <p:txBody>
          <a:bodyPr/>
          <a:lstStyle/>
          <a:p>
            <a:r>
              <a:rPr lang="it-IT">
                <a:latin typeface="Arial" charset="0"/>
                <a:ea typeface="MS PGothic" charset="0"/>
              </a:rPr>
              <a:t>Mutua assistenza</a:t>
            </a:r>
          </a:p>
          <a:p>
            <a:r>
              <a:rPr lang="it-IT">
                <a:latin typeface="Arial" charset="0"/>
                <a:ea typeface="MS PGothic" charset="0"/>
              </a:rPr>
              <a:t>(centrata sull’altro)</a:t>
            </a:r>
          </a:p>
        </p:txBody>
      </p:sp>
      <p:sp>
        <p:nvSpPr>
          <p:cNvPr id="53250" name="Segnaposto testo 2"/>
          <p:cNvSpPr>
            <a:spLocks noGrp="1"/>
          </p:cNvSpPr>
          <p:nvPr>
            <p:ph type="body" sz="quarter" idx="1"/>
          </p:nvPr>
        </p:nvSpPr>
        <p:spPr/>
        <p:txBody>
          <a:bodyPr>
            <a:normAutofit/>
          </a:bodyPr>
          <a:lstStyle/>
          <a:p>
            <a:r>
              <a:rPr lang="it-IT">
                <a:latin typeface="Arial" charset="0"/>
                <a:ea typeface="MS PGothic" charset="0"/>
              </a:rPr>
              <a:t>Smith</a:t>
            </a:r>
          </a:p>
        </p:txBody>
      </p:sp>
      <p:sp>
        <p:nvSpPr>
          <p:cNvPr id="53252" name="Segnaposto testo 4"/>
          <p:cNvSpPr>
            <a:spLocks noGrp="1"/>
          </p:cNvSpPr>
          <p:nvPr>
            <p:ph type="body" sz="quarter" idx="3"/>
          </p:nvPr>
        </p:nvSpPr>
        <p:spPr/>
        <p:txBody>
          <a:bodyPr>
            <a:normAutofit/>
          </a:bodyPr>
          <a:lstStyle/>
          <a:p>
            <a:r>
              <a:rPr lang="it-IT">
                <a:latin typeface="Arial" charset="0"/>
                <a:ea typeface="MS PGothic" charset="0"/>
              </a:rPr>
              <a:t>Genovesi</a:t>
            </a:r>
          </a:p>
        </p:txBody>
      </p:sp>
    </p:spTree>
    <p:extLst>
      <p:ext uri="{BB962C8B-B14F-4D97-AF65-F5344CB8AC3E}">
        <p14:creationId xmlns:p14="http://schemas.microsoft.com/office/powerpoint/2010/main" val="627819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1"/>
          <p:cNvSpPr>
            <a:spLocks noGrp="1"/>
          </p:cNvSpPr>
          <p:nvPr>
            <p:ph type="title"/>
          </p:nvPr>
        </p:nvSpPr>
        <p:spPr/>
        <p:txBody>
          <a:bodyPr/>
          <a:lstStyle/>
          <a:p>
            <a:endParaRPr lang="it-IT">
              <a:latin typeface="Arial Narrow" charset="0"/>
              <a:ea typeface="MS PGothic" charset="0"/>
            </a:endParaRPr>
          </a:p>
        </p:txBody>
      </p:sp>
      <p:sp>
        <p:nvSpPr>
          <p:cNvPr id="54275" name="Segnaposto contenuto 3"/>
          <p:cNvSpPr>
            <a:spLocks noGrp="1"/>
          </p:cNvSpPr>
          <p:nvPr>
            <p:ph sz="quarter" idx="2"/>
          </p:nvPr>
        </p:nvSpPr>
        <p:spPr>
          <a:xfrm>
            <a:off x="457200" y="2060575"/>
            <a:ext cx="4040188" cy="3951288"/>
          </a:xfrm>
        </p:spPr>
        <p:txBody>
          <a:bodyPr>
            <a:normAutofit/>
          </a:bodyPr>
          <a:lstStyle/>
          <a:p>
            <a:r>
              <a:rPr lang="it-IT">
                <a:latin typeface="Arial" charset="0"/>
                <a:ea typeface="MS PGothic" charset="0"/>
              </a:rPr>
              <a:t>l’estendersi del mercato porta con sé le virtù civili, come l’onestà e la correttezza, per cui le sue raccomandazioni di politica economica prevedono la costruzioni di ponti e canali perché il commercio si possa estendere. </a:t>
            </a:r>
          </a:p>
        </p:txBody>
      </p:sp>
      <p:sp>
        <p:nvSpPr>
          <p:cNvPr id="54277" name="Segnaposto contenuto 5"/>
          <p:cNvSpPr>
            <a:spLocks noGrp="1"/>
          </p:cNvSpPr>
          <p:nvPr>
            <p:ph sz="quarter" idx="4"/>
          </p:nvPr>
        </p:nvSpPr>
        <p:spPr>
          <a:xfrm>
            <a:off x="4645025" y="1916113"/>
            <a:ext cx="4041775" cy="3951287"/>
          </a:xfrm>
        </p:spPr>
        <p:txBody>
          <a:bodyPr>
            <a:normAutofit fontScale="92500" lnSpcReduction="10000"/>
          </a:bodyPr>
          <a:lstStyle/>
          <a:p>
            <a:r>
              <a:rPr lang="it-IT">
                <a:latin typeface="Arial" charset="0"/>
                <a:ea typeface="MS PGothic" charset="0"/>
              </a:rPr>
              <a:t>Vede la fede pubblica (la fiducia condivisa) come l’anima del commercio, e non come la sua conseguenza. Egli raccomanda, livello di politica economica, di costruire canali morali, perché le vie di comunicazione, da sole non fanno sviluppare il commercio </a:t>
            </a:r>
          </a:p>
        </p:txBody>
      </p:sp>
      <p:sp>
        <p:nvSpPr>
          <p:cNvPr id="54274" name="Segnaposto testo 2"/>
          <p:cNvSpPr>
            <a:spLocks noGrp="1"/>
          </p:cNvSpPr>
          <p:nvPr>
            <p:ph type="body" sz="quarter" idx="1"/>
          </p:nvPr>
        </p:nvSpPr>
        <p:spPr>
          <a:xfrm>
            <a:off x="457200" y="1341438"/>
            <a:ext cx="4040188" cy="639762"/>
          </a:xfrm>
        </p:spPr>
        <p:txBody>
          <a:bodyPr/>
          <a:lstStyle/>
          <a:p>
            <a:r>
              <a:rPr lang="it-IT">
                <a:latin typeface="Arial" charset="0"/>
                <a:ea typeface="MS PGothic" charset="0"/>
              </a:rPr>
              <a:t>Smith</a:t>
            </a:r>
          </a:p>
        </p:txBody>
      </p:sp>
      <p:sp>
        <p:nvSpPr>
          <p:cNvPr id="54276" name="Segnaposto testo 4"/>
          <p:cNvSpPr>
            <a:spLocks noGrp="1"/>
          </p:cNvSpPr>
          <p:nvPr>
            <p:ph type="body" sz="quarter" idx="3"/>
          </p:nvPr>
        </p:nvSpPr>
        <p:spPr>
          <a:xfrm>
            <a:off x="4645025" y="1341438"/>
            <a:ext cx="4041775" cy="639762"/>
          </a:xfrm>
        </p:spPr>
        <p:txBody>
          <a:bodyPr/>
          <a:lstStyle/>
          <a:p>
            <a:r>
              <a:rPr lang="it-IT">
                <a:latin typeface="Arial" charset="0"/>
                <a:ea typeface="MS PGothic" charset="0"/>
              </a:rPr>
              <a:t>Genovesi</a:t>
            </a:r>
          </a:p>
        </p:txBody>
      </p:sp>
    </p:spTree>
    <p:extLst>
      <p:ext uri="{BB962C8B-B14F-4D97-AF65-F5344CB8AC3E}">
        <p14:creationId xmlns:p14="http://schemas.microsoft.com/office/powerpoint/2010/main" val="4055766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olo 1"/>
          <p:cNvSpPr>
            <a:spLocks noGrp="1"/>
          </p:cNvSpPr>
          <p:nvPr>
            <p:ph type="title"/>
          </p:nvPr>
        </p:nvSpPr>
        <p:spPr/>
        <p:txBody>
          <a:bodyPr/>
          <a:lstStyle/>
          <a:p>
            <a:endParaRPr lang="it-IT">
              <a:latin typeface="Arial Narrow" charset="0"/>
              <a:ea typeface="MS PGothic" charset="0"/>
            </a:endParaRPr>
          </a:p>
        </p:txBody>
      </p:sp>
      <p:sp>
        <p:nvSpPr>
          <p:cNvPr id="55298" name="Segnaposto contenuto 2"/>
          <p:cNvSpPr>
            <a:spLocks noGrp="1"/>
          </p:cNvSpPr>
          <p:nvPr>
            <p:ph sz="quarter" idx="1"/>
          </p:nvPr>
        </p:nvSpPr>
        <p:spPr/>
        <p:txBody>
          <a:bodyPr/>
          <a:lstStyle/>
          <a:p>
            <a:r>
              <a:rPr lang="it-IT">
                <a:latin typeface="Arial" charset="0"/>
                <a:ea typeface="MS PGothic" charset="0"/>
              </a:rPr>
              <a:t>“La più bella, ampia, soda strada, la via Appia…se fia infestata dalla paura, dalla schiavitù, dalla rabbia, dall’avaria, dalla penitenza, dalla miseria, non vi vedrete pure le fiere trapassare” (Genovesi, Lezioni di commercio, o sia di economia civile, volume II) </a:t>
            </a:r>
          </a:p>
        </p:txBody>
      </p:sp>
    </p:spTree>
    <p:extLst>
      <p:ext uri="{BB962C8B-B14F-4D97-AF65-F5344CB8AC3E}">
        <p14:creationId xmlns:p14="http://schemas.microsoft.com/office/powerpoint/2010/main" val="10377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it-IT"/>
          </a:p>
        </p:txBody>
      </p:sp>
      <p:sp>
        <p:nvSpPr>
          <p:cNvPr id="3" name="Segnaposto contenuto 2"/>
          <p:cNvSpPr>
            <a:spLocks noGrp="1"/>
          </p:cNvSpPr>
          <p:nvPr>
            <p:ph idx="1"/>
          </p:nvPr>
        </p:nvSpPr>
        <p:spPr/>
        <p:txBody>
          <a:bodyPr/>
          <a:lstStyle/>
          <a:p>
            <a:r>
              <a:rPr lang="it-IT" dirty="0">
                <a:latin typeface="Arial" charset="0"/>
                <a:ea typeface="ＭＳ Ｐゴシック" charset="0"/>
              </a:rPr>
              <a:t>Tutto questo c’è dietro alla tradizione civile italiana, e al suo mercato, una tradizione oggi troppo trascurata e dimenticata quando </a:t>
            </a:r>
            <a:r>
              <a:rPr lang="it-IT" sz="3200" dirty="0">
                <a:solidFill>
                  <a:srgbClr val="3366FF"/>
                </a:solidFill>
                <a:latin typeface="Arial" charset="0"/>
                <a:ea typeface="ＭＳ Ｐゴシック" charset="0"/>
              </a:rPr>
              <a:t>in una età di crisi guardiamo troppo a Nord e ad Occidente</a:t>
            </a:r>
            <a:r>
              <a:rPr lang="it-IT" dirty="0">
                <a:latin typeface="Arial" charset="0"/>
                <a:ea typeface="ＭＳ Ｐゴシック" charset="0"/>
              </a:rPr>
              <a:t> in cerca di ispirazioni, che potremmo, e dovremmo trovare, guardando dietro di noi, per andare, seriamente, avanti.</a:t>
            </a:r>
          </a:p>
          <a:p>
            <a:endParaRPr lang="it-IT" dirty="0">
              <a:latin typeface="Arial" charset="0"/>
              <a:ea typeface="ＭＳ Ｐゴシック" charset="0"/>
            </a:endParaRPr>
          </a:p>
        </p:txBody>
      </p:sp>
    </p:spTree>
    <p:extLst>
      <p:ext uri="{BB962C8B-B14F-4D97-AF65-F5344CB8AC3E}">
        <p14:creationId xmlns:p14="http://schemas.microsoft.com/office/powerpoint/2010/main" val="413473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t>L’esilio dei carismi</a:t>
            </a:r>
            <a:endParaRPr lang="it-IT" dirty="0"/>
          </a:p>
        </p:txBody>
      </p:sp>
      <p:sp>
        <p:nvSpPr>
          <p:cNvPr id="3" name="Segnaposto contenuto 2"/>
          <p:cNvSpPr>
            <a:spLocks noGrp="1"/>
          </p:cNvSpPr>
          <p:nvPr>
            <p:ph idx="1"/>
          </p:nvPr>
        </p:nvSpPr>
        <p:spPr/>
        <p:txBody>
          <a:bodyPr/>
          <a:lstStyle/>
          <a:p>
            <a:pPr marL="0" indent="0">
              <a:buFontTx/>
              <a:buNone/>
              <a:defRPr/>
            </a:pPr>
            <a:r>
              <a:rPr lang="it-IT" dirty="0"/>
              <a:t>La crisi che stiamo vivendo è anche dovuta </a:t>
            </a:r>
            <a:r>
              <a:rPr lang="it-IT" sz="3600" b="1" dirty="0">
                <a:solidFill>
                  <a:schemeClr val="accent2"/>
                </a:solidFill>
              </a:rPr>
              <a:t>all'emarginazione dei carismi </a:t>
            </a:r>
            <a:r>
              <a:rPr lang="it-IT" dirty="0"/>
              <a:t>(doni di gratuità) dalla vita pubblica. </a:t>
            </a:r>
            <a:endParaRPr lang="it-IT" dirty="0" smtClean="0"/>
          </a:p>
          <a:p>
            <a:pPr marL="0" indent="0">
              <a:buFontTx/>
              <a:buNone/>
              <a:defRPr/>
            </a:pPr>
            <a:endParaRPr lang="it-IT" dirty="0"/>
          </a:p>
          <a:p>
            <a:pPr marL="0" indent="0">
              <a:buFontTx/>
              <a:buNone/>
              <a:defRPr/>
            </a:pPr>
            <a:r>
              <a:rPr lang="it-IT" dirty="0" smtClean="0"/>
              <a:t>E </a:t>
            </a:r>
            <a:r>
              <a:rPr lang="it-IT" dirty="0"/>
              <a:t>per una </a:t>
            </a:r>
            <a:r>
              <a:rPr lang="it-IT" sz="3600" b="1" dirty="0">
                <a:solidFill>
                  <a:srgbClr val="660066"/>
                </a:solidFill>
              </a:rPr>
              <a:t>mutua responsabilità </a:t>
            </a:r>
            <a:r>
              <a:rPr lang="it-IT" dirty="0"/>
              <a:t>(dei carismi e delle istituzioni politiche, economiche e civili). </a:t>
            </a:r>
          </a:p>
        </p:txBody>
      </p:sp>
    </p:spTree>
    <p:extLst>
      <p:ext uri="{BB962C8B-B14F-4D97-AF65-F5344CB8AC3E}">
        <p14:creationId xmlns:p14="http://schemas.microsoft.com/office/powerpoint/2010/main" val="332325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t>Irrilevanza</a:t>
            </a:r>
            <a:endParaRPr lang="it-IT" dirty="0"/>
          </a:p>
        </p:txBody>
      </p:sp>
      <p:sp>
        <p:nvSpPr>
          <p:cNvPr id="3" name="Segnaposto contenuto 2"/>
          <p:cNvSpPr>
            <a:spLocks noGrp="1"/>
          </p:cNvSpPr>
          <p:nvPr>
            <p:ph idx="1"/>
          </p:nvPr>
        </p:nvSpPr>
        <p:spPr>
          <a:xfrm>
            <a:off x="468313" y="1247925"/>
            <a:ext cx="8229600" cy="4525963"/>
          </a:xfrm>
        </p:spPr>
        <p:txBody>
          <a:bodyPr/>
          <a:lstStyle/>
          <a:p>
            <a:pPr>
              <a:defRPr/>
            </a:pPr>
            <a:r>
              <a:rPr lang="it-IT" sz="2800" dirty="0"/>
              <a:t>Carisma e gratuità, cioè la </a:t>
            </a:r>
            <a:r>
              <a:rPr lang="it-IT" sz="2800" i="1" dirty="0" err="1"/>
              <a:t>charis</a:t>
            </a:r>
            <a:r>
              <a:rPr lang="it-IT" sz="2800" dirty="0"/>
              <a:t> (che è radice di </a:t>
            </a:r>
            <a:r>
              <a:rPr lang="it-IT" sz="2800" dirty="0" smtClean="0"/>
              <a:t>entrambe)</a:t>
            </a:r>
            <a:r>
              <a:rPr lang="it-IT" sz="2800" dirty="0"/>
              <a:t>, sono diventate, nel XXI secolo, parole irrilevanti per la vita civile, per non parlare di quella economica; ed essendo irrilevanti per la vita economico-civile rischiano seriamente di diventare irrilevanti tout-court. </a:t>
            </a:r>
          </a:p>
        </p:txBody>
      </p:sp>
      <p:pic>
        <p:nvPicPr>
          <p:cNvPr id="4" name="Immagine 3"/>
          <p:cNvPicPr>
            <a:picLocks noChangeAspect="1"/>
          </p:cNvPicPr>
          <p:nvPr/>
        </p:nvPicPr>
        <p:blipFill>
          <a:blip r:embed="rId2"/>
          <a:stretch>
            <a:fillRect/>
          </a:stretch>
        </p:blipFill>
        <p:spPr>
          <a:xfrm>
            <a:off x="2483768" y="4061524"/>
            <a:ext cx="4139952" cy="2763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342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it-IT"/>
          </a:p>
        </p:txBody>
      </p:sp>
      <p:sp>
        <p:nvSpPr>
          <p:cNvPr id="3" name="Segnaposto contenuto 2"/>
          <p:cNvSpPr>
            <a:spLocks noGrp="1"/>
          </p:cNvSpPr>
          <p:nvPr>
            <p:ph idx="1"/>
          </p:nvPr>
        </p:nvSpPr>
        <p:spPr>
          <a:xfrm>
            <a:off x="468313" y="1484313"/>
            <a:ext cx="8229600" cy="4525962"/>
          </a:xfrm>
        </p:spPr>
        <p:txBody>
          <a:bodyPr/>
          <a:lstStyle/>
          <a:p>
            <a:pPr marL="0" indent="0">
              <a:buFontTx/>
              <a:buNone/>
              <a:defRPr/>
            </a:pPr>
            <a:r>
              <a:rPr lang="it-IT" dirty="0" smtClean="0"/>
              <a:t>La natura dei carismi e della gratuità è profondamente civile e pubblica, e se tolte dal loro ambito naturale e relegate in una sfera privata o religiosa sempre più angusta, diventano parole </a:t>
            </a:r>
          </a:p>
          <a:p>
            <a:pPr marL="0" indent="0">
              <a:buFontTx/>
              <a:buNone/>
              <a:defRPr/>
            </a:pPr>
            <a:r>
              <a:rPr lang="it-IT" dirty="0" smtClean="0"/>
              <a:t>senza radici, </a:t>
            </a:r>
          </a:p>
          <a:p>
            <a:pPr marL="0" indent="0">
              <a:buFontTx/>
              <a:buNone/>
              <a:defRPr/>
            </a:pPr>
            <a:r>
              <a:rPr lang="it-IT" dirty="0" smtClean="0"/>
              <a:t>senza presente </a:t>
            </a:r>
          </a:p>
          <a:p>
            <a:pPr marL="0" indent="0">
              <a:buFontTx/>
              <a:buNone/>
              <a:defRPr/>
            </a:pPr>
            <a:r>
              <a:rPr lang="it-IT" dirty="0" smtClean="0"/>
              <a:t>senza futuro. </a:t>
            </a:r>
          </a:p>
          <a:p>
            <a:pPr marL="0" indent="0" algn="ctr">
              <a:buFontTx/>
              <a:buNone/>
              <a:defRPr/>
            </a:pPr>
            <a:r>
              <a:rPr lang="it-IT" dirty="0" smtClean="0"/>
              <a:t>E quindi, di fatto, inutili. </a:t>
            </a:r>
          </a:p>
          <a:p>
            <a:pPr marL="0" indent="0" algn="ctr">
              <a:buFontTx/>
              <a:buNone/>
              <a:defRPr/>
            </a:pPr>
            <a:endParaRPr lang="it-IT" dirty="0"/>
          </a:p>
        </p:txBody>
      </p:sp>
    </p:spTree>
    <p:extLst>
      <p:ext uri="{BB962C8B-B14F-4D97-AF65-F5344CB8AC3E}">
        <p14:creationId xmlns:p14="http://schemas.microsoft.com/office/powerpoint/2010/main" val="428631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450"/>
            <a:ext cx="8229600" cy="1143000"/>
          </a:xfrm>
        </p:spPr>
        <p:txBody>
          <a:bodyPr/>
          <a:lstStyle/>
          <a:p>
            <a:pPr>
              <a:defRPr/>
            </a:pPr>
            <a:r>
              <a:rPr lang="it-IT" dirty="0" smtClean="0"/>
              <a:t>Smarrimento</a:t>
            </a:r>
            <a:endParaRPr lang="it-IT" dirty="0"/>
          </a:p>
        </p:txBody>
      </p:sp>
      <p:sp>
        <p:nvSpPr>
          <p:cNvPr id="3" name="Segnaposto contenuto 2"/>
          <p:cNvSpPr>
            <a:spLocks noGrp="1"/>
          </p:cNvSpPr>
          <p:nvPr>
            <p:ph idx="1"/>
          </p:nvPr>
        </p:nvSpPr>
        <p:spPr>
          <a:xfrm>
            <a:off x="446088" y="981075"/>
            <a:ext cx="8229600" cy="4525963"/>
          </a:xfrm>
        </p:spPr>
        <p:txBody>
          <a:bodyPr/>
          <a:lstStyle/>
          <a:p>
            <a:pPr marL="0" indent="0">
              <a:buFontTx/>
              <a:buNone/>
              <a:defRPr/>
            </a:pPr>
            <a:r>
              <a:rPr lang="it-IT" dirty="0" smtClean="0"/>
              <a:t>E </a:t>
            </a:r>
            <a:r>
              <a:rPr lang="it-IT" dirty="0"/>
              <a:t>un Occidente che perde contatto con i carismi, </a:t>
            </a:r>
            <a:endParaRPr lang="it-IT" dirty="0" smtClean="0"/>
          </a:p>
          <a:p>
            <a:pPr marL="0" indent="0" algn="ctr">
              <a:buFontTx/>
              <a:buNone/>
              <a:defRPr/>
            </a:pPr>
            <a:r>
              <a:rPr lang="it-IT" sz="2800" b="1" dirty="0" smtClean="0">
                <a:solidFill>
                  <a:srgbClr val="000099"/>
                </a:solidFill>
              </a:rPr>
              <a:t>si smarrisce </a:t>
            </a:r>
          </a:p>
          <a:p>
            <a:pPr marL="0" indent="0">
              <a:buFontTx/>
              <a:buNone/>
              <a:defRPr/>
            </a:pPr>
            <a:r>
              <a:rPr lang="it-IT" dirty="0" smtClean="0"/>
              <a:t>perché </a:t>
            </a:r>
            <a:r>
              <a:rPr lang="it-IT" dirty="0"/>
              <a:t>senza la </a:t>
            </a:r>
            <a:r>
              <a:rPr lang="it-IT" i="1" dirty="0" err="1"/>
              <a:t>charis</a:t>
            </a:r>
            <a:r>
              <a:rPr lang="it-IT" dirty="0"/>
              <a:t> la vita in comune semplicemente non funziona, non innova né è generativa, </a:t>
            </a:r>
            <a:endParaRPr lang="it-IT" dirty="0" smtClean="0"/>
          </a:p>
          <a:p>
            <a:pPr marL="0" indent="0" algn="ctr">
              <a:buFontTx/>
              <a:buNone/>
              <a:defRPr/>
            </a:pPr>
            <a:r>
              <a:rPr lang="it-IT" dirty="0" smtClean="0"/>
              <a:t>e </a:t>
            </a:r>
            <a:r>
              <a:rPr lang="it-IT" dirty="0"/>
              <a:t>così si smarrisce </a:t>
            </a:r>
            <a:r>
              <a:rPr lang="it-IT" sz="2800" b="1" dirty="0">
                <a:solidFill>
                  <a:srgbClr val="660066"/>
                </a:solidFill>
              </a:rPr>
              <a:t>la gioia di vivere</a:t>
            </a:r>
            <a:r>
              <a:rPr lang="it-IT" sz="2800" b="1" dirty="0" smtClean="0">
                <a:solidFill>
                  <a:srgbClr val="660066"/>
                </a:solidFill>
              </a:rPr>
              <a:t> </a:t>
            </a:r>
            <a:endParaRPr lang="it-IT" b="1" dirty="0">
              <a:solidFill>
                <a:srgbClr val="660066"/>
              </a:solidFill>
            </a:endParaRPr>
          </a:p>
        </p:txBody>
      </p:sp>
      <p:pic>
        <p:nvPicPr>
          <p:cNvPr id="4" name="Immagine 3"/>
          <p:cNvPicPr>
            <a:picLocks noChangeAspect="1"/>
          </p:cNvPicPr>
          <p:nvPr/>
        </p:nvPicPr>
        <p:blipFill rotWithShape="1">
          <a:blip r:embed="rId2"/>
          <a:srcRect l="28144"/>
          <a:stretch/>
        </p:blipFill>
        <p:spPr>
          <a:xfrm>
            <a:off x="0" y="4869160"/>
            <a:ext cx="2188491" cy="2016224"/>
          </a:xfrm>
          <a:prstGeom prst="rect">
            <a:avLst/>
          </a:prstGeom>
          <a:ln>
            <a:noFill/>
          </a:ln>
          <a:effectLst>
            <a:softEdge rad="112500"/>
          </a:effectLst>
        </p:spPr>
      </p:pic>
      <p:pic>
        <p:nvPicPr>
          <p:cNvPr id="5" name="Immagine 4"/>
          <p:cNvPicPr>
            <a:picLocks noChangeAspect="1"/>
          </p:cNvPicPr>
          <p:nvPr/>
        </p:nvPicPr>
        <p:blipFill rotWithShape="1">
          <a:blip r:embed="rId3"/>
          <a:srcRect l="8455" r="7020" b="1076"/>
          <a:stretch/>
        </p:blipFill>
        <p:spPr>
          <a:xfrm>
            <a:off x="2077606" y="4869161"/>
            <a:ext cx="2602422" cy="2016224"/>
          </a:xfrm>
          <a:prstGeom prst="rect">
            <a:avLst/>
          </a:prstGeom>
          <a:ln>
            <a:noFill/>
          </a:ln>
          <a:effectLst>
            <a:softEdge rad="112500"/>
          </a:effectLst>
        </p:spPr>
      </p:pic>
      <p:pic>
        <p:nvPicPr>
          <p:cNvPr id="6" name="Immagine 5"/>
          <p:cNvPicPr>
            <a:picLocks noChangeAspect="1"/>
          </p:cNvPicPr>
          <p:nvPr/>
        </p:nvPicPr>
        <p:blipFill rotWithShape="1">
          <a:blip r:embed="rId4"/>
          <a:srcRect l="8358"/>
          <a:stretch/>
        </p:blipFill>
        <p:spPr>
          <a:xfrm>
            <a:off x="4625270" y="4869160"/>
            <a:ext cx="2336094" cy="2016224"/>
          </a:xfrm>
          <a:prstGeom prst="rect">
            <a:avLst/>
          </a:prstGeom>
          <a:ln>
            <a:noFill/>
          </a:ln>
          <a:effectLst>
            <a:softEdge rad="112500"/>
          </a:effectLst>
        </p:spPr>
      </p:pic>
      <p:pic>
        <p:nvPicPr>
          <p:cNvPr id="8" name="Immagine 7"/>
          <p:cNvPicPr>
            <a:picLocks noChangeAspect="1"/>
          </p:cNvPicPr>
          <p:nvPr/>
        </p:nvPicPr>
        <p:blipFill rotWithShape="1">
          <a:blip r:embed="rId5"/>
          <a:srcRect l="13561"/>
          <a:stretch/>
        </p:blipFill>
        <p:spPr>
          <a:xfrm>
            <a:off x="6852356" y="4869160"/>
            <a:ext cx="2316256" cy="2009738"/>
          </a:xfrm>
          <a:prstGeom prst="rect">
            <a:avLst/>
          </a:prstGeom>
          <a:ln>
            <a:noFill/>
          </a:ln>
          <a:effectLst>
            <a:softEdge rad="112500"/>
          </a:effectLst>
        </p:spPr>
      </p:pic>
    </p:spTree>
    <p:extLst>
      <p:ext uri="{BB962C8B-B14F-4D97-AF65-F5344CB8AC3E}">
        <p14:creationId xmlns:p14="http://schemas.microsoft.com/office/powerpoint/2010/main" val="193116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“dono” sinonimo di “gratuità”</a:t>
            </a:r>
            <a:endParaRPr lang="it-IT" dirty="0"/>
          </a:p>
        </p:txBody>
      </p:sp>
      <p:graphicFrame>
        <p:nvGraphicFramePr>
          <p:cNvPr id="7" name="Segnaposto contenuto 3"/>
          <p:cNvGraphicFramePr>
            <a:graphicFrameLocks noGrp="1"/>
          </p:cNvGraphicFramePr>
          <p:nvPr>
            <p:ph idx="1"/>
            <p:extLst>
              <p:ext uri="{D42A27DB-BD31-4B8C-83A1-F6EECF244321}">
                <p14:modId xmlns:p14="http://schemas.microsoft.com/office/powerpoint/2010/main" val="3630930391"/>
              </p:ext>
            </p:extLst>
          </p:nvPr>
        </p:nvGraphicFramePr>
        <p:xfrm>
          <a:off x="969962" y="2028945"/>
          <a:ext cx="7716838" cy="3388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793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250635" y="3205269"/>
            <a:ext cx="8655262" cy="3022162"/>
          </a:xfrm>
        </p:spPr>
        <p:txBody>
          <a:bodyPr>
            <a:normAutofit/>
          </a:bodyPr>
          <a:lstStyle/>
          <a:p>
            <a:r>
              <a:rPr lang="it-IT" sz="2400" dirty="0"/>
              <a:t>Parole attualissime, perché grandi, sebbene oggi i camion bloccati siano molti più di due, e ci troviamo nel ben mezzo di un ingorgo che dura da parecchie ore, dove tutti gridano, qualcuno ha anche ostruito la corsia di emergenza provocando l’ira di tanti, e qualcuno inizia a sentirsi male per mancanza di cibo e acqua. Ma, anche ora, occorre pensare meglio e di più, e magari </a:t>
            </a:r>
            <a:r>
              <a:rPr lang="it-IT" sz="2400" dirty="0" smtClean="0"/>
              <a:t>insieme.</a:t>
            </a:r>
            <a:endParaRPr lang="it-IT" sz="2400" dirty="0"/>
          </a:p>
        </p:txBody>
      </p:sp>
      <p:pic>
        <p:nvPicPr>
          <p:cNvPr id="4" name="Immagine 3"/>
          <p:cNvPicPr>
            <a:picLocks noChangeAspect="1"/>
          </p:cNvPicPr>
          <p:nvPr/>
        </p:nvPicPr>
        <p:blipFill>
          <a:blip r:embed="rId2"/>
          <a:stretch>
            <a:fillRect/>
          </a:stretch>
        </p:blipFill>
        <p:spPr>
          <a:xfrm>
            <a:off x="4113497" y="134340"/>
            <a:ext cx="3993014" cy="2990906"/>
          </a:xfrm>
          <a:prstGeom prst="rect">
            <a:avLst/>
          </a:prstGeom>
          <a:ln>
            <a:noFill/>
          </a:ln>
          <a:effectLst>
            <a:softEdge rad="112500"/>
          </a:effectLst>
        </p:spPr>
      </p:pic>
    </p:spTree>
    <p:extLst>
      <p:ext uri="{BB962C8B-B14F-4D97-AF65-F5344CB8AC3E}">
        <p14:creationId xmlns:p14="http://schemas.microsoft.com/office/powerpoint/2010/main" val="67675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La gratuità è una di quelle parole “profonde” che sono, al tempo stesso, particolari e universali, come bellezza, amore, verità, libertà, o comunione.</a:t>
            </a:r>
          </a:p>
          <a:p>
            <a:r>
              <a:rPr lang="it-IT" dirty="0"/>
              <a:t>Il dono-gratuità è soprattutto un </a:t>
            </a:r>
            <a:r>
              <a:rPr lang="it-IT" i="1" dirty="0"/>
              <a:t>darsi</a:t>
            </a:r>
            <a:r>
              <a:rPr lang="it-IT" dirty="0"/>
              <a:t>, un donarsi della persona, che quindi attiene prima all’essere e al ricevere, e solo poi all’agire. Possiamo veramente donarci a qualcuno o dare qualcosa perché prima siamo stati amati veramente. Per questo l’azione mossa da gratuità può assumere varie forme, poiché la gratuità è una modalità dell’azione, è un “come” si agisce.</a:t>
            </a:r>
          </a:p>
        </p:txBody>
      </p:sp>
    </p:spTree>
    <p:extLst>
      <p:ext uri="{BB962C8B-B14F-4D97-AF65-F5344CB8AC3E}">
        <p14:creationId xmlns:p14="http://schemas.microsoft.com/office/powerpoint/2010/main" val="593945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nvGraphicFramePr>
        <p:xfrm>
          <a:off x="214282" y="357166"/>
          <a:ext cx="8643998"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3"/>
          <p:cNvSpPr txBox="1">
            <a:spLocks noChangeArrowheads="1"/>
          </p:cNvSpPr>
          <p:nvPr/>
        </p:nvSpPr>
        <p:spPr>
          <a:xfrm>
            <a:off x="808206" y="2711772"/>
            <a:ext cx="7286644" cy="3578423"/>
          </a:xfrm>
          <a:prstGeom prst="rect">
            <a:avLst/>
          </a:prstGeom>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Century Gothic" pitchFamily="34" charset="0"/>
              <a:buNone/>
              <a:tabLst/>
              <a:defRPr/>
            </a:pPr>
            <a:r>
              <a:rPr kumimoji="0" lang="it-IT" sz="27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grazia o “ciò che dà gioia”</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Century Gothic" pitchFamily="34" charset="0"/>
              <a:buNone/>
              <a:tabLst/>
              <a:defRPr/>
            </a:pPr>
            <a:r>
              <a:rPr kumimoji="0" lang="it-IT" sz="27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da cui proviene anche la parola </a:t>
            </a:r>
            <a:r>
              <a:rPr kumimoji="0" lang="it-IT" sz="44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“CARISMA”</a:t>
            </a:r>
          </a:p>
          <a:p>
            <a:pPr marL="365760" lvl="0" indent="-256032" algn="ctr" defTabSz="914400">
              <a:spcBef>
                <a:spcPts val="400"/>
              </a:spcBef>
              <a:buClr>
                <a:schemeClr val="accent1"/>
              </a:buClr>
              <a:buSzPct val="68000"/>
              <a:defRPr/>
            </a:pPr>
            <a:r>
              <a:rPr lang="it-IT" sz="2800" dirty="0" smtClean="0"/>
              <a:t>agisce con gratuità chi trova nel comportamento la sua prima ricompensa, perché è mosso da “dentro” e non da incentivi esterni</a:t>
            </a:r>
            <a:endParaRPr kumimoji="0" lang="it-IT" sz="2700" b="1" i="1"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endParaRPr>
          </a:p>
        </p:txBody>
      </p:sp>
    </p:spTree>
    <p:extLst>
      <p:ext uri="{BB962C8B-B14F-4D97-AF65-F5344CB8AC3E}">
        <p14:creationId xmlns:p14="http://schemas.microsoft.com/office/powerpoint/2010/main" val="4074224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olo 2"/>
          <p:cNvSpPr>
            <a:spLocks noGrp="1"/>
          </p:cNvSpPr>
          <p:nvPr>
            <p:ph type="title"/>
          </p:nvPr>
        </p:nvSpPr>
        <p:spPr/>
        <p:txBody>
          <a:bodyPr/>
          <a:lstStyle/>
          <a:p>
            <a:pPr>
              <a:defRPr/>
            </a:pPr>
            <a:endParaRPr lang="it-IT">
              <a:latin typeface="Arial Narrow" charset="0"/>
              <a:ea typeface="MS PGothic" charset="0"/>
            </a:endParaRPr>
          </a:p>
        </p:txBody>
      </p:sp>
      <p:graphicFrame>
        <p:nvGraphicFramePr>
          <p:cNvPr id="5" name="Segnaposto contenuto 4"/>
          <p:cNvGraphicFramePr>
            <a:graphicFrameLocks noGrp="1"/>
          </p:cNvGraphicFramePr>
          <p:nvPr>
            <p:ph sz="quarter"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51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Abbiamo bisogno di gratuità nel lavoro</a:t>
            </a:r>
            <a:endParaRPr lang="it-IT" dirty="0"/>
          </a:p>
        </p:txBody>
      </p:sp>
      <p:sp>
        <p:nvSpPr>
          <p:cNvPr id="3" name="Segnaposto contenuto 2"/>
          <p:cNvSpPr>
            <a:spLocks noGrp="1"/>
          </p:cNvSpPr>
          <p:nvPr>
            <p:ph idx="1"/>
          </p:nvPr>
        </p:nvSpPr>
        <p:spPr/>
        <p:txBody>
          <a:bodyPr/>
          <a:lstStyle/>
          <a:p>
            <a:pPr marL="85725" indent="0">
              <a:buNone/>
            </a:pPr>
            <a:r>
              <a:rPr lang="it-IT" dirty="0"/>
              <a:t>il </a:t>
            </a:r>
            <a:r>
              <a:rPr lang="it-IT" dirty="0" smtClean="0"/>
              <a:t>lavoro </a:t>
            </a:r>
            <a:r>
              <a:rPr lang="it-IT" dirty="0"/>
              <a:t>è sempre </a:t>
            </a:r>
            <a:r>
              <a:rPr lang="it-IT" sz="2800" b="1" dirty="0">
                <a:solidFill>
                  <a:srgbClr val="0000FF"/>
                </a:solidFill>
              </a:rPr>
              <a:t>attività spirituale</a:t>
            </a:r>
            <a:r>
              <a:rPr lang="it-IT" dirty="0"/>
              <a:t>, perché </a:t>
            </a:r>
            <a:r>
              <a:rPr lang="it-IT" dirty="0" smtClean="0"/>
              <a:t>prima </a:t>
            </a:r>
            <a:r>
              <a:rPr lang="it-IT" dirty="0"/>
              <a:t>e dietro una qualsiasi attività lavorativa, da una lezione universitaria alla pulizia di un bagno, c’è un atto intenzionale di libertà, che è ciò che fa la differenza tra un lavoro ben fatto e un lavoro fatto male. Ed è quindi </a:t>
            </a:r>
            <a:r>
              <a:rPr lang="it-IT" dirty="0" smtClean="0"/>
              <a:t>attività </a:t>
            </a:r>
            <a:r>
              <a:rPr lang="it-IT" dirty="0"/>
              <a:t>umana altissima in ogni contesto nel quale si compie. </a:t>
            </a:r>
            <a:endParaRPr lang="it-IT" dirty="0" smtClean="0">
              <a:latin typeface="Calibri" charset="0"/>
            </a:endParaRPr>
          </a:p>
          <a:p>
            <a:pPr marL="85725" indent="0">
              <a:buNone/>
            </a:pPr>
            <a:endParaRPr lang="it-IT" dirty="0">
              <a:latin typeface="Calibri" charset="0"/>
            </a:endParaRPr>
          </a:p>
          <a:p>
            <a:pPr marL="85725" indent="0">
              <a:buNone/>
            </a:pPr>
            <a:r>
              <a:rPr lang="it-IT" dirty="0" smtClean="0">
                <a:latin typeface="Calibri" charset="0"/>
              </a:rPr>
              <a:t>Il </a:t>
            </a:r>
            <a:r>
              <a:rPr lang="it-IT" dirty="0">
                <a:latin typeface="Calibri" charset="0"/>
              </a:rPr>
              <a:t>lavoro è veramente lavoro quando l’attività umana è eccedente rispetto al contratto</a:t>
            </a:r>
          </a:p>
          <a:p>
            <a:r>
              <a:rPr lang="it-IT" dirty="0">
                <a:latin typeface="Calibri" charset="0"/>
              </a:rPr>
              <a:t>Un dono che non può essere </a:t>
            </a:r>
            <a:r>
              <a:rPr lang="ja-JP" altLang="it-IT" dirty="0">
                <a:latin typeface="Calibri" charset="0"/>
              </a:rPr>
              <a:t>“</a:t>
            </a:r>
            <a:r>
              <a:rPr lang="it-IT" dirty="0">
                <a:latin typeface="Calibri" charset="0"/>
              </a:rPr>
              <a:t>comprato</a:t>
            </a:r>
            <a:r>
              <a:rPr lang="ja-JP" altLang="it-IT" dirty="0">
                <a:latin typeface="Calibri" charset="0"/>
              </a:rPr>
              <a:t>”</a:t>
            </a:r>
            <a:r>
              <a:rPr lang="it-IT" dirty="0">
                <a:latin typeface="Calibri" charset="0"/>
              </a:rPr>
              <a:t> ma solo accolto</a:t>
            </a:r>
          </a:p>
          <a:p>
            <a:r>
              <a:rPr lang="it-IT" dirty="0">
                <a:latin typeface="Calibri" charset="0"/>
              </a:rPr>
              <a:t>Senza dono non si lavora: bastano le macchine.</a:t>
            </a:r>
          </a:p>
          <a:p>
            <a:endParaRPr lang="it-IT" dirty="0"/>
          </a:p>
        </p:txBody>
      </p:sp>
    </p:spTree>
    <p:extLst>
      <p:ext uri="{BB962C8B-B14F-4D97-AF65-F5344CB8AC3E}">
        <p14:creationId xmlns:p14="http://schemas.microsoft.com/office/powerpoint/2010/main" val="1482105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L’ingratitudine impedisce il dono</a:t>
            </a:r>
            <a:endParaRPr lang="it-IT" dirty="0"/>
          </a:p>
        </p:txBody>
      </p:sp>
      <p:sp>
        <p:nvSpPr>
          <p:cNvPr id="3" name="Segnaposto contenuto 2"/>
          <p:cNvSpPr>
            <a:spLocks noGrp="1"/>
          </p:cNvSpPr>
          <p:nvPr>
            <p:ph idx="1"/>
          </p:nvPr>
        </p:nvSpPr>
        <p:spPr>
          <a:xfrm>
            <a:off x="179388" y="1125538"/>
            <a:ext cx="8785225" cy="5093262"/>
          </a:xfrm>
        </p:spPr>
        <p:txBody>
          <a:bodyPr/>
          <a:lstStyle/>
          <a:p>
            <a:r>
              <a:rPr lang="it-IT" dirty="0" err="1"/>
              <a:t>Norbert</a:t>
            </a:r>
            <a:r>
              <a:rPr lang="it-IT" dirty="0"/>
              <a:t> Alter </a:t>
            </a:r>
            <a:r>
              <a:rPr lang="it-IT" dirty="0" smtClean="0"/>
              <a:t>analizza </a:t>
            </a:r>
            <a:r>
              <a:rPr lang="it-IT" dirty="0"/>
              <a:t>la cooperazione all’interno delle organizzazioni. Egli sostiene che chi lavora all’interno delle organizzazioni ha bisogno di esprimersi come persona nel proprio lavoro, di personalizzarlo, di donarsi, di andare oltre la lettera del </a:t>
            </a:r>
            <a:r>
              <a:rPr lang="it-IT" dirty="0" smtClean="0"/>
              <a:t>contratto.</a:t>
            </a:r>
          </a:p>
          <a:p>
            <a:pPr marL="0" indent="0">
              <a:buNone/>
            </a:pPr>
            <a:endParaRPr lang="it-IT" dirty="0"/>
          </a:p>
        </p:txBody>
      </p:sp>
    </p:spTree>
    <p:extLst>
      <p:ext uri="{BB962C8B-B14F-4D97-AF65-F5344CB8AC3E}">
        <p14:creationId xmlns:p14="http://schemas.microsoft.com/office/powerpoint/2010/main" val="32017434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Dragonetti e i premi</a:t>
            </a:r>
            <a:endParaRPr lang="it-IT" dirty="0"/>
          </a:p>
        </p:txBody>
      </p:sp>
      <p:sp>
        <p:nvSpPr>
          <p:cNvPr id="3" name="Segnaposto contenuto 2"/>
          <p:cNvSpPr>
            <a:spLocks noGrp="1"/>
          </p:cNvSpPr>
          <p:nvPr>
            <p:ph idx="1"/>
          </p:nvPr>
        </p:nvSpPr>
        <p:spPr/>
        <p:txBody>
          <a:bodyPr/>
          <a:lstStyle/>
          <a:p>
            <a:r>
              <a:rPr lang="it-IT" dirty="0"/>
              <a:t>“Gli uomini hanno fatto milioni di leggi per punire i delitti, e non ne hanno stabilita pur una per premiare le virtù” (1766, p. 1) </a:t>
            </a:r>
            <a:endParaRPr lang="it-IT" dirty="0" smtClean="0"/>
          </a:p>
          <a:p>
            <a:endParaRPr lang="it-IT" dirty="0"/>
          </a:p>
        </p:txBody>
      </p:sp>
      <p:pic>
        <p:nvPicPr>
          <p:cNvPr id="4" name="Immagine 3" descr="dragonett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186" y="2304238"/>
            <a:ext cx="2887808" cy="36458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96692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Abbiamo bisogno di gratuità nell’impresa</a:t>
            </a:r>
            <a:endParaRPr lang="it-IT" dirty="0"/>
          </a:p>
        </p:txBody>
      </p:sp>
      <p:sp>
        <p:nvSpPr>
          <p:cNvPr id="3" name="Segnaposto contenuto 2"/>
          <p:cNvSpPr>
            <a:spLocks noGrp="1"/>
          </p:cNvSpPr>
          <p:nvPr>
            <p:ph idx="1"/>
          </p:nvPr>
        </p:nvSpPr>
        <p:spPr/>
        <p:txBody>
          <a:bodyPr/>
          <a:lstStyle/>
          <a:p>
            <a:r>
              <a:rPr lang="it-IT" dirty="0" smtClean="0"/>
              <a:t>Imprenditori e non speculatori</a:t>
            </a:r>
          </a:p>
          <a:p>
            <a:r>
              <a:rPr lang="it-IT" dirty="0" smtClean="0"/>
              <a:t>Nel medioevo erano annoverati tra i </a:t>
            </a:r>
            <a:r>
              <a:rPr lang="it-IT" dirty="0" err="1" smtClean="0"/>
              <a:t>pauperes</a:t>
            </a:r>
            <a:endParaRPr lang="it-IT" dirty="0" smtClean="0"/>
          </a:p>
          <a:p>
            <a:r>
              <a:rPr lang="it-IT" dirty="0" smtClean="0"/>
              <a:t>Animati da un progetto</a:t>
            </a:r>
          </a:p>
          <a:p>
            <a:r>
              <a:rPr lang="it-IT" dirty="0" smtClean="0"/>
              <a:t>Costruttori di futuro</a:t>
            </a:r>
            <a:endParaRPr lang="it-IT" dirty="0"/>
          </a:p>
        </p:txBody>
      </p:sp>
    </p:spTree>
    <p:extLst>
      <p:ext uri="{BB962C8B-B14F-4D97-AF65-F5344CB8AC3E}">
        <p14:creationId xmlns:p14="http://schemas.microsoft.com/office/powerpoint/2010/main" val="291650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buNone/>
            </a:pPr>
            <a:r>
              <a:rPr lang="it-IT" dirty="0"/>
              <a:t>ambisce a far riconoscere la sua impresa come ‘primaria’ tra le altre. Investire in una parte, spesso la più gran parte del reddito dell’impresa nell’acquistare nuove </a:t>
            </a:r>
            <a:r>
              <a:rPr lang="it-IT" dirty="0" smtClean="0"/>
              <a:t>macchine, </a:t>
            </a:r>
            <a:r>
              <a:rPr lang="it-IT" dirty="0"/>
              <a:t>nel costruire un nuovo padiglione, nell’abbellire le vetrine del negozio, nel trasportarlo dai ristretti locali, dove ebbe inizio la sua fortuna, in altri più spaziosi e </a:t>
            </a:r>
            <a:r>
              <a:rPr lang="it-IT" dirty="0" smtClean="0"/>
              <a:t>centrali </a:t>
            </a:r>
            <a:r>
              <a:rPr lang="it-IT" dirty="0"/>
              <a:t>e bene arredati; … Di solito codesti cosiddetti ricchi vivono vita modesta e parca di cibi e di godimenti materiali; </a:t>
            </a:r>
            <a:r>
              <a:rPr lang="it-IT" dirty="0" smtClean="0"/>
              <a:t>primi </a:t>
            </a:r>
            <a:r>
              <a:rPr lang="it-IT" dirty="0"/>
              <a:t>ad arrivare sul luogo di lavoro ed ultimi ad abbandonarlo. Quelli che li osservano, pensano: perché tanto lavorare e faticare?</a:t>
            </a:r>
            <a:r>
              <a:rPr lang="it-IT" dirty="0" smtClean="0"/>
              <a:t> </a:t>
            </a:r>
            <a:endParaRPr lang="it-IT" dirty="0"/>
          </a:p>
        </p:txBody>
      </p:sp>
    </p:spTree>
    <p:extLst>
      <p:ext uri="{BB962C8B-B14F-4D97-AF65-F5344CB8AC3E}">
        <p14:creationId xmlns:p14="http://schemas.microsoft.com/office/powerpoint/2010/main" val="81626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buNone/>
            </a:pPr>
            <a:r>
              <a:rPr lang="it-IT" dirty="0"/>
              <a:t>Perché non gustare, come sarebbe ad essi possibile e lecito, qualcuna delle dolcezze della vita? Perché rimanere, talvolta, rozzi e poco coltivati, occasione di sorriso ironico per gli intellettuali? Ma fate che essi discorrano dell’impresa che </a:t>
            </a:r>
            <a:r>
              <a:rPr lang="it-IT" dirty="0" err="1"/>
              <a:t>han</a:t>
            </a:r>
            <a:r>
              <a:rPr lang="it-IT" dirty="0"/>
              <a:t> creato e diventano eloquenti ed inspirati al par del sacerdote e del poeta. Chi li ascolta si avvede di trovarsi dinnanzi a uomini sperimentati e sapienti, i quali hanno creato qualcosa che senza la loro opera non sarebbe esistito. (</a:t>
            </a:r>
            <a:r>
              <a:rPr lang="it-IT" i="1" dirty="0"/>
              <a:t>Ib</a:t>
            </a:r>
            <a:r>
              <a:rPr lang="it-IT" dirty="0"/>
              <a:t>., pp. 274-75).</a:t>
            </a:r>
          </a:p>
          <a:p>
            <a:pPr>
              <a:buNone/>
            </a:pPr>
            <a:endParaRPr lang="it-IT" dirty="0"/>
          </a:p>
        </p:txBody>
      </p:sp>
    </p:spTree>
    <p:extLst>
      <p:ext uri="{BB962C8B-B14F-4D97-AF65-F5344CB8AC3E}">
        <p14:creationId xmlns:p14="http://schemas.microsoft.com/office/powerpoint/2010/main" val="154698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Abbiamo bisogno di rileggere lavoro e famiglia</a:t>
            </a:r>
            <a:endParaRPr lang="it-IT" dirty="0"/>
          </a:p>
        </p:txBody>
      </p:sp>
      <p:sp>
        <p:nvSpPr>
          <p:cNvPr id="3" name="Segnaposto contenuto 2"/>
          <p:cNvSpPr>
            <a:spLocks noGrp="1"/>
          </p:cNvSpPr>
          <p:nvPr>
            <p:ph idx="1"/>
          </p:nvPr>
        </p:nvSpPr>
        <p:spPr/>
        <p:txBody>
          <a:bodyPr/>
          <a:lstStyle/>
          <a:p>
            <a:r>
              <a:rPr lang="it-IT" dirty="0"/>
              <a:t>Esiste un rapporto profondo tra il lavoro e la famiglia</a:t>
            </a:r>
            <a:r>
              <a:rPr lang="it-IT" dirty="0" smtClean="0"/>
              <a:t>.</a:t>
            </a:r>
          </a:p>
          <a:p>
            <a:endParaRPr lang="it-IT" dirty="0"/>
          </a:p>
          <a:p>
            <a:r>
              <a:rPr lang="it-IT" dirty="0"/>
              <a:t>La famiglia si trova al centro della più grave crisi finanziaria ed economica che il sistema capitalistico (non solo in Europa) ha attraversato dalla fine della seconda guerra mondiale. </a:t>
            </a:r>
            <a:endParaRPr lang="it-IT" dirty="0" smtClean="0"/>
          </a:p>
          <a:p>
            <a:endParaRPr lang="it-IT" dirty="0" smtClean="0"/>
          </a:p>
          <a:p>
            <a:r>
              <a:rPr lang="it-IT" dirty="0" smtClean="0"/>
              <a:t>Quando </a:t>
            </a:r>
            <a:r>
              <a:rPr lang="it-IT" dirty="0"/>
              <a:t>manca il </a:t>
            </a:r>
            <a:r>
              <a:rPr lang="it-IT" dirty="0" smtClean="0"/>
              <a:t>lavoro</a:t>
            </a:r>
            <a:r>
              <a:rPr lang="it-IT" dirty="0"/>
              <a:t>, o quando è fragile e precario, è sempre e prima di tutto la famiglia che soffre. </a:t>
            </a:r>
          </a:p>
        </p:txBody>
      </p:sp>
    </p:spTree>
    <p:extLst>
      <p:ext uri="{BB962C8B-B14F-4D97-AF65-F5344CB8AC3E}">
        <p14:creationId xmlns:p14="http://schemas.microsoft.com/office/powerpoint/2010/main" val="41853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disoccupazione</a:t>
            </a:r>
            <a:endParaRPr lang="it-IT" dirty="0"/>
          </a:p>
        </p:txBody>
      </p:sp>
      <p:pic>
        <p:nvPicPr>
          <p:cNvPr id="3" name="Immagine 2"/>
          <p:cNvPicPr>
            <a:picLocks noChangeAspect="1"/>
          </p:cNvPicPr>
          <p:nvPr/>
        </p:nvPicPr>
        <p:blipFill>
          <a:blip r:embed="rId3"/>
          <a:stretch>
            <a:fillRect/>
          </a:stretch>
        </p:blipFill>
        <p:spPr>
          <a:xfrm>
            <a:off x="439964" y="1154684"/>
            <a:ext cx="8492026" cy="4668224"/>
          </a:xfrm>
          <a:prstGeom prst="rect">
            <a:avLst/>
          </a:prstGeom>
        </p:spPr>
      </p:pic>
    </p:spTree>
    <p:extLst>
      <p:ext uri="{BB962C8B-B14F-4D97-AF65-F5344CB8AC3E}">
        <p14:creationId xmlns:p14="http://schemas.microsoft.com/office/powerpoint/2010/main" val="2115679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Che ci sia un rapporto forte e </a:t>
            </a:r>
            <a:r>
              <a:rPr lang="it-IT" dirty="0" err="1"/>
              <a:t>fondativo</a:t>
            </a:r>
            <a:r>
              <a:rPr lang="it-IT" dirty="0"/>
              <a:t> tra famiglia e gratuità non è certamente un’affermazione controversa, e in un certo senso è ovvia. E se c’è un rapporto tra famiglia </a:t>
            </a:r>
            <a:r>
              <a:rPr lang="it-IT" dirty="0" smtClean="0"/>
              <a:t>e gratuità</a:t>
            </a:r>
            <a:r>
              <a:rPr lang="it-IT" dirty="0"/>
              <a:t>, c’è anche uno stretto (sebbene invisibile e taciuto) rapporto tra famiglia e lavoro, proprio attraverso la gratuità. </a:t>
            </a:r>
            <a:endParaRPr lang="it-IT" dirty="0" smtClean="0"/>
          </a:p>
          <a:p>
            <a:r>
              <a:rPr lang="it-IT" dirty="0" smtClean="0"/>
              <a:t>La </a:t>
            </a:r>
            <a:r>
              <a:rPr lang="it-IT" dirty="0"/>
              <a:t>famiglia è infatti il principale ambito nel quale una persona apprende, tutta la vita, l’arte della gratuità.</a:t>
            </a:r>
          </a:p>
          <a:p>
            <a:endParaRPr lang="it-IT" dirty="0"/>
          </a:p>
        </p:txBody>
      </p:sp>
    </p:spTree>
    <p:extLst>
      <p:ext uri="{BB962C8B-B14F-4D97-AF65-F5344CB8AC3E}">
        <p14:creationId xmlns:p14="http://schemas.microsoft.com/office/powerpoint/2010/main" val="1617610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Nuovo welfare</a:t>
            </a:r>
            <a:endParaRPr lang="it-IT" dirty="0"/>
          </a:p>
        </p:txBody>
      </p:sp>
      <p:sp>
        <p:nvSpPr>
          <p:cNvPr id="3" name="Segnaposto contenuto 2"/>
          <p:cNvSpPr>
            <a:spLocks noGrp="1"/>
          </p:cNvSpPr>
          <p:nvPr>
            <p:ph idx="1"/>
          </p:nvPr>
        </p:nvSpPr>
        <p:spPr/>
        <p:txBody>
          <a:bodyPr/>
          <a:lstStyle/>
          <a:p>
            <a:r>
              <a:rPr lang="it-IT" b="1" dirty="0"/>
              <a:t>La nuova domanda di welfare</a:t>
            </a:r>
            <a:r>
              <a:rPr lang="it-IT" dirty="0"/>
              <a:t> che è forte in questi anni di crisi, nonostante i tagli e l’austerity, </a:t>
            </a:r>
            <a:r>
              <a:rPr lang="it-IT" b="1" dirty="0"/>
              <a:t>è soprattutto domanda di relazioni che siano più ampie e più ricche della sola relazione del contratto di mercato, o di quelle della sola famiglia, sempre più fragile e isolata</a:t>
            </a:r>
            <a:r>
              <a:rPr lang="it-IT" dirty="0"/>
              <a:t>. </a:t>
            </a:r>
          </a:p>
        </p:txBody>
      </p:sp>
      <p:pic>
        <p:nvPicPr>
          <p:cNvPr id="4" name="Immagine 3" descr="j031697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119" y="3824116"/>
            <a:ext cx="3657600" cy="2414016"/>
          </a:xfrm>
          <a:prstGeom prst="rect">
            <a:avLst/>
          </a:prstGeom>
        </p:spPr>
      </p:pic>
    </p:spTree>
    <p:extLst>
      <p:ext uri="{BB962C8B-B14F-4D97-AF65-F5344CB8AC3E}">
        <p14:creationId xmlns:p14="http://schemas.microsoft.com/office/powerpoint/2010/main" val="2714765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Il nuovo welfare è anche legato a come sappiamo guardare alla famiglia.</a:t>
            </a:r>
          </a:p>
          <a:p>
            <a:r>
              <a:rPr lang="it-IT" b="1" dirty="0"/>
              <a:t>Si continua a vedere la famiglia come agenzia di consumo</a:t>
            </a:r>
            <a:r>
              <a:rPr lang="it-IT" dirty="0"/>
              <a:t>, </a:t>
            </a:r>
            <a:r>
              <a:rPr lang="it-IT" b="1" dirty="0"/>
              <a:t>risparmio e redistribuzione, come fornitrice di lavoro</a:t>
            </a:r>
            <a:r>
              <a:rPr lang="it-IT" dirty="0"/>
              <a:t> (ancora troppo ‘maschile’). </a:t>
            </a:r>
            <a:r>
              <a:rPr lang="it-IT" b="1" dirty="0"/>
              <a:t>Non si vede invece la famiglia anche come produttrice, e come bene comune in sé.</a:t>
            </a:r>
            <a:endParaRPr lang="it-IT" dirty="0"/>
          </a:p>
          <a:p>
            <a:endParaRPr lang="it-IT" dirty="0"/>
          </a:p>
        </p:txBody>
      </p:sp>
    </p:spTree>
    <p:extLst>
      <p:ext uri="{BB962C8B-B14F-4D97-AF65-F5344CB8AC3E}">
        <p14:creationId xmlns:p14="http://schemas.microsoft.com/office/powerpoint/2010/main" val="4080619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it-IT" dirty="0" smtClean="0"/>
              <a:t>Ormai </a:t>
            </a:r>
            <a:r>
              <a:rPr lang="it-IT" dirty="0"/>
              <a:t>da tempo sappiamo che l’economia cresce non solo quando ha capitali umani, finanziari, tecnologici e fisici, ma anche quando possiede capitale sociale, civile, spirituale e relazionale. Un Paese dove non c’è fiducia diffusa, che non rispetta le regole, con poche e fragili virtù civili, non si sviluppa economicamente.</a:t>
            </a:r>
          </a:p>
          <a:p>
            <a:endParaRPr lang="it-IT" dirty="0"/>
          </a:p>
        </p:txBody>
      </p:sp>
      <p:pic>
        <p:nvPicPr>
          <p:cNvPr id="4" name="Immagine 3"/>
          <p:cNvPicPr>
            <a:picLocks noChangeAspect="1"/>
          </p:cNvPicPr>
          <p:nvPr/>
        </p:nvPicPr>
        <p:blipFill>
          <a:blip r:embed="rId3"/>
          <a:stretch>
            <a:fillRect/>
          </a:stretch>
        </p:blipFill>
        <p:spPr>
          <a:xfrm>
            <a:off x="2997200" y="3750158"/>
            <a:ext cx="3136900" cy="2590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0696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Dalle crisi si esce con le innovazioni</a:t>
            </a:r>
            <a:endParaRPr lang="it-IT" dirty="0"/>
          </a:p>
        </p:txBody>
      </p:sp>
      <p:sp>
        <p:nvSpPr>
          <p:cNvPr id="3" name="Segnaposto contenuto 2"/>
          <p:cNvSpPr>
            <a:spLocks noGrp="1"/>
          </p:cNvSpPr>
          <p:nvPr>
            <p:ph idx="1"/>
          </p:nvPr>
        </p:nvSpPr>
        <p:spPr/>
        <p:txBody>
          <a:bodyPr>
            <a:normAutofit/>
          </a:bodyPr>
          <a:lstStyle/>
          <a:p>
            <a:r>
              <a:rPr lang="it-IT" dirty="0"/>
              <a:t>MacIntyre, dopo aver riconosciuto a Benedetto un ruolo decisivo nella salvezza della cultura europea dopo la crisi dell’impero romano (l’età oscura), così commenta:</a:t>
            </a:r>
          </a:p>
          <a:p>
            <a:pPr marL="0" indent="0" algn="ctr">
              <a:buNone/>
            </a:pPr>
            <a:r>
              <a:rPr lang="it-IT" dirty="0"/>
              <a:t>«Se la tradizione delle virtù è stata in grado di sopravvivere agli orrori dell’ultima età oscura, non siamo del tutto privi di fondamenti per la speranza. Questa volta, però, i barbari non aspettano di là dalle frontiere: ci hanno già governato per parecchio tempo. Ed è la nostra inconsapevolezza di questo fatto a costituire parte delle nostre difficoltà. Stiamo aspettando: non </a:t>
            </a:r>
            <a:r>
              <a:rPr lang="it-IT" dirty="0" err="1"/>
              <a:t>Godot</a:t>
            </a:r>
            <a:r>
              <a:rPr lang="it-IT" dirty="0"/>
              <a:t>, ma un altro san Benedetto» </a:t>
            </a:r>
            <a:endParaRPr lang="it-IT" dirty="0" smtClean="0"/>
          </a:p>
          <a:p>
            <a:pPr marL="0" indent="0" algn="r">
              <a:buNone/>
            </a:pPr>
            <a:r>
              <a:rPr lang="it-IT" dirty="0" smtClean="0"/>
              <a:t>(</a:t>
            </a:r>
            <a:r>
              <a:rPr lang="it-IT" dirty="0"/>
              <a:t>MacIntyre</a:t>
            </a:r>
            <a:r>
              <a:rPr lang="it-IT" dirty="0" smtClean="0"/>
              <a:t>, 2007</a:t>
            </a:r>
            <a:r>
              <a:rPr lang="it-IT" dirty="0"/>
              <a:t>, p. 313)</a:t>
            </a:r>
          </a:p>
        </p:txBody>
      </p:sp>
    </p:spTree>
    <p:extLst>
      <p:ext uri="{BB962C8B-B14F-4D97-AF65-F5344CB8AC3E}">
        <p14:creationId xmlns:p14="http://schemas.microsoft.com/office/powerpoint/2010/main" val="39656314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06090"/>
          </a:xfrm>
        </p:spPr>
        <p:txBody>
          <a:bodyPr>
            <a:normAutofit/>
          </a:bodyPr>
          <a:lstStyle/>
          <a:p>
            <a:r>
              <a:rPr lang="it-IT" sz="3600" b="1" dirty="0" smtClean="0"/>
              <a:t>Il reddito torna a concentrarsi in poche mani  </a:t>
            </a:r>
            <a:endParaRPr lang="it-IT" sz="3600" b="1" dirty="0"/>
          </a:p>
        </p:txBody>
      </p:sp>
      <p:pic>
        <p:nvPicPr>
          <p:cNvPr id="3" name="Picture 2" descr="http://www.businessbookmall.com/Econom77.jpg"/>
          <p:cNvPicPr>
            <a:picLocks noChangeAspect="1" noChangeArrowheads="1"/>
          </p:cNvPicPr>
          <p:nvPr/>
        </p:nvPicPr>
        <p:blipFill>
          <a:blip r:embed="rId2" cstate="print"/>
          <a:srcRect/>
          <a:stretch>
            <a:fillRect/>
          </a:stretch>
        </p:blipFill>
        <p:spPr bwMode="auto">
          <a:xfrm>
            <a:off x="251520" y="764704"/>
            <a:ext cx="8676456" cy="6093296"/>
          </a:xfrm>
          <a:prstGeom prst="rect">
            <a:avLst/>
          </a:prstGeom>
          <a:noFill/>
          <a:ln w="9525">
            <a:noFill/>
            <a:miter lim="800000"/>
            <a:headEnd/>
            <a:tailEnd/>
          </a:ln>
        </p:spPr>
      </p:pic>
    </p:spTree>
    <p:extLst>
      <p:ext uri="{BB962C8B-B14F-4D97-AF65-F5344CB8AC3E}">
        <p14:creationId xmlns:p14="http://schemas.microsoft.com/office/powerpoint/2010/main" val="20059696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450"/>
            <a:ext cx="8229600" cy="1143000"/>
          </a:xfrm>
        </p:spPr>
        <p:txBody>
          <a:bodyPr/>
          <a:lstStyle/>
          <a:p>
            <a:pPr>
              <a:defRPr/>
            </a:pPr>
            <a:r>
              <a:rPr lang="it-IT" dirty="0" smtClean="0"/>
              <a:t>Le domande più profonde</a:t>
            </a:r>
            <a:endParaRPr lang="it-IT" dirty="0"/>
          </a:p>
        </p:txBody>
      </p:sp>
      <p:pic>
        <p:nvPicPr>
          <p:cNvPr id="31746" name="Picture 2"/>
          <p:cNvPicPr>
            <a:picLocks noChangeAspect="1" noChangeArrowheads="1"/>
          </p:cNvPicPr>
          <p:nvPr/>
        </p:nvPicPr>
        <p:blipFill>
          <a:blip r:embed="rId2">
            <a:alphaModFix/>
            <a:extLst>
              <a:ext uri="{BEBA8EAE-BF5A-486C-A8C5-ECC9F3942E4B}">
                <a14:imgProps xmlns:a14="http://schemas.microsoft.com/office/drawing/2010/main">
                  <a14:imgLayer r:embed="rId3">
                    <a14:imgEffect>
                      <a14:sharpenSoften amount="43000"/>
                    </a14:imgEffect>
                    <a14:imgEffect>
                      <a14:brightnessContrast bright="-17000" contrast="-26000"/>
                    </a14:imgEffect>
                  </a14:imgLayer>
                </a14:imgProps>
              </a:ext>
              <a:ext uri="{28A0092B-C50C-407E-A947-70E740481C1C}">
                <a14:useLocalDpi xmlns:a14="http://schemas.microsoft.com/office/drawing/2010/main" val="0"/>
              </a:ext>
            </a:extLst>
          </a:blip>
          <a:srcRect/>
          <a:stretch>
            <a:fillRect/>
          </a:stretch>
        </p:blipFill>
        <p:spPr bwMode="auto">
          <a:xfrm>
            <a:off x="611188" y="981075"/>
            <a:ext cx="8316912"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54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lavoro</a:t>
            </a:r>
            <a:endParaRPr lang="it-IT" dirty="0"/>
          </a:p>
        </p:txBody>
      </p:sp>
      <p:sp>
        <p:nvSpPr>
          <p:cNvPr id="3" name="Segnaposto contenuto 2"/>
          <p:cNvSpPr>
            <a:spLocks noGrp="1"/>
          </p:cNvSpPr>
          <p:nvPr>
            <p:ph idx="1"/>
          </p:nvPr>
        </p:nvSpPr>
        <p:spPr/>
        <p:txBody>
          <a:bodyPr/>
          <a:lstStyle/>
          <a:p>
            <a:r>
              <a:rPr lang="it-IT" dirty="0"/>
              <a:t>Il tardo XX secolo, e questo primo brano di XXI, sono l’era del consumo e della finanza, non certamente del lavoro. E questo perché non lo vediamo più, o lo vediamo sfocato, troppo da lontano</a:t>
            </a:r>
            <a:r>
              <a:rPr lang="it-IT" dirty="0" smtClean="0"/>
              <a:t>.</a:t>
            </a:r>
            <a:endParaRPr lang="it-IT" dirty="0"/>
          </a:p>
        </p:txBody>
      </p:sp>
    </p:spTree>
    <p:extLst>
      <p:ext uri="{BB962C8B-B14F-4D97-AF65-F5344CB8AC3E}">
        <p14:creationId xmlns:p14="http://schemas.microsoft.com/office/powerpoint/2010/main" val="41069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Cultura e lavoro</a:t>
            </a:r>
            <a:endParaRPr lang="it-IT" dirty="0"/>
          </a:p>
        </p:txBody>
      </p:sp>
      <p:sp>
        <p:nvSpPr>
          <p:cNvPr id="3" name="Segnaposto contenuto 2"/>
          <p:cNvSpPr>
            <a:spLocks noGrp="1"/>
          </p:cNvSpPr>
          <p:nvPr>
            <p:ph idx="1"/>
          </p:nvPr>
        </p:nvSpPr>
        <p:spPr/>
        <p:txBody>
          <a:bodyPr/>
          <a:lstStyle/>
          <a:p>
            <a:r>
              <a:rPr lang="it-IT" dirty="0"/>
              <a:t>Accade così che oggi il lavoro sia sottoposto a una </a:t>
            </a:r>
            <a:r>
              <a:rPr lang="it-IT" sz="2800" b="1" dirty="0">
                <a:solidFill>
                  <a:srgbClr val="0000FF"/>
                </a:solidFill>
              </a:rPr>
              <a:t>tensione paradossale</a:t>
            </a:r>
            <a:r>
              <a:rPr lang="it-IT" dirty="0"/>
              <a:t>: da una parte, la nostra vita e le nostre famiglie sembrano essere occupate o invase interamente dal lavoro che ha perso ogni confine e – grazie a </a:t>
            </a:r>
            <a:r>
              <a:rPr lang="it-IT" dirty="0" err="1"/>
              <a:t>smartphone</a:t>
            </a:r>
            <a:r>
              <a:rPr lang="it-IT" dirty="0"/>
              <a:t> e </a:t>
            </a:r>
            <a:r>
              <a:rPr lang="it-IT" dirty="0" err="1"/>
              <a:t>tablet</a:t>
            </a:r>
            <a:r>
              <a:rPr lang="it-IT" dirty="0"/>
              <a:t> – entra nei pasti, nei sonni, nelle feste delle nostre </a:t>
            </a:r>
            <a:r>
              <a:rPr lang="it-IT" dirty="0" smtClean="0"/>
              <a:t>famiglie</a:t>
            </a:r>
          </a:p>
          <a:p>
            <a:r>
              <a:rPr lang="it-IT" dirty="0" smtClean="0"/>
              <a:t>dall’altra</a:t>
            </a:r>
            <a:r>
              <a:rPr lang="it-IT" dirty="0"/>
              <a:t>, però, il lavoro non è stimato, è precario, fragile, insicuro, sempre più </a:t>
            </a:r>
            <a:r>
              <a:rPr lang="it-IT" dirty="0" smtClean="0"/>
              <a:t>vulnerabile </a:t>
            </a:r>
          </a:p>
          <a:p>
            <a:r>
              <a:rPr lang="it-IT" dirty="0" smtClean="0"/>
              <a:t>così </a:t>
            </a:r>
            <a:r>
              <a:rPr lang="it-IT" dirty="0"/>
              <a:t>l’attuale cultura a un tempo </a:t>
            </a:r>
            <a:r>
              <a:rPr lang="it-IT" sz="2800" b="1" dirty="0">
                <a:solidFill>
                  <a:srgbClr val="0000FF"/>
                </a:solidFill>
              </a:rPr>
              <a:t>esalta</a:t>
            </a:r>
            <a:r>
              <a:rPr lang="it-IT" dirty="0"/>
              <a:t> e </a:t>
            </a:r>
            <a:r>
              <a:rPr lang="it-IT" sz="2800" b="1" dirty="0">
                <a:solidFill>
                  <a:srgbClr val="0000FF"/>
                </a:solidFill>
              </a:rPr>
              <a:t>deprime</a:t>
            </a:r>
            <a:r>
              <a:rPr lang="it-IT" dirty="0"/>
              <a:t> il lavoro.</a:t>
            </a:r>
          </a:p>
          <a:p>
            <a:endParaRPr lang="it-IT" dirty="0"/>
          </a:p>
          <a:p>
            <a:endParaRPr lang="it-IT" dirty="0"/>
          </a:p>
        </p:txBody>
      </p:sp>
    </p:spTree>
    <p:extLst>
      <p:ext uri="{BB962C8B-B14F-4D97-AF65-F5344CB8AC3E}">
        <p14:creationId xmlns:p14="http://schemas.microsoft.com/office/powerpoint/2010/main" val="240577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Lavoro e consumo</a:t>
            </a:r>
            <a:endParaRPr lang="it-IT" dirty="0"/>
          </a:p>
        </p:txBody>
      </p:sp>
      <p:sp>
        <p:nvSpPr>
          <p:cNvPr id="3" name="Segnaposto contenuto 2"/>
          <p:cNvSpPr>
            <a:spLocks noGrp="1"/>
          </p:cNvSpPr>
          <p:nvPr>
            <p:ph idx="1"/>
          </p:nvPr>
        </p:nvSpPr>
        <p:spPr/>
        <p:txBody>
          <a:bodyPr/>
          <a:lstStyle/>
          <a:p>
            <a:r>
              <a:rPr lang="it-IT" dirty="0"/>
              <a:t>N</a:t>
            </a:r>
            <a:r>
              <a:rPr lang="it-IT" dirty="0" smtClean="0"/>
              <a:t>essuna </a:t>
            </a:r>
            <a:r>
              <a:rPr lang="it-IT" dirty="0"/>
              <a:t>cultura come quella che abbiamo creato in Occidente negli ultimi </a:t>
            </a:r>
            <a:r>
              <a:rPr lang="it-IT" dirty="0" smtClean="0"/>
              <a:t>usa </a:t>
            </a:r>
            <a:r>
              <a:rPr lang="it-IT" dirty="0"/>
              <a:t>e strumentalizza il lavoro per uno scopo sempre più ‘esterno’ all’attività lavorativa stessa</a:t>
            </a:r>
            <a:r>
              <a:rPr lang="it-IT" dirty="0" smtClean="0"/>
              <a:t>:</a:t>
            </a:r>
          </a:p>
          <a:p>
            <a:r>
              <a:rPr lang="it-IT" dirty="0" smtClean="0"/>
              <a:t> </a:t>
            </a:r>
            <a:r>
              <a:rPr lang="it-IT" dirty="0"/>
              <a:t>non lo valorizza in sé, ma lo asservisce al </a:t>
            </a:r>
            <a:r>
              <a:rPr lang="it-IT" sz="2800" b="1" dirty="0">
                <a:solidFill>
                  <a:srgbClr val="3C8C93"/>
                </a:solidFill>
              </a:rPr>
              <a:t>profitto</a:t>
            </a:r>
            <a:r>
              <a:rPr lang="it-IT" dirty="0"/>
              <a:t> e soprattutto alle </a:t>
            </a:r>
            <a:r>
              <a:rPr lang="it-IT" sz="2800" b="1" dirty="0">
                <a:solidFill>
                  <a:srgbClr val="3C8C93"/>
                </a:solidFill>
              </a:rPr>
              <a:t>rendite </a:t>
            </a:r>
            <a:endParaRPr lang="it-IT" sz="2800" b="1" dirty="0" smtClean="0">
              <a:solidFill>
                <a:srgbClr val="3C8C93"/>
              </a:solidFill>
            </a:endParaRPr>
          </a:p>
          <a:p>
            <a:r>
              <a:rPr lang="it-IT" dirty="0" smtClean="0"/>
              <a:t>È </a:t>
            </a:r>
            <a:r>
              <a:rPr lang="it-IT" sz="2800" b="1" dirty="0">
                <a:solidFill>
                  <a:srgbClr val="3C8C93"/>
                </a:solidFill>
              </a:rPr>
              <a:t>l’efficienza</a:t>
            </a:r>
            <a:r>
              <a:rPr lang="it-IT" dirty="0"/>
              <a:t>, infatti, non la bontà dell’azione lavorativa che viene presa sempre più a misura della qualità di un lavoratore, di una persona, di una regione, di un popolo.</a:t>
            </a:r>
          </a:p>
          <a:p>
            <a:r>
              <a:rPr lang="it-IT" dirty="0"/>
              <a:t>Così il lavoro viene asservito al </a:t>
            </a:r>
            <a:r>
              <a:rPr lang="it-IT" sz="2800" b="1" dirty="0">
                <a:solidFill>
                  <a:srgbClr val="3C8C93"/>
                </a:solidFill>
              </a:rPr>
              <a:t>consumo</a:t>
            </a:r>
            <a:r>
              <a:rPr lang="it-IT" dirty="0"/>
              <a:t>, dando vita a uno dei fenomeni più preoccupanti del nostro tempo: la rincorsa ai consumi anche quando le possibilità di reddito non lo </a:t>
            </a:r>
            <a:r>
              <a:rPr lang="it-IT" dirty="0" smtClean="0"/>
              <a:t>consentono</a:t>
            </a:r>
            <a:endParaRPr lang="it-IT" dirty="0"/>
          </a:p>
        </p:txBody>
      </p:sp>
    </p:spTree>
    <p:extLst>
      <p:ext uri="{BB962C8B-B14F-4D97-AF65-F5344CB8AC3E}">
        <p14:creationId xmlns:p14="http://schemas.microsoft.com/office/powerpoint/2010/main" val="3232133417"/>
      </p:ext>
    </p:extLst>
  </p:cSld>
  <p:clrMapOvr>
    <a:masterClrMapping/>
  </p:clrMapOvr>
</p:sld>
</file>

<file path=ppt/theme/theme1.xml><?xml version="1.0" encoding="utf-8"?>
<a:theme xmlns:a="http://schemas.openxmlformats.org/drawingml/2006/main" name="smerilli 1">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4D4D4D"/>
      </a:folHlink>
    </a:clrScheme>
    <a:fontScheme name="Custom Design">
      <a:majorFont>
        <a:latin typeface="ETH 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smerilli 1.thmx</Template>
  <TotalTime>4723</TotalTime>
  <Words>3290</Words>
  <Application>Microsoft Macintosh PowerPoint</Application>
  <PresentationFormat>Presentazione su schermo (4:3)</PresentationFormat>
  <Paragraphs>145</Paragraphs>
  <Slides>44</Slides>
  <Notes>12</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smerilli 1</vt:lpstr>
      <vt:lpstr>Tempo di crisi e lavoro: quali prospettive e quale futuro</vt:lpstr>
      <vt:lpstr>KEYNES E I CAMIONISTI</vt:lpstr>
      <vt:lpstr>Presentazione di PowerPoint</vt:lpstr>
      <vt:lpstr>disoccupazione</vt:lpstr>
      <vt:lpstr>Il reddito torna a concentrarsi in poche mani  </vt:lpstr>
      <vt:lpstr>Le domande più profonde</vt:lpstr>
      <vt:lpstr>Il lavoro</vt:lpstr>
      <vt:lpstr>Cultura e lavoro</vt:lpstr>
      <vt:lpstr>Lavoro e consumo</vt:lpstr>
      <vt:lpstr>Incapacità di futuro</vt:lpstr>
      <vt:lpstr>Occhi nuovi</vt:lpstr>
      <vt:lpstr>Innovazione</vt:lpstr>
      <vt:lpstr>Presentazione di PowerPoint</vt:lpstr>
      <vt:lpstr>Presentazione di PowerPoint</vt:lpstr>
      <vt:lpstr>La storia</vt:lpstr>
      <vt:lpstr>Monasteri come cellule staminali</vt:lpstr>
      <vt:lpstr>Presentazione di PowerPoint</vt:lpstr>
      <vt:lpstr>La tradizione dell’economia civile</vt:lpstr>
      <vt:lpstr>Confronto</vt:lpstr>
      <vt:lpstr>Genovesi</vt:lpstr>
      <vt:lpstr>Mercato</vt:lpstr>
      <vt:lpstr>Presentazione di PowerPoint</vt:lpstr>
      <vt:lpstr>Presentazione di PowerPoint</vt:lpstr>
      <vt:lpstr>Presentazione di PowerPoint</vt:lpstr>
      <vt:lpstr>L’esilio dei carismi</vt:lpstr>
      <vt:lpstr>Irrilevanza</vt:lpstr>
      <vt:lpstr>Presentazione di PowerPoint</vt:lpstr>
      <vt:lpstr>Smarrimento</vt:lpstr>
      <vt:lpstr>“dono” sinonimo di “gratuità”</vt:lpstr>
      <vt:lpstr>Presentazione di PowerPoint</vt:lpstr>
      <vt:lpstr>Presentazione di PowerPoint</vt:lpstr>
      <vt:lpstr>Presentazione di PowerPoint</vt:lpstr>
      <vt:lpstr>Abbiamo bisogno di gratuità nel lavoro</vt:lpstr>
      <vt:lpstr>L’ingratitudine impedisce il dono</vt:lpstr>
      <vt:lpstr>Dragonetti e i premi</vt:lpstr>
      <vt:lpstr>Abbiamo bisogno di gratuità nell’impresa</vt:lpstr>
      <vt:lpstr>Presentazione di PowerPoint</vt:lpstr>
      <vt:lpstr>Presentazione di PowerPoint</vt:lpstr>
      <vt:lpstr>Abbiamo bisogno di rileggere lavoro e famiglia</vt:lpstr>
      <vt:lpstr>Presentazione di PowerPoint</vt:lpstr>
      <vt:lpstr>Nuovo welfare</vt:lpstr>
      <vt:lpstr>Presentazione di PowerPoint</vt:lpstr>
      <vt:lpstr>Presentazione di PowerPoint</vt:lpstr>
      <vt:lpstr>Dalle crisi si esce con le innovazioni</vt:lpstr>
    </vt:vector>
  </TitlesOfParts>
  <Company>FMA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gratuità come lettura della crisi e una via per uscirne</dc:title>
  <dc:creator>alessandra smerilli</dc:creator>
  <cp:lastModifiedBy>alessandra smerilli</cp:lastModifiedBy>
  <cp:revision>43</cp:revision>
  <cp:lastPrinted>2013-08-07T06:50:37Z</cp:lastPrinted>
  <dcterms:created xsi:type="dcterms:W3CDTF">2013-04-11T13:30:34Z</dcterms:created>
  <dcterms:modified xsi:type="dcterms:W3CDTF">2014-12-19T10:09:53Z</dcterms:modified>
</cp:coreProperties>
</file>