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1"/>
  </p:notesMasterIdLst>
  <p:sldIdLst>
    <p:sldId id="286" r:id="rId2"/>
    <p:sldId id="256" r:id="rId3"/>
    <p:sldId id="257" r:id="rId4"/>
    <p:sldId id="258" r:id="rId5"/>
    <p:sldId id="259" r:id="rId6"/>
    <p:sldId id="267" r:id="rId7"/>
    <p:sldId id="260" r:id="rId8"/>
    <p:sldId id="261" r:id="rId9"/>
    <p:sldId id="262" r:id="rId10"/>
    <p:sldId id="263" r:id="rId11"/>
    <p:sldId id="264"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85" r:id="rId30"/>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15" autoAdjust="0"/>
    <p:restoredTop sz="94660"/>
  </p:normalViewPr>
  <p:slideViewPr>
    <p:cSldViewPr>
      <p:cViewPr varScale="1">
        <p:scale>
          <a:sx n="111" d="100"/>
          <a:sy n="111" d="100"/>
        </p:scale>
        <p:origin x="-1614" y="-7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A7583EA-5646-425E-AF8A-3DAFF7A70F41}" type="datetimeFigureOut">
              <a:rPr lang="it-IT" smtClean="0"/>
              <a:t>26/05/2014</a:t>
            </a:fld>
            <a:endParaRPr lang="it-IT"/>
          </a:p>
        </p:txBody>
      </p:sp>
      <p:sp>
        <p:nvSpPr>
          <p:cNvPr id="4" name="Segnaposto immagine diapositiva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6" name="Segnaposto piè di pagin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131F26F-7F86-4BDE-A4E4-5E7724A58623}" type="slidenum">
              <a:rPr lang="it-IT" smtClean="0"/>
              <a:t>‹N›</a:t>
            </a:fld>
            <a:endParaRPr lang="it-IT"/>
          </a:p>
        </p:txBody>
      </p:sp>
    </p:spTree>
    <p:extLst>
      <p:ext uri="{BB962C8B-B14F-4D97-AF65-F5344CB8AC3E}">
        <p14:creationId xmlns:p14="http://schemas.microsoft.com/office/powerpoint/2010/main" val="253773834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8131F26F-7F86-4BDE-A4E4-5E7724A58623}" type="slidenum">
              <a:rPr lang="it-IT" smtClean="0"/>
              <a:t>29</a:t>
            </a:fld>
            <a:endParaRPr lang="it-IT"/>
          </a:p>
        </p:txBody>
      </p:sp>
    </p:spTree>
    <p:extLst>
      <p:ext uri="{BB962C8B-B14F-4D97-AF65-F5344CB8AC3E}">
        <p14:creationId xmlns:p14="http://schemas.microsoft.com/office/powerpoint/2010/main" val="1217988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bg>
      <p:bgRef idx="1001">
        <a:schemeClr val="bg2"/>
      </p:bgRef>
    </p:bg>
    <p:spTree>
      <p:nvGrpSpPr>
        <p:cNvPr id="1" name=""/>
        <p:cNvGrpSpPr/>
        <p:nvPr/>
      </p:nvGrpSpPr>
      <p:grpSpPr>
        <a:xfrm>
          <a:off x="0" y="0"/>
          <a:ext cx="0" cy="0"/>
          <a:chOff x="0" y="0"/>
          <a:chExt cx="0" cy="0"/>
        </a:xfrm>
      </p:grpSpPr>
      <p:sp>
        <p:nvSpPr>
          <p:cNvPr id="15" name="Rettangolo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ttangolo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ttangolo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ttangolo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ttangolo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Sottotitolo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it-IT" smtClean="0"/>
              <a:t>Fare clic per modificare lo stile del sottotitolo dello schema</a:t>
            </a:r>
            <a:endParaRPr kumimoji="0" lang="en-US"/>
          </a:p>
        </p:txBody>
      </p:sp>
      <p:sp>
        <p:nvSpPr>
          <p:cNvPr id="28" name="Segnaposto data 27"/>
          <p:cNvSpPr>
            <a:spLocks noGrp="1"/>
          </p:cNvSpPr>
          <p:nvPr>
            <p:ph type="dt" sz="half" idx="10"/>
          </p:nvPr>
        </p:nvSpPr>
        <p:spPr/>
        <p:txBody>
          <a:bodyPr/>
          <a:lstStyle/>
          <a:p>
            <a:fld id="{08F16361-1C7F-43BF-B10C-DFB0890A0184}" type="datetimeFigureOut">
              <a:rPr lang="it-IT" smtClean="0"/>
              <a:t>26/05/2014</a:t>
            </a:fld>
            <a:endParaRPr lang="it-IT"/>
          </a:p>
        </p:txBody>
      </p:sp>
      <p:sp>
        <p:nvSpPr>
          <p:cNvPr id="17" name="Segnaposto piè di pagina 16"/>
          <p:cNvSpPr>
            <a:spLocks noGrp="1"/>
          </p:cNvSpPr>
          <p:nvPr>
            <p:ph type="ftr" sz="quarter" idx="11"/>
          </p:nvPr>
        </p:nvSpPr>
        <p:spPr/>
        <p:txBody>
          <a:bodyPr/>
          <a:lstStyle/>
          <a:p>
            <a:endParaRPr lang="it-IT"/>
          </a:p>
        </p:txBody>
      </p:sp>
      <p:sp>
        <p:nvSpPr>
          <p:cNvPr id="7" name="Connettore 1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ttangolo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ale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vale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Segnaposto numero diapositiva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EC16117A-1B89-45F9-A711-B3DEB5477F76}" type="slidenum">
              <a:rPr lang="it-IT" smtClean="0"/>
              <a:t>‹N›</a:t>
            </a:fld>
            <a:endParaRPr lang="it-IT"/>
          </a:p>
        </p:txBody>
      </p:sp>
      <p:sp>
        <p:nvSpPr>
          <p:cNvPr id="8" name="Titolo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it-IT" smtClean="0"/>
              <a:t>Fare clic per modificare lo stile del titolo</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bg>
      <p:bgRef idx="1001">
        <a:schemeClr val="bg2"/>
      </p:bgRef>
    </p:bg>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kumimoji="0" lang="it-IT" smtClean="0"/>
              <a:t>Fare clic per modificare lo stile del titolo</a:t>
            </a:r>
            <a:endParaRPr kumimoji="0" lang="en-US"/>
          </a:p>
        </p:txBody>
      </p:sp>
      <p:sp>
        <p:nvSpPr>
          <p:cNvPr id="3" name="Segnaposto testo verticale 2"/>
          <p:cNvSpPr>
            <a:spLocks noGrp="1"/>
          </p:cNvSpPr>
          <p:nvPr>
            <p:ph type="body" orient="vert" idx="1"/>
          </p:nvPr>
        </p:nvSpPr>
        <p:spPr/>
        <p:txBody>
          <a:bodyPr vert="eaVer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data 3"/>
          <p:cNvSpPr>
            <a:spLocks noGrp="1"/>
          </p:cNvSpPr>
          <p:nvPr>
            <p:ph type="dt" sz="half" idx="10"/>
          </p:nvPr>
        </p:nvSpPr>
        <p:spPr/>
        <p:txBody>
          <a:bodyPr/>
          <a:lstStyle/>
          <a:p>
            <a:fld id="{08F16361-1C7F-43BF-B10C-DFB0890A0184}" type="datetimeFigureOut">
              <a:rPr lang="it-IT" smtClean="0"/>
              <a:t>26/05/2014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EC16117A-1B89-45F9-A711-B3DEB5477F76}" type="slidenum">
              <a:rPr lang="it-IT" smtClean="0"/>
              <a:t>‹N›</a:t>
            </a:fld>
            <a:endParaRPr lang="it-IT"/>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1_Titolo e testo verticale">
    <p:bg>
      <p:bgRef idx="1001">
        <a:schemeClr val="bg2"/>
      </p:bgRef>
    </p:bg>
    <p:spTree>
      <p:nvGrpSpPr>
        <p:cNvPr id="1" name=""/>
        <p:cNvGrpSpPr/>
        <p:nvPr/>
      </p:nvGrpSpPr>
      <p:grpSpPr>
        <a:xfrm>
          <a:off x="0" y="0"/>
          <a:ext cx="0" cy="0"/>
          <a:chOff x="0" y="0"/>
          <a:chExt cx="0" cy="0"/>
        </a:xfrm>
      </p:grpSpPr>
      <p:sp>
        <p:nvSpPr>
          <p:cNvPr id="7" name="Rettangolo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ttangolo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ttangolo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ttangolo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ttangolo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ttangolo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Connettore 1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Ovale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e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egnaposto numero diapositiva 5"/>
          <p:cNvSpPr>
            <a:spLocks noGrp="1"/>
          </p:cNvSpPr>
          <p:nvPr>
            <p:ph type="sldNum" sz="quarter" idx="12"/>
          </p:nvPr>
        </p:nvSpPr>
        <p:spPr>
          <a:xfrm>
            <a:off x="6915912" y="3009901"/>
            <a:ext cx="457200" cy="441325"/>
          </a:xfrm>
        </p:spPr>
        <p:txBody>
          <a:bodyPr/>
          <a:lstStyle/>
          <a:p>
            <a:fld id="{EC16117A-1B89-45F9-A711-B3DEB5477F76}" type="slidenum">
              <a:rPr lang="it-IT" smtClean="0"/>
              <a:t>‹N›</a:t>
            </a:fld>
            <a:endParaRPr lang="it-IT"/>
          </a:p>
        </p:txBody>
      </p:sp>
      <p:sp>
        <p:nvSpPr>
          <p:cNvPr id="3" name="Segnaposto testo verticale 2"/>
          <p:cNvSpPr>
            <a:spLocks noGrp="1"/>
          </p:cNvSpPr>
          <p:nvPr>
            <p:ph type="body" orient="vert" idx="1"/>
          </p:nvPr>
        </p:nvSpPr>
        <p:spPr>
          <a:xfrm>
            <a:off x="304800" y="304800"/>
            <a:ext cx="6553200" cy="5821366"/>
          </a:xfrm>
        </p:spPr>
        <p:txBody>
          <a:bodyPr vert="eaVer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data 3"/>
          <p:cNvSpPr>
            <a:spLocks noGrp="1"/>
          </p:cNvSpPr>
          <p:nvPr>
            <p:ph type="dt" sz="half" idx="10"/>
          </p:nvPr>
        </p:nvSpPr>
        <p:spPr/>
        <p:txBody>
          <a:bodyPr/>
          <a:lstStyle/>
          <a:p>
            <a:fld id="{08F16361-1C7F-43BF-B10C-DFB0890A0184}" type="datetimeFigureOut">
              <a:rPr lang="it-IT" smtClean="0"/>
              <a:t>26/05/2014</a:t>
            </a:fld>
            <a:endParaRPr lang="it-IT"/>
          </a:p>
        </p:txBody>
      </p:sp>
      <p:sp>
        <p:nvSpPr>
          <p:cNvPr id="5" name="Segnaposto piè di pagina 4"/>
          <p:cNvSpPr>
            <a:spLocks noGrp="1"/>
          </p:cNvSpPr>
          <p:nvPr>
            <p:ph type="ftr" sz="quarter" idx="11"/>
          </p:nvPr>
        </p:nvSpPr>
        <p:spPr/>
        <p:txBody>
          <a:bodyPr/>
          <a:lstStyle/>
          <a:p>
            <a:endParaRPr lang="it-IT"/>
          </a:p>
        </p:txBody>
      </p:sp>
      <p:sp>
        <p:nvSpPr>
          <p:cNvPr id="2" name="Titolo verticale 1"/>
          <p:cNvSpPr>
            <a:spLocks noGrp="1"/>
          </p:cNvSpPr>
          <p:nvPr>
            <p:ph type="title" orient="vert"/>
          </p:nvPr>
        </p:nvSpPr>
        <p:spPr>
          <a:xfrm>
            <a:off x="7391400" y="304801"/>
            <a:ext cx="1447800" cy="5851525"/>
          </a:xfrm>
        </p:spPr>
        <p:txBody>
          <a:bodyPr vert="eaVert"/>
          <a:lstStyle/>
          <a:p>
            <a:r>
              <a:rPr kumimoji="0" lang="it-IT" smtClean="0"/>
              <a:t>Fare clic per modificare lo stile del titolo</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bg>
      <p:bgRef idx="1001">
        <a:schemeClr val="bg2"/>
      </p:bgRef>
    </p:bg>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solidFill>
                  <a:schemeClr val="accent3">
                    <a:shade val="75000"/>
                  </a:schemeClr>
                </a:solidFill>
              </a:defRPr>
            </a:lvl1pPr>
          </a:lstStyle>
          <a:p>
            <a:r>
              <a:rPr kumimoji="0" lang="it-IT" smtClean="0"/>
              <a:t>Fare clic per modificare lo stile del titolo</a:t>
            </a:r>
            <a:endParaRPr kumimoji="0" lang="en-US"/>
          </a:p>
        </p:txBody>
      </p:sp>
      <p:sp>
        <p:nvSpPr>
          <p:cNvPr id="4" name="Segnaposto data 3"/>
          <p:cNvSpPr>
            <a:spLocks noGrp="1"/>
          </p:cNvSpPr>
          <p:nvPr>
            <p:ph type="dt" sz="half" idx="10"/>
          </p:nvPr>
        </p:nvSpPr>
        <p:spPr/>
        <p:txBody>
          <a:bodyPr/>
          <a:lstStyle/>
          <a:p>
            <a:fld id="{08F16361-1C7F-43BF-B10C-DFB0890A0184}" type="datetimeFigureOut">
              <a:rPr lang="it-IT" smtClean="0"/>
              <a:t>26/05/2014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a:xfrm>
            <a:off x="4361688" y="1026372"/>
            <a:ext cx="457200" cy="441325"/>
          </a:xfrm>
        </p:spPr>
        <p:txBody>
          <a:bodyPr/>
          <a:lstStyle/>
          <a:p>
            <a:fld id="{EC16117A-1B89-45F9-A711-B3DEB5477F76}" type="slidenum">
              <a:rPr lang="it-IT" smtClean="0"/>
              <a:t>‹N›</a:t>
            </a:fld>
            <a:endParaRPr lang="it-IT"/>
          </a:p>
        </p:txBody>
      </p:sp>
      <p:sp>
        <p:nvSpPr>
          <p:cNvPr id="8" name="Segnaposto contenuto 7"/>
          <p:cNvSpPr>
            <a:spLocks noGrp="1"/>
          </p:cNvSpPr>
          <p:nvPr>
            <p:ph sz="quarter" idx="1"/>
          </p:nvPr>
        </p:nvSpPr>
        <p:spPr>
          <a:xfrm>
            <a:off x="301752" y="1527048"/>
            <a:ext cx="8503920" cy="4572000"/>
          </a:xfrm>
        </p:spPr>
        <p:txBody>
          <a:body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Intestazione sezione">
    <p:bg>
      <p:bgRef idx="1001">
        <a:schemeClr val="bg1"/>
      </p:bgRef>
    </p:bg>
    <p:spTree>
      <p:nvGrpSpPr>
        <p:cNvPr id="1" name=""/>
        <p:cNvGrpSpPr/>
        <p:nvPr/>
      </p:nvGrpSpPr>
      <p:grpSpPr>
        <a:xfrm>
          <a:off x="0" y="0"/>
          <a:ext cx="0" cy="0"/>
          <a:chOff x="0" y="0"/>
          <a:chExt cx="0" cy="0"/>
        </a:xfrm>
      </p:grpSpPr>
      <p:sp>
        <p:nvSpPr>
          <p:cNvPr id="17" name="Rettangolo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ttangolo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ttangolo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ttangolo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ttangolo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ttangolo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Segnaposto testo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it-IT" smtClean="0"/>
              <a:t>Fare clic per modificare stili del testo dello schema</a:t>
            </a:r>
          </a:p>
        </p:txBody>
      </p:sp>
      <p:sp>
        <p:nvSpPr>
          <p:cNvPr id="13" name="Rettangolo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ttangolo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Segnaposto piè di pagina 4"/>
          <p:cNvSpPr>
            <a:spLocks noGrp="1"/>
          </p:cNvSpPr>
          <p:nvPr>
            <p:ph type="ftr" sz="quarter" idx="11"/>
          </p:nvPr>
        </p:nvSpPr>
        <p:spPr/>
        <p:txBody>
          <a:bodyPr/>
          <a:lstStyle/>
          <a:p>
            <a:endParaRPr lang="it-IT"/>
          </a:p>
        </p:txBody>
      </p:sp>
      <p:sp>
        <p:nvSpPr>
          <p:cNvPr id="4" name="Segnaposto data 3"/>
          <p:cNvSpPr>
            <a:spLocks noGrp="1"/>
          </p:cNvSpPr>
          <p:nvPr>
            <p:ph type="dt" sz="half" idx="10"/>
          </p:nvPr>
        </p:nvSpPr>
        <p:spPr/>
        <p:txBody>
          <a:bodyPr/>
          <a:lstStyle/>
          <a:p>
            <a:fld id="{08F16361-1C7F-43BF-B10C-DFB0890A0184}" type="datetimeFigureOut">
              <a:rPr lang="it-IT" smtClean="0"/>
              <a:t>26/05/2014</a:t>
            </a:fld>
            <a:endParaRPr lang="it-IT"/>
          </a:p>
        </p:txBody>
      </p:sp>
      <p:sp>
        <p:nvSpPr>
          <p:cNvPr id="8" name="Connettore 1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vale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e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egnaposto numero diapositiva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EC16117A-1B89-45F9-A711-B3DEB5477F76}" type="slidenum">
              <a:rPr lang="it-IT" smtClean="0"/>
              <a:t>‹N›</a:t>
            </a:fld>
            <a:endParaRPr lang="it-IT"/>
          </a:p>
        </p:txBody>
      </p:sp>
      <p:sp>
        <p:nvSpPr>
          <p:cNvPr id="2" name="Titolo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it-IT" smtClean="0"/>
              <a:t>Fare clic per modificare lo stile del titolo</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bg>
      <p:bgRef idx="1001">
        <a:schemeClr val="bg2"/>
      </p:bgRef>
    </p:bg>
    <p:spTree>
      <p:nvGrpSpPr>
        <p:cNvPr id="1" name=""/>
        <p:cNvGrpSpPr/>
        <p:nvPr/>
      </p:nvGrpSpPr>
      <p:grpSpPr>
        <a:xfrm>
          <a:off x="0" y="0"/>
          <a:ext cx="0" cy="0"/>
          <a:chOff x="0" y="0"/>
          <a:chExt cx="0" cy="0"/>
        </a:xfrm>
      </p:grpSpPr>
      <p:sp>
        <p:nvSpPr>
          <p:cNvPr id="2" name="Titolo 1"/>
          <p:cNvSpPr>
            <a:spLocks noGrp="1"/>
          </p:cNvSpPr>
          <p:nvPr>
            <p:ph type="title"/>
          </p:nvPr>
        </p:nvSpPr>
        <p:spPr>
          <a:xfrm>
            <a:off x="301752" y="228600"/>
            <a:ext cx="8534400" cy="758952"/>
          </a:xfrm>
        </p:spPr>
        <p:txBody>
          <a:bodyPr/>
          <a:lstStyle/>
          <a:p>
            <a:r>
              <a:rPr kumimoji="0" lang="it-IT" smtClean="0"/>
              <a:t>Fare clic per modificare lo stile del titolo</a:t>
            </a:r>
            <a:endParaRPr kumimoji="0" lang="en-US"/>
          </a:p>
        </p:txBody>
      </p:sp>
      <p:sp>
        <p:nvSpPr>
          <p:cNvPr id="5" name="Segnaposto data 4"/>
          <p:cNvSpPr>
            <a:spLocks noGrp="1"/>
          </p:cNvSpPr>
          <p:nvPr>
            <p:ph type="dt" sz="half" idx="10"/>
          </p:nvPr>
        </p:nvSpPr>
        <p:spPr>
          <a:xfrm>
            <a:off x="5791200" y="6409944"/>
            <a:ext cx="3044952" cy="365760"/>
          </a:xfrm>
        </p:spPr>
        <p:txBody>
          <a:bodyPr/>
          <a:lstStyle/>
          <a:p>
            <a:fld id="{08F16361-1C7F-43BF-B10C-DFB0890A0184}" type="datetimeFigureOut">
              <a:rPr lang="it-IT" smtClean="0"/>
              <a:t>26/05/2014</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EC16117A-1B89-45F9-A711-B3DEB5477F76}" type="slidenum">
              <a:rPr lang="it-IT" smtClean="0"/>
              <a:t>‹N›</a:t>
            </a:fld>
            <a:endParaRPr lang="it-IT"/>
          </a:p>
        </p:txBody>
      </p:sp>
      <p:sp>
        <p:nvSpPr>
          <p:cNvPr id="8" name="Connettore 1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Segnaposto contenuto 9"/>
          <p:cNvSpPr>
            <a:spLocks noGrp="1"/>
          </p:cNvSpPr>
          <p:nvPr>
            <p:ph sz="half" idx="1"/>
          </p:nvPr>
        </p:nvSpPr>
        <p:spPr>
          <a:xfrm>
            <a:off x="301752" y="1371600"/>
            <a:ext cx="4038600" cy="4681728"/>
          </a:xfrm>
        </p:spPr>
        <p:txBody>
          <a:bodyPr/>
          <a:lstStyle>
            <a:lvl1pPr>
              <a:defRPr sz="2500"/>
            </a:lvl1p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12" name="Segnaposto contenuto 11"/>
          <p:cNvSpPr>
            <a:spLocks noGrp="1"/>
          </p:cNvSpPr>
          <p:nvPr>
            <p:ph sz="half" idx="2"/>
          </p:nvPr>
        </p:nvSpPr>
        <p:spPr>
          <a:xfrm>
            <a:off x="4800600" y="1371600"/>
            <a:ext cx="4038600" cy="4681728"/>
          </a:xfrm>
        </p:spPr>
        <p:txBody>
          <a:bodyPr/>
          <a:lstStyle>
            <a:lvl1pPr>
              <a:defRPr sz="2500"/>
            </a:lvl1p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nfronto">
    <p:bg>
      <p:bgRef idx="1001">
        <a:schemeClr val="bg2"/>
      </p:bgRef>
    </p:bg>
    <p:spTree>
      <p:nvGrpSpPr>
        <p:cNvPr id="1" name=""/>
        <p:cNvGrpSpPr/>
        <p:nvPr/>
      </p:nvGrpSpPr>
      <p:grpSpPr>
        <a:xfrm>
          <a:off x="0" y="0"/>
          <a:ext cx="0" cy="0"/>
          <a:chOff x="0" y="0"/>
          <a:chExt cx="0" cy="0"/>
        </a:xfrm>
      </p:grpSpPr>
      <p:sp>
        <p:nvSpPr>
          <p:cNvPr id="10" name="Connettore 1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ttangolo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ttangolo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ttangolo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ttangolo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ttangolo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ttangolo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Segnaposto testo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it-IT" smtClean="0"/>
              <a:t>Fare clic per modificare stili del testo dello schema</a:t>
            </a:r>
          </a:p>
        </p:txBody>
      </p:sp>
      <p:sp>
        <p:nvSpPr>
          <p:cNvPr id="4" name="Segnaposto testo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it-IT" smtClean="0"/>
              <a:t>Fare clic per modificare stili del testo dello schema</a:t>
            </a:r>
          </a:p>
        </p:txBody>
      </p:sp>
      <p:sp>
        <p:nvSpPr>
          <p:cNvPr id="7" name="Segnaposto data 6"/>
          <p:cNvSpPr>
            <a:spLocks noGrp="1"/>
          </p:cNvSpPr>
          <p:nvPr>
            <p:ph type="dt" sz="half" idx="10"/>
          </p:nvPr>
        </p:nvSpPr>
        <p:spPr/>
        <p:txBody>
          <a:bodyPr/>
          <a:lstStyle/>
          <a:p>
            <a:fld id="{08F16361-1C7F-43BF-B10C-DFB0890A0184}" type="datetimeFigureOut">
              <a:rPr lang="it-IT" smtClean="0"/>
              <a:t>26/05/2014</a:t>
            </a:fld>
            <a:endParaRPr lang="it-IT"/>
          </a:p>
        </p:txBody>
      </p:sp>
      <p:sp>
        <p:nvSpPr>
          <p:cNvPr id="8" name="Segnaposto piè di pagina 7"/>
          <p:cNvSpPr>
            <a:spLocks noGrp="1"/>
          </p:cNvSpPr>
          <p:nvPr>
            <p:ph type="ftr" sz="quarter" idx="11"/>
          </p:nvPr>
        </p:nvSpPr>
        <p:spPr>
          <a:xfrm>
            <a:off x="304800" y="6409944"/>
            <a:ext cx="3581400" cy="365760"/>
          </a:xfrm>
        </p:spPr>
        <p:txBody>
          <a:bodyPr/>
          <a:lstStyle/>
          <a:p>
            <a:endParaRPr lang="it-IT"/>
          </a:p>
        </p:txBody>
      </p:sp>
      <p:sp>
        <p:nvSpPr>
          <p:cNvPr id="15" name="Connettore 1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ttangolo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Segnaposto contenuto 23"/>
          <p:cNvSpPr>
            <a:spLocks noGrp="1"/>
          </p:cNvSpPr>
          <p:nvPr>
            <p:ph sz="quarter" idx="2"/>
          </p:nvPr>
        </p:nvSpPr>
        <p:spPr>
          <a:xfrm>
            <a:off x="301752" y="2471383"/>
            <a:ext cx="4041648" cy="3818404"/>
          </a:xfrm>
        </p:spPr>
        <p:txBody>
          <a:body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26" name="Segnaposto contenuto 25"/>
          <p:cNvSpPr>
            <a:spLocks noGrp="1"/>
          </p:cNvSpPr>
          <p:nvPr>
            <p:ph sz="quarter" idx="4"/>
          </p:nvPr>
        </p:nvSpPr>
        <p:spPr>
          <a:xfrm>
            <a:off x="4800600" y="2471383"/>
            <a:ext cx="4038600" cy="3822192"/>
          </a:xfrm>
        </p:spPr>
        <p:txBody>
          <a:body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25" name="Ovale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Ovale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egnaposto numero diapositiva 8"/>
          <p:cNvSpPr>
            <a:spLocks noGrp="1"/>
          </p:cNvSpPr>
          <p:nvPr>
            <p:ph type="sldNum" sz="quarter" idx="12"/>
          </p:nvPr>
        </p:nvSpPr>
        <p:spPr>
          <a:xfrm>
            <a:off x="4343400" y="1042416"/>
            <a:ext cx="457200" cy="441325"/>
          </a:xfrm>
        </p:spPr>
        <p:txBody>
          <a:bodyPr/>
          <a:lstStyle>
            <a:lvl1pPr algn="ctr">
              <a:defRPr/>
            </a:lvl1pPr>
          </a:lstStyle>
          <a:p>
            <a:fld id="{EC16117A-1B89-45F9-A711-B3DEB5477F76}" type="slidenum">
              <a:rPr lang="it-IT" smtClean="0"/>
              <a:t>‹N›</a:t>
            </a:fld>
            <a:endParaRPr lang="it-IT"/>
          </a:p>
        </p:txBody>
      </p:sp>
      <p:sp>
        <p:nvSpPr>
          <p:cNvPr id="23" name="Titolo 22"/>
          <p:cNvSpPr>
            <a:spLocks noGrp="1"/>
          </p:cNvSpPr>
          <p:nvPr>
            <p:ph type="title"/>
          </p:nvPr>
        </p:nvSpPr>
        <p:spPr/>
        <p:txBody>
          <a:bodyPr rtlCol="0" anchor="b" anchorCtr="0"/>
          <a:lstStyle/>
          <a:p>
            <a:r>
              <a:rPr kumimoji="0" lang="it-IT" smtClean="0"/>
              <a:t>Fare clic per modificare lo stile del titolo</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kumimoji="0" lang="it-IT" smtClean="0"/>
              <a:t>Fare clic per modificare lo stile del titolo</a:t>
            </a:r>
            <a:endParaRPr kumimoji="0" lang="en-US"/>
          </a:p>
        </p:txBody>
      </p:sp>
      <p:sp>
        <p:nvSpPr>
          <p:cNvPr id="3" name="Segnaposto data 2"/>
          <p:cNvSpPr>
            <a:spLocks noGrp="1"/>
          </p:cNvSpPr>
          <p:nvPr>
            <p:ph type="dt" sz="half" idx="10"/>
          </p:nvPr>
        </p:nvSpPr>
        <p:spPr/>
        <p:txBody>
          <a:bodyPr/>
          <a:lstStyle/>
          <a:p>
            <a:fld id="{08F16361-1C7F-43BF-B10C-DFB0890A0184}" type="datetimeFigureOut">
              <a:rPr lang="it-IT" smtClean="0"/>
              <a:t>26/05/2014</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a:xfrm>
            <a:off x="4343400" y="1036020"/>
            <a:ext cx="457200" cy="441325"/>
          </a:xfrm>
        </p:spPr>
        <p:txBody>
          <a:bodyPr/>
          <a:lstStyle/>
          <a:p>
            <a:fld id="{EC16117A-1B89-45F9-A711-B3DEB5477F76}" type="slidenum">
              <a:rPr lang="it-IT" smtClean="0"/>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uota">
    <p:spTree>
      <p:nvGrpSpPr>
        <p:cNvPr id="1" name=""/>
        <p:cNvGrpSpPr/>
        <p:nvPr/>
      </p:nvGrpSpPr>
      <p:grpSpPr>
        <a:xfrm>
          <a:off x="0" y="0"/>
          <a:ext cx="0" cy="0"/>
          <a:chOff x="0" y="0"/>
          <a:chExt cx="0" cy="0"/>
        </a:xfrm>
      </p:grpSpPr>
      <p:sp>
        <p:nvSpPr>
          <p:cNvPr id="7" name="Rettangolo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ttangolo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ttangolo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ttangolo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ttangolo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ttangolo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Segnaposto data 1"/>
          <p:cNvSpPr>
            <a:spLocks noGrp="1"/>
          </p:cNvSpPr>
          <p:nvPr>
            <p:ph type="dt" sz="half" idx="10"/>
          </p:nvPr>
        </p:nvSpPr>
        <p:spPr/>
        <p:txBody>
          <a:bodyPr/>
          <a:lstStyle/>
          <a:p>
            <a:fld id="{08F16361-1C7F-43BF-B10C-DFB0890A0184}" type="datetimeFigureOut">
              <a:rPr lang="it-IT" smtClean="0"/>
              <a:t>26/05/2014</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a:xfrm>
            <a:off x="4267200" y="6324600"/>
            <a:ext cx="609600" cy="441324"/>
          </a:xfrm>
        </p:spPr>
        <p:txBody>
          <a:bodyPr/>
          <a:lstStyle>
            <a:lvl1pPr>
              <a:defRPr>
                <a:solidFill>
                  <a:srgbClr val="FFFFFF"/>
                </a:solidFill>
              </a:defRPr>
            </a:lvl1pPr>
          </a:lstStyle>
          <a:p>
            <a:fld id="{EC16117A-1B89-45F9-A711-B3DEB5477F76}" type="slidenum">
              <a:rPr lang="it-IT" smtClean="0"/>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to con didascalia">
    <p:bg>
      <p:bgRef idx="1001">
        <a:schemeClr val="bg1"/>
      </p:bgRef>
    </p:bg>
    <p:spTree>
      <p:nvGrpSpPr>
        <p:cNvPr id="1" name=""/>
        <p:cNvGrpSpPr/>
        <p:nvPr/>
      </p:nvGrpSpPr>
      <p:grpSpPr>
        <a:xfrm>
          <a:off x="0" y="0"/>
          <a:ext cx="0" cy="0"/>
          <a:chOff x="0" y="0"/>
          <a:chExt cx="0" cy="0"/>
        </a:xfrm>
      </p:grpSpPr>
      <p:sp>
        <p:nvSpPr>
          <p:cNvPr id="19" name="Rettangolo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ttangolo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ttangolo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ttangolo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ttangolo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ttangolo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olo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it-IT" smtClean="0"/>
              <a:t>Fare clic per modificare lo stile del titolo</a:t>
            </a:r>
            <a:endParaRPr kumimoji="0" lang="en-US"/>
          </a:p>
        </p:txBody>
      </p:sp>
      <p:sp>
        <p:nvSpPr>
          <p:cNvPr id="3" name="Segnaposto testo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it-IT" smtClean="0"/>
              <a:t>Fare clic per modificare stili del testo dello schema</a:t>
            </a:r>
          </a:p>
        </p:txBody>
      </p:sp>
      <p:sp>
        <p:nvSpPr>
          <p:cNvPr id="8" name="Rettangolo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Connettore 1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Segnaposto contenuto 19"/>
          <p:cNvSpPr>
            <a:spLocks noGrp="1"/>
          </p:cNvSpPr>
          <p:nvPr>
            <p:ph sz="quarter" idx="1"/>
          </p:nvPr>
        </p:nvSpPr>
        <p:spPr>
          <a:xfrm>
            <a:off x="3124200" y="685800"/>
            <a:ext cx="5638800" cy="5410200"/>
          </a:xfrm>
        </p:spPr>
        <p:txBody>
          <a:body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10" name="Ovale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e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egnaposto numero diapositiva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EC16117A-1B89-45F9-A711-B3DEB5477F76}" type="slidenum">
              <a:rPr lang="it-IT" smtClean="0"/>
              <a:t>‹N›</a:t>
            </a:fld>
            <a:endParaRPr lang="it-IT"/>
          </a:p>
        </p:txBody>
      </p:sp>
      <p:sp>
        <p:nvSpPr>
          <p:cNvPr id="21" name="Rettangolo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Segnaposto data 4"/>
          <p:cNvSpPr>
            <a:spLocks noGrp="1"/>
          </p:cNvSpPr>
          <p:nvPr>
            <p:ph type="dt" sz="half" idx="10"/>
          </p:nvPr>
        </p:nvSpPr>
        <p:spPr/>
        <p:txBody>
          <a:bodyPr/>
          <a:lstStyle/>
          <a:p>
            <a:fld id="{08F16361-1C7F-43BF-B10C-DFB0890A0184}" type="datetimeFigureOut">
              <a:rPr lang="it-IT" smtClean="0"/>
              <a:t>26/05/2014</a:t>
            </a:fld>
            <a:endParaRPr lang="it-IT"/>
          </a:p>
        </p:txBody>
      </p:sp>
      <p:sp>
        <p:nvSpPr>
          <p:cNvPr id="6" name="Segnaposto piè di pagina 5"/>
          <p:cNvSpPr>
            <a:spLocks noGrp="1"/>
          </p:cNvSpPr>
          <p:nvPr>
            <p:ph type="ftr" sz="quarter" idx="11"/>
          </p:nvPr>
        </p:nvSpPr>
        <p:spPr>
          <a:xfrm>
            <a:off x="301752" y="6410848"/>
            <a:ext cx="3383280" cy="365760"/>
          </a:xfrm>
        </p:spPr>
        <p:txBody>
          <a:bodyPr/>
          <a:lstStyle/>
          <a:p>
            <a:endParaRPr lang="it-IT"/>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magine con didascalia">
    <p:spTree>
      <p:nvGrpSpPr>
        <p:cNvPr id="1" name=""/>
        <p:cNvGrpSpPr/>
        <p:nvPr/>
      </p:nvGrpSpPr>
      <p:grpSpPr>
        <a:xfrm>
          <a:off x="0" y="0"/>
          <a:ext cx="0" cy="0"/>
          <a:chOff x="0" y="0"/>
          <a:chExt cx="0" cy="0"/>
        </a:xfrm>
      </p:grpSpPr>
      <p:sp>
        <p:nvSpPr>
          <p:cNvPr id="21" name="Connettore 1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ttangolo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ttangolo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ttangolo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ttangolo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ttangolo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ttangolo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ttangolo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ale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vale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egnaposto numero diapositiva 6"/>
          <p:cNvSpPr>
            <a:spLocks noGrp="1"/>
          </p:cNvSpPr>
          <p:nvPr>
            <p:ph type="sldNum" sz="quarter" idx="12"/>
          </p:nvPr>
        </p:nvSpPr>
        <p:spPr>
          <a:xfrm>
            <a:off x="1371600" y="312738"/>
            <a:ext cx="457200" cy="441325"/>
          </a:xfrm>
        </p:spPr>
        <p:txBody>
          <a:bodyPr/>
          <a:lstStyle/>
          <a:p>
            <a:fld id="{EC16117A-1B89-45F9-A711-B3DEB5477F76}" type="slidenum">
              <a:rPr lang="it-IT" smtClean="0"/>
              <a:t>‹N›</a:t>
            </a:fld>
            <a:endParaRPr lang="it-IT"/>
          </a:p>
        </p:txBody>
      </p:sp>
      <p:sp>
        <p:nvSpPr>
          <p:cNvPr id="2" name="Titolo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it-IT" smtClean="0"/>
              <a:t>Fare clic per modificare lo stile del titolo</a:t>
            </a:r>
            <a:endParaRPr kumimoji="0" lang="en-US"/>
          </a:p>
        </p:txBody>
      </p:sp>
      <p:sp>
        <p:nvSpPr>
          <p:cNvPr id="3" name="Segnaposto immagine 2"/>
          <p:cNvSpPr>
            <a:spLocks noGrp="1"/>
          </p:cNvSpPr>
          <p:nvPr>
            <p:ph type="pic" idx="1"/>
          </p:nvPr>
        </p:nvSpPr>
        <p:spPr>
          <a:xfrm>
            <a:off x="3000375" y="609600"/>
            <a:ext cx="5867400" cy="4267200"/>
          </a:xfrm>
        </p:spPr>
        <p:txBody>
          <a:bodyPr/>
          <a:lstStyle>
            <a:lvl1pPr marL="0" indent="0">
              <a:buNone/>
              <a:defRPr sz="3200"/>
            </a:lvl1pPr>
          </a:lstStyle>
          <a:p>
            <a:r>
              <a:rPr kumimoji="0" lang="it-IT" smtClean="0"/>
              <a:t>Fare clic sull'icona per inserire un'immagine</a:t>
            </a:r>
            <a:endParaRPr kumimoji="0" lang="en-US" dirty="0"/>
          </a:p>
        </p:txBody>
      </p:sp>
      <p:sp>
        <p:nvSpPr>
          <p:cNvPr id="4" name="Segnaposto testo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it-IT" smtClean="0"/>
              <a:t>Fare clic per modificare stili del testo dello schema</a:t>
            </a:r>
          </a:p>
        </p:txBody>
      </p:sp>
      <p:sp>
        <p:nvSpPr>
          <p:cNvPr id="22" name="Rettangolo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Segnaposto data 4"/>
          <p:cNvSpPr>
            <a:spLocks noGrp="1"/>
          </p:cNvSpPr>
          <p:nvPr>
            <p:ph type="dt" sz="half" idx="10"/>
          </p:nvPr>
        </p:nvSpPr>
        <p:spPr>
          <a:xfrm>
            <a:off x="5788152" y="6404984"/>
            <a:ext cx="3044952" cy="365760"/>
          </a:xfrm>
        </p:spPr>
        <p:txBody>
          <a:bodyPr/>
          <a:lstStyle/>
          <a:p>
            <a:fld id="{08F16361-1C7F-43BF-B10C-DFB0890A0184}" type="datetimeFigureOut">
              <a:rPr lang="it-IT" smtClean="0"/>
              <a:t>26/05/2014</a:t>
            </a:fld>
            <a:endParaRPr lang="it-IT"/>
          </a:p>
        </p:txBody>
      </p:sp>
      <p:sp>
        <p:nvSpPr>
          <p:cNvPr id="6" name="Segnaposto piè di pagina 5"/>
          <p:cNvSpPr>
            <a:spLocks noGrp="1"/>
          </p:cNvSpPr>
          <p:nvPr>
            <p:ph type="ftr" sz="quarter" idx="11"/>
          </p:nvPr>
        </p:nvSpPr>
        <p:spPr>
          <a:xfrm>
            <a:off x="301752" y="6410848"/>
            <a:ext cx="3584448" cy="365760"/>
          </a:xfrm>
        </p:spPr>
        <p:txBody>
          <a:bodyPr/>
          <a:lstStyle/>
          <a:p>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ttangolo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ttangolo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ttangolo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ttangolo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ttangolo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Segnaposto data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08F16361-1C7F-43BF-B10C-DFB0890A0184}" type="datetimeFigureOut">
              <a:rPr lang="it-IT" smtClean="0"/>
              <a:t>26/05/2014</a:t>
            </a:fld>
            <a:endParaRPr lang="it-IT"/>
          </a:p>
        </p:txBody>
      </p:sp>
      <p:sp>
        <p:nvSpPr>
          <p:cNvPr id="3" name="Segnaposto piè di pagina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it-IT"/>
          </a:p>
        </p:txBody>
      </p:sp>
      <p:sp>
        <p:nvSpPr>
          <p:cNvPr id="8" name="Rettangolo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Connettore 1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Ovale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e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egnaposto numero diapositiva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EC16117A-1B89-45F9-A711-B3DEB5477F76}" type="slidenum">
              <a:rPr lang="it-IT" smtClean="0"/>
              <a:t>‹N›</a:t>
            </a:fld>
            <a:endParaRPr lang="it-IT"/>
          </a:p>
        </p:txBody>
      </p:sp>
      <p:sp>
        <p:nvSpPr>
          <p:cNvPr id="22" name="Segnaposto titolo 21"/>
          <p:cNvSpPr>
            <a:spLocks noGrp="1"/>
          </p:cNvSpPr>
          <p:nvPr>
            <p:ph type="title"/>
          </p:nvPr>
        </p:nvSpPr>
        <p:spPr>
          <a:xfrm>
            <a:off x="301752" y="228600"/>
            <a:ext cx="8534400" cy="758952"/>
          </a:xfrm>
          <a:prstGeom prst="rect">
            <a:avLst/>
          </a:prstGeom>
        </p:spPr>
        <p:txBody>
          <a:bodyPr vert="horz" anchor="b">
            <a:normAutofit/>
          </a:bodyPr>
          <a:lstStyle/>
          <a:p>
            <a:r>
              <a:rPr kumimoji="0" lang="it-IT" smtClean="0"/>
              <a:t>Fare clic per modificare lo stile del titolo</a:t>
            </a:r>
            <a:endParaRPr kumimoji="0" lang="en-US"/>
          </a:p>
        </p:txBody>
      </p:sp>
      <p:sp>
        <p:nvSpPr>
          <p:cNvPr id="13" name="Segnaposto testo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it-IT" smtClean="0"/>
              <a:t>Fare clic per modificare stili del testo dello schema</a:t>
            </a:r>
          </a:p>
          <a:p>
            <a:pPr lvl="1" eaLnBrk="1" latinLnBrk="0" hangingPunct="1"/>
            <a:r>
              <a:rPr kumimoji="0" lang="it-IT" smtClean="0"/>
              <a:t>Secondo livello</a:t>
            </a:r>
          </a:p>
          <a:p>
            <a:pPr lvl="2" eaLnBrk="1" latinLnBrk="0" hangingPunct="1"/>
            <a:r>
              <a:rPr kumimoji="0" lang="it-IT" smtClean="0"/>
              <a:t>Terzo livello</a:t>
            </a:r>
          </a:p>
          <a:p>
            <a:pPr lvl="3" eaLnBrk="1" latinLnBrk="0" hangingPunct="1"/>
            <a:r>
              <a:rPr kumimoji="0" lang="it-IT" smtClean="0"/>
              <a:t>Quarto livello</a:t>
            </a:r>
          </a:p>
          <a:p>
            <a:pPr lvl="4" eaLnBrk="1" latinLnBrk="0" hangingPunct="1"/>
            <a:r>
              <a:rPr kumimoji="0" lang="it-IT" smtClean="0"/>
              <a:t>Quinto livello</a:t>
            </a:r>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olo 5"/>
          <p:cNvSpPr>
            <a:spLocks noGrp="1"/>
          </p:cNvSpPr>
          <p:nvPr>
            <p:ph type="title"/>
          </p:nvPr>
        </p:nvSpPr>
        <p:spPr/>
        <p:txBody>
          <a:bodyPr/>
          <a:lstStyle/>
          <a:p>
            <a:r>
              <a:rPr lang="it-IT" dirty="0" smtClean="0"/>
              <a:t>BONUS IRPEF</a:t>
            </a:r>
            <a:endParaRPr lang="it-IT" dirty="0"/>
          </a:p>
        </p:txBody>
      </p:sp>
      <p:sp>
        <p:nvSpPr>
          <p:cNvPr id="8" name="Segnaposto testo 7"/>
          <p:cNvSpPr>
            <a:spLocks noGrp="1"/>
          </p:cNvSpPr>
          <p:nvPr>
            <p:ph type="body" idx="2"/>
          </p:nvPr>
        </p:nvSpPr>
        <p:spPr/>
        <p:txBody>
          <a:bodyPr>
            <a:normAutofit/>
          </a:bodyPr>
          <a:lstStyle/>
          <a:p>
            <a:pPr algn="ctr"/>
            <a:endParaRPr lang="it-IT" sz="2800" dirty="0" smtClean="0"/>
          </a:p>
          <a:p>
            <a:pPr algn="ctr"/>
            <a:r>
              <a:rPr lang="it-IT" sz="2800" dirty="0" smtClean="0"/>
              <a:t>ART.1 D.L. 66/2014</a:t>
            </a:r>
            <a:endParaRPr lang="it-IT" sz="2800" dirty="0"/>
          </a:p>
        </p:txBody>
      </p:sp>
      <p:sp>
        <p:nvSpPr>
          <p:cNvPr id="7" name="Segnaposto contenuto 6"/>
          <p:cNvSpPr>
            <a:spLocks noGrp="1"/>
          </p:cNvSpPr>
          <p:nvPr>
            <p:ph sz="quarter" idx="1"/>
          </p:nvPr>
        </p:nvSpPr>
        <p:spPr/>
        <p:txBody>
          <a:bodyPr/>
          <a:lstStyle/>
          <a:p>
            <a:endParaRPr lang="it-IT" dirty="0" smtClean="0"/>
          </a:p>
          <a:p>
            <a:pPr algn="just"/>
            <a:endParaRPr lang="it-IT" dirty="0"/>
          </a:p>
          <a:p>
            <a:pPr algn="just"/>
            <a:r>
              <a:rPr lang="it-IT" dirty="0" smtClean="0"/>
              <a:t>Misure volte a ridurre il cuneo fiscale dei lavoratori dipendenti ed assimilati;</a:t>
            </a:r>
          </a:p>
          <a:p>
            <a:endParaRPr lang="it-IT" dirty="0"/>
          </a:p>
          <a:p>
            <a:pPr algn="just"/>
            <a:r>
              <a:rPr lang="it-IT" dirty="0" smtClean="0"/>
              <a:t>Erogazione di un bonus </a:t>
            </a:r>
            <a:r>
              <a:rPr lang="it-IT" dirty="0" err="1" smtClean="0"/>
              <a:t>irpef</a:t>
            </a:r>
            <a:r>
              <a:rPr lang="it-IT" dirty="0" smtClean="0"/>
              <a:t> mensile</a:t>
            </a:r>
            <a:endParaRPr lang="it-IT" dirty="0"/>
          </a:p>
        </p:txBody>
      </p:sp>
    </p:spTree>
    <p:extLst>
      <p:ext uri="{BB962C8B-B14F-4D97-AF65-F5344CB8AC3E}">
        <p14:creationId xmlns:p14="http://schemas.microsoft.com/office/powerpoint/2010/main" val="90466493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testo 1"/>
          <p:cNvSpPr>
            <a:spLocks noGrp="1"/>
          </p:cNvSpPr>
          <p:nvPr>
            <p:ph type="body" idx="1"/>
          </p:nvPr>
        </p:nvSpPr>
        <p:spPr/>
        <p:txBody>
          <a:bodyPr/>
          <a:lstStyle/>
          <a:p>
            <a:pPr algn="ctr"/>
            <a:r>
              <a:rPr lang="it-IT" dirty="0" smtClean="0"/>
              <a:t>AUTOMATICITA’</a:t>
            </a:r>
            <a:endParaRPr lang="it-IT" dirty="0"/>
          </a:p>
        </p:txBody>
      </p:sp>
      <p:sp>
        <p:nvSpPr>
          <p:cNvPr id="3" name="Segnaposto testo 2"/>
          <p:cNvSpPr>
            <a:spLocks noGrp="1"/>
          </p:cNvSpPr>
          <p:nvPr>
            <p:ph type="body" sz="half" idx="3"/>
          </p:nvPr>
        </p:nvSpPr>
        <p:spPr/>
        <p:txBody>
          <a:bodyPr/>
          <a:lstStyle/>
          <a:p>
            <a:pPr algn="ctr"/>
            <a:r>
              <a:rPr lang="it-IT" dirty="0" smtClean="0"/>
              <a:t>SOSTITUTI D’IMPOSTA INTERESSATI</a:t>
            </a:r>
            <a:endParaRPr lang="it-IT" dirty="0"/>
          </a:p>
        </p:txBody>
      </p:sp>
      <p:sp>
        <p:nvSpPr>
          <p:cNvPr id="4" name="Segnaposto contenuto 3"/>
          <p:cNvSpPr>
            <a:spLocks noGrp="1"/>
          </p:cNvSpPr>
          <p:nvPr>
            <p:ph sz="quarter" idx="2"/>
          </p:nvPr>
        </p:nvSpPr>
        <p:spPr/>
        <p:txBody>
          <a:bodyPr>
            <a:normAutofit fontScale="92500" lnSpcReduction="10000"/>
          </a:bodyPr>
          <a:lstStyle/>
          <a:p>
            <a:pPr algn="just"/>
            <a:endParaRPr lang="it-IT" sz="1500" dirty="0" smtClean="0"/>
          </a:p>
          <a:p>
            <a:pPr marL="0" indent="0" algn="just">
              <a:buNone/>
            </a:pPr>
            <a:endParaRPr lang="it-IT" sz="2000" dirty="0" smtClean="0"/>
          </a:p>
          <a:p>
            <a:pPr algn="just"/>
            <a:r>
              <a:rPr lang="it-IT" sz="2000" dirty="0" smtClean="0"/>
              <a:t>Il </a:t>
            </a:r>
            <a:r>
              <a:rPr lang="it-IT" sz="2000" dirty="0"/>
              <a:t>credito d’imposta è riconosciuto, in via automatica, dai sostituti </a:t>
            </a:r>
            <a:r>
              <a:rPr lang="it-IT" sz="2000" dirty="0" smtClean="0"/>
              <a:t>d’imposta </a:t>
            </a:r>
            <a:r>
              <a:rPr lang="it-IT" sz="2000" dirty="0"/>
              <a:t>senza che questi debbano attendere alcuna richiesta esplicita da parte dei beneficiari</a:t>
            </a:r>
            <a:r>
              <a:rPr lang="it-IT" sz="2000" dirty="0" smtClean="0"/>
              <a:t>.</a:t>
            </a:r>
            <a:r>
              <a:rPr lang="it-IT" sz="2000" dirty="0"/>
              <a:t> Non è necessaria alcuna comunicazione preventiva da parte </a:t>
            </a:r>
            <a:r>
              <a:rPr lang="it-IT" sz="2000" dirty="0" smtClean="0"/>
              <a:t>dei dipendenti al sostituto </a:t>
            </a:r>
            <a:r>
              <a:rPr lang="it-IT" sz="2000" dirty="0"/>
              <a:t>di imposta in ordine al possesso </a:t>
            </a:r>
            <a:r>
              <a:rPr lang="it-IT" sz="2000" dirty="0" smtClean="0"/>
              <a:t>dei requisiti </a:t>
            </a:r>
            <a:r>
              <a:rPr lang="it-IT" sz="2000" dirty="0"/>
              <a:t>e alla spettanza del bonus.</a:t>
            </a:r>
          </a:p>
        </p:txBody>
      </p:sp>
      <p:sp>
        <p:nvSpPr>
          <p:cNvPr id="5" name="Segnaposto contenuto 4"/>
          <p:cNvSpPr>
            <a:spLocks noGrp="1"/>
          </p:cNvSpPr>
          <p:nvPr>
            <p:ph sz="quarter" idx="4"/>
          </p:nvPr>
        </p:nvSpPr>
        <p:spPr/>
        <p:txBody>
          <a:bodyPr>
            <a:noAutofit/>
          </a:bodyPr>
          <a:lstStyle/>
          <a:p>
            <a:pPr algn="just"/>
            <a:r>
              <a:rPr lang="it-IT" sz="1400" dirty="0"/>
              <a:t>I soggetti tenuti al riconoscimento del credito, per l’anno 2014, sono i sostituti di imposta di </a:t>
            </a:r>
            <a:r>
              <a:rPr lang="it-IT" sz="1400" dirty="0" smtClean="0"/>
              <a:t>cui agli </a:t>
            </a:r>
            <a:r>
              <a:rPr lang="it-IT" sz="1400" b="1" dirty="0"/>
              <a:t>art. 23 e 29 del DPR 29 settembre 1973, n. </a:t>
            </a:r>
            <a:r>
              <a:rPr lang="it-IT" sz="1400" b="1" dirty="0" smtClean="0"/>
              <a:t>600</a:t>
            </a:r>
            <a:r>
              <a:rPr lang="it-IT" sz="1400" dirty="0" smtClean="0"/>
              <a:t>:</a:t>
            </a:r>
          </a:p>
          <a:p>
            <a:pPr algn="just"/>
            <a:r>
              <a:rPr lang="it-IT" sz="1400" dirty="0" smtClean="0"/>
              <a:t>enti </a:t>
            </a:r>
            <a:r>
              <a:rPr lang="it-IT" sz="1400" dirty="0"/>
              <a:t>e le società indicati nell’art. 73, comma 1, del TUIR;</a:t>
            </a:r>
          </a:p>
          <a:p>
            <a:pPr algn="just"/>
            <a:r>
              <a:rPr lang="it-IT" sz="1400" dirty="0" smtClean="0"/>
              <a:t>le </a:t>
            </a:r>
            <a:r>
              <a:rPr lang="it-IT" sz="1400" dirty="0"/>
              <a:t>società e associazioni indicate nell’art. 5 del TUIR;</a:t>
            </a:r>
          </a:p>
          <a:p>
            <a:pPr algn="just"/>
            <a:r>
              <a:rPr lang="it-IT" sz="1400" dirty="0" smtClean="0"/>
              <a:t>le </a:t>
            </a:r>
            <a:r>
              <a:rPr lang="it-IT" sz="1400" dirty="0"/>
              <a:t>persone fisiche che esercitano imprese commerciali, ai sensi dell’art. 55 del TUIR;</a:t>
            </a:r>
          </a:p>
          <a:p>
            <a:pPr algn="just"/>
            <a:r>
              <a:rPr lang="it-IT" sz="1400" dirty="0" smtClean="0"/>
              <a:t>le </a:t>
            </a:r>
            <a:r>
              <a:rPr lang="it-IT" sz="1400" dirty="0"/>
              <a:t>imprese agricole;</a:t>
            </a:r>
          </a:p>
          <a:p>
            <a:pPr algn="just"/>
            <a:r>
              <a:rPr lang="it-IT" sz="1400" dirty="0"/>
              <a:t>l</a:t>
            </a:r>
            <a:r>
              <a:rPr lang="it-IT" sz="1400" dirty="0" smtClean="0"/>
              <a:t>e </a:t>
            </a:r>
            <a:r>
              <a:rPr lang="it-IT" sz="1400" dirty="0"/>
              <a:t>persone fisiche che esercitano arti e professioni;</a:t>
            </a:r>
          </a:p>
          <a:p>
            <a:pPr algn="just"/>
            <a:r>
              <a:rPr lang="it-IT" sz="1400" dirty="0" smtClean="0"/>
              <a:t>il </a:t>
            </a:r>
            <a:r>
              <a:rPr lang="it-IT" sz="1400" dirty="0"/>
              <a:t>curatore </a:t>
            </a:r>
            <a:r>
              <a:rPr lang="it-IT" sz="1400" dirty="0" smtClean="0"/>
              <a:t> fallimentare</a:t>
            </a:r>
            <a:r>
              <a:rPr lang="it-IT" sz="1400" dirty="0"/>
              <a:t>;</a:t>
            </a:r>
          </a:p>
          <a:p>
            <a:pPr algn="just"/>
            <a:r>
              <a:rPr lang="it-IT" sz="1400" dirty="0" smtClean="0"/>
              <a:t>il </a:t>
            </a:r>
            <a:r>
              <a:rPr lang="it-IT" sz="1400" dirty="0"/>
              <a:t>commissario liquidatore;</a:t>
            </a:r>
          </a:p>
          <a:p>
            <a:pPr algn="just"/>
            <a:r>
              <a:rPr lang="it-IT" sz="1400" dirty="0" smtClean="0"/>
              <a:t>il </a:t>
            </a:r>
            <a:r>
              <a:rPr lang="it-IT" sz="1400" dirty="0"/>
              <a:t>condominio.</a:t>
            </a:r>
          </a:p>
        </p:txBody>
      </p:sp>
      <p:sp>
        <p:nvSpPr>
          <p:cNvPr id="6" name="Titolo 5"/>
          <p:cNvSpPr>
            <a:spLocks noGrp="1"/>
          </p:cNvSpPr>
          <p:nvPr>
            <p:ph type="title"/>
          </p:nvPr>
        </p:nvSpPr>
        <p:spPr/>
        <p:txBody>
          <a:bodyPr/>
          <a:lstStyle/>
          <a:p>
            <a:r>
              <a:rPr lang="it-IT" dirty="0" smtClean="0"/>
              <a:t>BONUS IRPEF</a:t>
            </a:r>
            <a:endParaRPr lang="it-IT" dirty="0"/>
          </a:p>
        </p:txBody>
      </p:sp>
    </p:spTree>
    <p:extLst>
      <p:ext uri="{BB962C8B-B14F-4D97-AF65-F5344CB8AC3E}">
        <p14:creationId xmlns:p14="http://schemas.microsoft.com/office/powerpoint/2010/main" val="93900190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olo 5"/>
          <p:cNvSpPr>
            <a:spLocks noGrp="1"/>
          </p:cNvSpPr>
          <p:nvPr>
            <p:ph type="title"/>
          </p:nvPr>
        </p:nvSpPr>
        <p:spPr/>
        <p:txBody>
          <a:bodyPr/>
          <a:lstStyle/>
          <a:p>
            <a:r>
              <a:rPr lang="it-IT" dirty="0" smtClean="0"/>
              <a:t>BONUS IRPEF</a:t>
            </a:r>
            <a:endParaRPr lang="it-IT" dirty="0"/>
          </a:p>
        </p:txBody>
      </p:sp>
      <p:sp>
        <p:nvSpPr>
          <p:cNvPr id="8" name="Segnaposto testo 7"/>
          <p:cNvSpPr>
            <a:spLocks noGrp="1"/>
          </p:cNvSpPr>
          <p:nvPr>
            <p:ph type="body" idx="2"/>
          </p:nvPr>
        </p:nvSpPr>
        <p:spPr/>
        <p:txBody>
          <a:bodyPr>
            <a:normAutofit/>
          </a:bodyPr>
          <a:lstStyle/>
          <a:p>
            <a:pPr algn="ctr"/>
            <a:endParaRPr lang="it-IT" sz="1800" dirty="0" smtClean="0"/>
          </a:p>
          <a:p>
            <a:pPr algn="ctr"/>
            <a:endParaRPr lang="it-IT" sz="1800" dirty="0"/>
          </a:p>
          <a:p>
            <a:pPr algn="ctr"/>
            <a:r>
              <a:rPr lang="it-IT" sz="1800" dirty="0" smtClean="0"/>
              <a:t>DETERMINAZIONE</a:t>
            </a:r>
          </a:p>
          <a:p>
            <a:pPr algn="ctr"/>
            <a:r>
              <a:rPr lang="it-IT" sz="1800" dirty="0" smtClean="0"/>
              <a:t>DEL CREDITO</a:t>
            </a:r>
            <a:endParaRPr lang="it-IT" sz="1800" dirty="0"/>
          </a:p>
        </p:txBody>
      </p:sp>
      <p:graphicFrame>
        <p:nvGraphicFramePr>
          <p:cNvPr id="9" name="Segnaposto contenuto 8"/>
          <p:cNvGraphicFramePr>
            <a:graphicFrameLocks noGrp="1"/>
          </p:cNvGraphicFramePr>
          <p:nvPr>
            <p:ph sz="quarter" idx="1"/>
            <p:extLst>
              <p:ext uri="{D42A27DB-BD31-4B8C-83A1-F6EECF244321}">
                <p14:modId xmlns:p14="http://schemas.microsoft.com/office/powerpoint/2010/main" val="3699152787"/>
              </p:ext>
            </p:extLst>
          </p:nvPr>
        </p:nvGraphicFramePr>
        <p:xfrm>
          <a:off x="3203848" y="1340768"/>
          <a:ext cx="5638800" cy="2912622"/>
        </p:xfrm>
        <a:graphic>
          <a:graphicData uri="http://schemas.openxmlformats.org/drawingml/2006/table">
            <a:tbl>
              <a:tblPr firstRow="1" bandRow="1">
                <a:tableStyleId>{5C22544A-7EE6-4342-B048-85BDC9FD1C3A}</a:tableStyleId>
              </a:tblPr>
              <a:tblGrid>
                <a:gridCol w="2808312"/>
                <a:gridCol w="2830488"/>
              </a:tblGrid>
              <a:tr h="666074">
                <a:tc>
                  <a:txBody>
                    <a:bodyPr/>
                    <a:lstStyle/>
                    <a:p>
                      <a:pPr algn="ctr"/>
                      <a:r>
                        <a:rPr lang="it-IT" sz="1400" dirty="0" smtClean="0"/>
                        <a:t>REDDITO</a:t>
                      </a:r>
                      <a:r>
                        <a:rPr lang="it-IT" sz="1400" baseline="0" dirty="0" smtClean="0"/>
                        <a:t> COMPLESSIVO</a:t>
                      </a:r>
                      <a:endParaRPr lang="it-IT" sz="1400" dirty="0"/>
                    </a:p>
                  </a:txBody>
                  <a:tcPr/>
                </a:tc>
                <a:tc>
                  <a:txBody>
                    <a:bodyPr/>
                    <a:lstStyle/>
                    <a:p>
                      <a:pPr algn="ctr"/>
                      <a:r>
                        <a:rPr lang="it-IT" sz="1400" dirty="0" smtClean="0"/>
                        <a:t>IMPORTO DEL CREDITO</a:t>
                      </a:r>
                      <a:endParaRPr lang="it-IT" sz="1400" dirty="0"/>
                    </a:p>
                  </a:txBody>
                  <a:tcPr/>
                </a:tc>
              </a:tr>
              <a:tr h="666074">
                <a:tc>
                  <a:txBody>
                    <a:bodyPr/>
                    <a:lstStyle/>
                    <a:p>
                      <a:pPr algn="ctr"/>
                      <a:r>
                        <a:rPr kumimoji="0" lang="it-IT" sz="1800" b="0" i="0" u="none" strike="noStrike" kern="1200" baseline="0" dirty="0" smtClean="0">
                          <a:solidFill>
                            <a:schemeClr val="dk1"/>
                          </a:solidFill>
                          <a:latin typeface="+mn-lt"/>
                          <a:ea typeface="+mn-ea"/>
                          <a:cs typeface="+mn-cs"/>
                        </a:rPr>
                        <a:t>Superiore a € 8.000 ma inferiore a € 24.000 </a:t>
                      </a:r>
                      <a:endParaRPr lang="it-IT" dirty="0"/>
                    </a:p>
                  </a:txBody>
                  <a:tcPr/>
                </a:tc>
                <a:tc>
                  <a:txBody>
                    <a:bodyPr/>
                    <a:lstStyle/>
                    <a:p>
                      <a:pPr algn="ctr"/>
                      <a:r>
                        <a:rPr kumimoji="0" lang="it-IT" sz="1800" b="0" i="0" u="none" strike="noStrike" kern="1200" baseline="0" dirty="0" smtClean="0">
                          <a:solidFill>
                            <a:schemeClr val="dk1"/>
                          </a:solidFill>
                          <a:latin typeface="+mn-lt"/>
                          <a:ea typeface="+mn-ea"/>
                          <a:cs typeface="+mn-cs"/>
                        </a:rPr>
                        <a:t>€ 640,00 </a:t>
                      </a:r>
                      <a:endParaRPr lang="it-IT" dirty="0"/>
                    </a:p>
                  </a:txBody>
                  <a:tcPr/>
                </a:tc>
              </a:tr>
              <a:tr h="666074">
                <a:tc>
                  <a:txBody>
                    <a:bodyPr/>
                    <a:lstStyle/>
                    <a:p>
                      <a:pPr algn="ctr"/>
                      <a:r>
                        <a:rPr kumimoji="0" lang="it-IT" sz="1800" b="0" i="0" u="none" strike="noStrike" kern="1200" baseline="0" dirty="0" smtClean="0">
                          <a:solidFill>
                            <a:schemeClr val="dk1"/>
                          </a:solidFill>
                          <a:latin typeface="+mn-lt"/>
                          <a:ea typeface="+mn-ea"/>
                          <a:cs typeface="+mn-cs"/>
                        </a:rPr>
                        <a:t>Superiore a € 24.000 ma inferiore a € 26.000 </a:t>
                      </a:r>
                      <a:endParaRPr lang="it-IT" dirty="0"/>
                    </a:p>
                  </a:txBody>
                  <a:tcPr/>
                </a:tc>
                <a:tc>
                  <a:txBody>
                    <a:bodyPr/>
                    <a:lstStyle/>
                    <a:p>
                      <a:r>
                        <a:rPr kumimoji="0" lang="it-IT" sz="1800" b="0" i="0" u="none" strike="noStrike" kern="1200" baseline="0" dirty="0" smtClean="0">
                          <a:solidFill>
                            <a:schemeClr val="dk1"/>
                          </a:solidFill>
                          <a:latin typeface="+mn-lt"/>
                          <a:ea typeface="+mn-ea"/>
                          <a:cs typeface="+mn-cs"/>
                        </a:rPr>
                        <a:t>€ 640 x (€ 26.000 –R.C.)</a:t>
                      </a:r>
                    </a:p>
                    <a:p>
                      <a:pPr algn="ctr"/>
                      <a:r>
                        <a:rPr kumimoji="0" lang="it-IT" sz="1800" b="0" i="0" u="none" strike="noStrike" kern="1200" baseline="0" dirty="0" smtClean="0">
                          <a:solidFill>
                            <a:schemeClr val="dk1"/>
                          </a:solidFill>
                          <a:latin typeface="+mn-lt"/>
                          <a:ea typeface="+mn-ea"/>
                          <a:cs typeface="+mn-cs"/>
                        </a:rPr>
                        <a:t>_________________       € 2.000 </a:t>
                      </a:r>
                      <a:endParaRPr lang="it-IT" dirty="0"/>
                    </a:p>
                  </a:txBody>
                  <a:tcPr/>
                </a:tc>
              </a:tr>
              <a:tr h="666074">
                <a:tc>
                  <a:txBody>
                    <a:bodyPr/>
                    <a:lstStyle/>
                    <a:p>
                      <a:pPr algn="ctr"/>
                      <a:r>
                        <a:rPr kumimoji="0" lang="it-IT" sz="1800" b="0" i="0" u="none" strike="noStrike" kern="1200" baseline="0" dirty="0" smtClean="0">
                          <a:solidFill>
                            <a:schemeClr val="dk1"/>
                          </a:solidFill>
                          <a:latin typeface="+mn-lt"/>
                          <a:ea typeface="+mn-ea"/>
                          <a:cs typeface="+mn-cs"/>
                        </a:rPr>
                        <a:t>Superiore a € 26.000 </a:t>
                      </a:r>
                      <a:endParaRPr lang="it-IT" dirty="0"/>
                    </a:p>
                  </a:txBody>
                  <a:tcPr/>
                </a:tc>
                <a:tc>
                  <a:txBody>
                    <a:bodyPr/>
                    <a:lstStyle/>
                    <a:p>
                      <a:pPr algn="ctr"/>
                      <a:r>
                        <a:rPr lang="it-IT" dirty="0" smtClean="0"/>
                        <a:t>€ 0</a:t>
                      </a:r>
                      <a:endParaRPr lang="it-IT" dirty="0"/>
                    </a:p>
                  </a:txBody>
                  <a:tcPr/>
                </a:tc>
              </a:tr>
            </a:tbl>
          </a:graphicData>
        </a:graphic>
      </p:graphicFrame>
    </p:spTree>
    <p:extLst>
      <p:ext uri="{BB962C8B-B14F-4D97-AF65-F5344CB8AC3E}">
        <p14:creationId xmlns:p14="http://schemas.microsoft.com/office/powerpoint/2010/main" val="310434818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BONUS IRPEF</a:t>
            </a:r>
            <a:endParaRPr lang="it-IT" dirty="0"/>
          </a:p>
        </p:txBody>
      </p:sp>
      <p:sp>
        <p:nvSpPr>
          <p:cNvPr id="3" name="Segnaposto testo 2"/>
          <p:cNvSpPr>
            <a:spLocks noGrp="1"/>
          </p:cNvSpPr>
          <p:nvPr>
            <p:ph type="body" idx="2"/>
          </p:nvPr>
        </p:nvSpPr>
        <p:spPr/>
        <p:txBody>
          <a:bodyPr/>
          <a:lstStyle/>
          <a:p>
            <a:pPr algn="ctr"/>
            <a:endParaRPr lang="it-IT" dirty="0" smtClean="0"/>
          </a:p>
          <a:p>
            <a:pPr algn="ctr"/>
            <a:endParaRPr lang="it-IT" dirty="0"/>
          </a:p>
          <a:p>
            <a:pPr algn="ctr"/>
            <a:endParaRPr lang="it-IT" dirty="0" smtClean="0"/>
          </a:p>
          <a:p>
            <a:pPr algn="ctr"/>
            <a:r>
              <a:rPr lang="it-IT" dirty="0" smtClean="0"/>
              <a:t>DETERMINAZIONE</a:t>
            </a:r>
            <a:endParaRPr lang="it-IT" dirty="0"/>
          </a:p>
          <a:p>
            <a:pPr algn="ctr"/>
            <a:r>
              <a:rPr lang="it-IT" dirty="0"/>
              <a:t>DEL CREDITO</a:t>
            </a:r>
          </a:p>
          <a:p>
            <a:endParaRPr lang="it-IT" dirty="0"/>
          </a:p>
        </p:txBody>
      </p:sp>
      <p:sp>
        <p:nvSpPr>
          <p:cNvPr id="4" name="Segnaposto contenuto 3"/>
          <p:cNvSpPr>
            <a:spLocks noGrp="1"/>
          </p:cNvSpPr>
          <p:nvPr>
            <p:ph sz="quarter" idx="1"/>
          </p:nvPr>
        </p:nvSpPr>
        <p:spPr/>
        <p:txBody>
          <a:bodyPr>
            <a:normAutofit/>
          </a:bodyPr>
          <a:lstStyle/>
          <a:p>
            <a:pPr algn="just"/>
            <a:r>
              <a:rPr lang="it-IT" sz="2000" u="sng" dirty="0" smtClean="0"/>
              <a:t>Il</a:t>
            </a:r>
            <a:r>
              <a:rPr lang="it-IT" sz="2000" u="sng" dirty="0"/>
              <a:t> </a:t>
            </a:r>
            <a:r>
              <a:rPr lang="it-IT" sz="2000" u="sng" dirty="0" smtClean="0"/>
              <a:t>credito è </a:t>
            </a:r>
            <a:r>
              <a:rPr lang="it-IT" sz="2000" u="sng" dirty="0"/>
              <a:t>rapportato al periodo di lavoro </a:t>
            </a:r>
            <a:r>
              <a:rPr lang="it-IT" sz="2000" u="sng" dirty="0" smtClean="0"/>
              <a:t>nell’anno. </a:t>
            </a:r>
          </a:p>
          <a:p>
            <a:pPr algn="just"/>
            <a:r>
              <a:rPr lang="it-IT" sz="2000" dirty="0" smtClean="0"/>
              <a:t>Pertanto, il credito sarà </a:t>
            </a:r>
            <a:r>
              <a:rPr lang="it-IT" sz="2000" dirty="0"/>
              <a:t>riconosciuto per “intero” (640 euro) a chi ha lavorato tutto l’anno, mentre per chi </a:t>
            </a:r>
            <a:r>
              <a:rPr lang="it-IT" sz="2000" dirty="0" smtClean="0"/>
              <a:t>ha lavorato </a:t>
            </a:r>
            <a:r>
              <a:rPr lang="it-IT" sz="2000" dirty="0"/>
              <a:t>per un periodo inferiore ai 12 mesi il bonus sarà proporzionato a tale periodo</a:t>
            </a:r>
            <a:r>
              <a:rPr lang="it-IT" sz="2000" dirty="0" smtClean="0"/>
              <a:t>.</a:t>
            </a:r>
            <a:r>
              <a:rPr lang="it-IT" sz="2000" dirty="0"/>
              <a:t> La distribuzione del bonus è articolata in 8 mesi (da maggio </a:t>
            </a:r>
            <a:r>
              <a:rPr lang="it-IT" sz="2000" dirty="0" smtClean="0"/>
              <a:t>a dicembre</a:t>
            </a:r>
            <a:r>
              <a:rPr lang="it-IT" sz="2000" dirty="0"/>
              <a:t>), </a:t>
            </a:r>
            <a:r>
              <a:rPr lang="it-IT" sz="2000" b="1" dirty="0"/>
              <a:t>ma il diritto si matura in 12 </a:t>
            </a:r>
            <a:r>
              <a:rPr lang="it-IT" sz="2000" b="1" dirty="0" smtClean="0"/>
              <a:t>mesi.</a:t>
            </a:r>
          </a:p>
          <a:p>
            <a:pPr algn="just"/>
            <a:endParaRPr lang="it-IT" sz="2000" b="1" dirty="0"/>
          </a:p>
          <a:p>
            <a:pPr algn="just"/>
            <a:r>
              <a:rPr lang="it-IT" sz="2000" dirty="0"/>
              <a:t>da maggio a dicembre 2014: </a:t>
            </a:r>
            <a:r>
              <a:rPr lang="it-IT" sz="2000" b="1" dirty="0"/>
              <a:t>80 euro </a:t>
            </a:r>
            <a:r>
              <a:rPr lang="it-IT" sz="2000" b="1" dirty="0" smtClean="0"/>
              <a:t>(</a:t>
            </a:r>
            <a:r>
              <a:rPr lang="it-IT" sz="2000" dirty="0" smtClean="0"/>
              <a:t>640/8</a:t>
            </a:r>
            <a:r>
              <a:rPr lang="it-IT" sz="2000" dirty="0"/>
              <a:t>);</a:t>
            </a:r>
          </a:p>
          <a:p>
            <a:pPr algn="just"/>
            <a:r>
              <a:rPr lang="it-IT" sz="2000" dirty="0" smtClean="0"/>
              <a:t>per </a:t>
            </a:r>
            <a:r>
              <a:rPr lang="it-IT" sz="2000" dirty="0"/>
              <a:t>l’intero anno: </a:t>
            </a:r>
            <a:r>
              <a:rPr lang="it-IT" sz="2000" b="1" dirty="0"/>
              <a:t>53,33 euro </a:t>
            </a:r>
            <a:r>
              <a:rPr lang="it-IT" sz="2000" dirty="0"/>
              <a:t>(640/12</a:t>
            </a:r>
            <a:r>
              <a:rPr lang="it-IT" sz="2000" dirty="0" smtClean="0"/>
              <a:t>)</a:t>
            </a:r>
            <a:endParaRPr lang="it-IT" sz="2000" dirty="0"/>
          </a:p>
        </p:txBody>
      </p:sp>
    </p:spTree>
    <p:extLst>
      <p:ext uri="{BB962C8B-B14F-4D97-AF65-F5344CB8AC3E}">
        <p14:creationId xmlns:p14="http://schemas.microsoft.com/office/powerpoint/2010/main" val="62443944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BONUS IRPEF</a:t>
            </a:r>
            <a:endParaRPr lang="it-IT" dirty="0"/>
          </a:p>
        </p:txBody>
      </p:sp>
      <p:sp>
        <p:nvSpPr>
          <p:cNvPr id="3" name="Segnaposto testo 2"/>
          <p:cNvSpPr>
            <a:spLocks noGrp="1"/>
          </p:cNvSpPr>
          <p:nvPr>
            <p:ph type="body" idx="2"/>
          </p:nvPr>
        </p:nvSpPr>
        <p:spPr/>
        <p:txBody>
          <a:bodyPr>
            <a:normAutofit/>
          </a:bodyPr>
          <a:lstStyle/>
          <a:p>
            <a:endParaRPr lang="it-IT" sz="3200" dirty="0" smtClean="0"/>
          </a:p>
          <a:p>
            <a:endParaRPr lang="it-IT" sz="3200" dirty="0"/>
          </a:p>
          <a:p>
            <a:pPr algn="ctr"/>
            <a:r>
              <a:rPr lang="it-IT" sz="3200" dirty="0" smtClean="0"/>
              <a:t>ESEMPIO </a:t>
            </a:r>
            <a:endParaRPr lang="it-IT" sz="3200" dirty="0"/>
          </a:p>
        </p:txBody>
      </p:sp>
      <p:sp>
        <p:nvSpPr>
          <p:cNvPr id="4" name="Segnaposto contenuto 3"/>
          <p:cNvSpPr>
            <a:spLocks noGrp="1"/>
          </p:cNvSpPr>
          <p:nvPr>
            <p:ph sz="quarter" idx="1"/>
          </p:nvPr>
        </p:nvSpPr>
        <p:spPr/>
        <p:txBody>
          <a:bodyPr>
            <a:normAutofit fontScale="92500"/>
          </a:bodyPr>
          <a:lstStyle/>
          <a:p>
            <a:pPr algn="just"/>
            <a:r>
              <a:rPr lang="it-IT" sz="2200" dirty="0"/>
              <a:t>U</a:t>
            </a:r>
            <a:r>
              <a:rPr lang="it-IT" sz="2200" dirty="0" smtClean="0"/>
              <a:t>n </a:t>
            </a:r>
            <a:r>
              <a:rPr lang="it-IT" sz="2200" dirty="0"/>
              <a:t>lavoratore che detiene i requisiti per la fruizione del bonus per un importo di €. 80,00 al mese, assunto dal 1 gennaio 2014 che cessa il rapporto di lavoro il 31 ottobre 2014, inizierà a percepire il bonus dal mese di maggio, per cui fino alla data della cessazione avrà percepito €. 480,00 [(€. 80,00 x 6) mesi da maggio ad ottobre]. </a:t>
            </a:r>
            <a:endParaRPr lang="it-IT" sz="2200" dirty="0" smtClean="0"/>
          </a:p>
          <a:p>
            <a:pPr algn="just"/>
            <a:endParaRPr lang="it-IT" sz="2200" dirty="0"/>
          </a:p>
          <a:p>
            <a:pPr algn="just"/>
            <a:r>
              <a:rPr lang="it-IT" sz="2200" dirty="0"/>
              <a:t>Dovendo, però, rapportare il bonus all’effettiva durata del rapporto di lavoro (640:12 x 6) si evince che il credito effettivamente spettante al lavoratore sarà pari ad €. 320,00, pertanto, in questa ipotesi, il sostituto d’imposta in sede di conguaglio alla fine del rapporto dovrà recuperare €. 160,00.  </a:t>
            </a:r>
          </a:p>
          <a:p>
            <a:endParaRPr lang="it-IT" dirty="0"/>
          </a:p>
        </p:txBody>
      </p:sp>
    </p:spTree>
    <p:extLst>
      <p:ext uri="{BB962C8B-B14F-4D97-AF65-F5344CB8AC3E}">
        <p14:creationId xmlns:p14="http://schemas.microsoft.com/office/powerpoint/2010/main" val="268615400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395536" y="980728"/>
            <a:ext cx="2362200" cy="990600"/>
          </a:xfrm>
        </p:spPr>
        <p:txBody>
          <a:bodyPr/>
          <a:lstStyle/>
          <a:p>
            <a:r>
              <a:rPr lang="it-IT" dirty="0" smtClean="0"/>
              <a:t>BONUS IRPEF</a:t>
            </a:r>
            <a:endParaRPr lang="it-IT" dirty="0"/>
          </a:p>
        </p:txBody>
      </p:sp>
      <p:sp>
        <p:nvSpPr>
          <p:cNvPr id="3" name="Segnaposto testo 2"/>
          <p:cNvSpPr>
            <a:spLocks noGrp="1"/>
          </p:cNvSpPr>
          <p:nvPr>
            <p:ph type="body" idx="2"/>
          </p:nvPr>
        </p:nvSpPr>
        <p:spPr/>
        <p:txBody>
          <a:bodyPr>
            <a:normAutofit/>
          </a:bodyPr>
          <a:lstStyle/>
          <a:p>
            <a:pPr algn="ctr"/>
            <a:endParaRPr lang="it-IT" sz="2000" dirty="0" smtClean="0"/>
          </a:p>
          <a:p>
            <a:pPr algn="ctr"/>
            <a:endParaRPr lang="it-IT" sz="2000" dirty="0"/>
          </a:p>
          <a:p>
            <a:pPr algn="ctr"/>
            <a:r>
              <a:rPr lang="it-IT" sz="2000" dirty="0" smtClean="0"/>
              <a:t>ADEMPIMENTI DEL SOSTITUTO D’IMPOSTA</a:t>
            </a:r>
            <a:endParaRPr lang="it-IT" sz="2000" dirty="0"/>
          </a:p>
        </p:txBody>
      </p:sp>
      <p:sp>
        <p:nvSpPr>
          <p:cNvPr id="4" name="Segnaposto contenuto 3"/>
          <p:cNvSpPr>
            <a:spLocks noGrp="1"/>
          </p:cNvSpPr>
          <p:nvPr>
            <p:ph sz="quarter" idx="1"/>
          </p:nvPr>
        </p:nvSpPr>
        <p:spPr/>
        <p:txBody>
          <a:bodyPr>
            <a:normAutofit fontScale="85000" lnSpcReduction="10000"/>
          </a:bodyPr>
          <a:lstStyle/>
          <a:p>
            <a:pPr algn="just"/>
            <a:r>
              <a:rPr lang="it-IT" sz="2000" dirty="0"/>
              <a:t>Stima del reddito annuale mediante proiezione di quello mensile, tenendo conto che l’importo del reddito non sfori € 26.000</a:t>
            </a:r>
            <a:r>
              <a:rPr lang="it-IT" sz="2000" dirty="0" smtClean="0"/>
              <a:t>;</a:t>
            </a:r>
          </a:p>
          <a:p>
            <a:pPr marL="0" indent="0" algn="just">
              <a:buNone/>
            </a:pPr>
            <a:endParaRPr lang="it-IT" sz="2000" dirty="0"/>
          </a:p>
          <a:p>
            <a:pPr lvl="0" algn="just"/>
            <a:r>
              <a:rPr lang="it-IT" sz="2000" dirty="0"/>
              <a:t>Tenere conto dell’eventuale riduzione del credito se l’importo del reddito sfori l’importo di € 24.000 fino al limite di € 26.000</a:t>
            </a:r>
            <a:r>
              <a:rPr lang="it-IT" sz="2000" dirty="0" smtClean="0"/>
              <a:t>;</a:t>
            </a:r>
          </a:p>
          <a:p>
            <a:pPr marL="0" lvl="0" indent="0" algn="just">
              <a:buNone/>
            </a:pPr>
            <a:endParaRPr lang="it-IT" sz="2000" dirty="0"/>
          </a:p>
          <a:p>
            <a:pPr algn="just"/>
            <a:r>
              <a:rPr lang="it-IT" sz="2000" dirty="0"/>
              <a:t>Verificare che l’imposta lorda calcolata sul reddito di lavoro dipendente e/o assimilato sia maggiore delle detrazioni da lavoro dipendente e/ o assimilato</a:t>
            </a:r>
            <a:r>
              <a:rPr lang="it-IT" sz="2000" dirty="0" smtClean="0"/>
              <a:t>;</a:t>
            </a:r>
          </a:p>
          <a:p>
            <a:pPr marL="0" indent="0" algn="just">
              <a:buNone/>
            </a:pPr>
            <a:endParaRPr lang="it-IT" sz="2000" dirty="0"/>
          </a:p>
          <a:p>
            <a:pPr algn="just"/>
            <a:r>
              <a:rPr lang="it-IT" sz="2000" dirty="0"/>
              <a:t>Calcolo del bonus spettante eventualmente rapportato al periodo di lavoro nell’anno</a:t>
            </a:r>
            <a:r>
              <a:rPr lang="it-IT" sz="2000" dirty="0" smtClean="0"/>
              <a:t>;</a:t>
            </a:r>
          </a:p>
          <a:p>
            <a:pPr algn="just"/>
            <a:endParaRPr lang="it-IT" sz="2000" dirty="0" smtClean="0"/>
          </a:p>
          <a:p>
            <a:pPr lvl="0" algn="just"/>
            <a:r>
              <a:rPr lang="it-IT" sz="2000" dirty="0"/>
              <a:t>Inserire mensilmente in busta paga l’importo del bonus, fermo restando che non dovrà costituire imponibile ai fini  fiscali e contributivi, e quindi sommarlo direttamente sull’importo netto che il contribuente dovrebbe </a:t>
            </a:r>
            <a:r>
              <a:rPr lang="it-IT" sz="2000" dirty="0" smtClean="0"/>
              <a:t>percepire</a:t>
            </a:r>
            <a:r>
              <a:rPr lang="it-IT" sz="2000" dirty="0"/>
              <a:t>;</a:t>
            </a:r>
          </a:p>
          <a:p>
            <a:pPr algn="just"/>
            <a:endParaRPr lang="it-IT" sz="2000" dirty="0" smtClean="0"/>
          </a:p>
          <a:p>
            <a:pPr algn="just"/>
            <a:endParaRPr lang="it-IT" sz="2000" dirty="0"/>
          </a:p>
          <a:p>
            <a:endParaRPr lang="it-IT" dirty="0"/>
          </a:p>
        </p:txBody>
      </p:sp>
    </p:spTree>
    <p:extLst>
      <p:ext uri="{BB962C8B-B14F-4D97-AF65-F5344CB8AC3E}">
        <p14:creationId xmlns:p14="http://schemas.microsoft.com/office/powerpoint/2010/main" val="320562952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395536" y="980728"/>
            <a:ext cx="2362200" cy="990600"/>
          </a:xfrm>
        </p:spPr>
        <p:txBody>
          <a:bodyPr/>
          <a:lstStyle/>
          <a:p>
            <a:r>
              <a:rPr lang="it-IT" dirty="0" smtClean="0"/>
              <a:t>BONUS IRPEF</a:t>
            </a:r>
            <a:endParaRPr lang="it-IT" dirty="0"/>
          </a:p>
        </p:txBody>
      </p:sp>
      <p:sp>
        <p:nvSpPr>
          <p:cNvPr id="3" name="Segnaposto testo 2"/>
          <p:cNvSpPr>
            <a:spLocks noGrp="1"/>
          </p:cNvSpPr>
          <p:nvPr>
            <p:ph type="body" idx="2"/>
          </p:nvPr>
        </p:nvSpPr>
        <p:spPr/>
        <p:txBody>
          <a:bodyPr>
            <a:normAutofit/>
          </a:bodyPr>
          <a:lstStyle/>
          <a:p>
            <a:pPr algn="ctr"/>
            <a:endParaRPr lang="it-IT" sz="2000" dirty="0" smtClean="0"/>
          </a:p>
          <a:p>
            <a:pPr algn="ctr"/>
            <a:endParaRPr lang="it-IT" sz="2000" dirty="0"/>
          </a:p>
          <a:p>
            <a:pPr algn="ctr"/>
            <a:r>
              <a:rPr lang="it-IT" sz="2000" dirty="0" smtClean="0"/>
              <a:t>ADEMPIMENTI DEL SOSTITUTO D’IMPOSTA</a:t>
            </a:r>
            <a:endParaRPr lang="it-IT" sz="2000" dirty="0"/>
          </a:p>
        </p:txBody>
      </p:sp>
      <p:sp>
        <p:nvSpPr>
          <p:cNvPr id="4" name="Segnaposto contenuto 3"/>
          <p:cNvSpPr>
            <a:spLocks noGrp="1"/>
          </p:cNvSpPr>
          <p:nvPr>
            <p:ph sz="quarter" idx="1"/>
          </p:nvPr>
        </p:nvSpPr>
        <p:spPr/>
        <p:txBody>
          <a:bodyPr>
            <a:normAutofit fontScale="92500"/>
          </a:bodyPr>
          <a:lstStyle/>
          <a:p>
            <a:pPr lvl="0" algn="just"/>
            <a:r>
              <a:rPr lang="it-IT" sz="1800" dirty="0"/>
              <a:t>Utilizzare tale credito in diminuzione delle ritenute che l’azienda è tenuta a versare all’Erario </a:t>
            </a:r>
            <a:r>
              <a:rPr lang="it-IT" sz="1800" dirty="0" smtClean="0"/>
              <a:t>ed </a:t>
            </a:r>
            <a:r>
              <a:rPr lang="it-IT" sz="1800" dirty="0"/>
              <a:t>in caso di incapienza delle ritenute scomputarli dai contributi previdenziali dovuti agli istituti di </a:t>
            </a:r>
            <a:r>
              <a:rPr lang="it-IT" sz="1800" dirty="0" smtClean="0"/>
              <a:t>previdenza;</a:t>
            </a:r>
          </a:p>
          <a:p>
            <a:pPr lvl="0" algn="just"/>
            <a:endParaRPr lang="it-IT" sz="1700" dirty="0"/>
          </a:p>
          <a:p>
            <a:pPr lvl="0" algn="just"/>
            <a:r>
              <a:rPr lang="it-IT" sz="1800" dirty="0"/>
              <a:t>In caso di incapienza del monte ritenute tale da non consentire l’erogazione nello stesso periodo di paga a tutti i percipienti che ne hanno diritto, il </a:t>
            </a:r>
            <a:r>
              <a:rPr lang="it-IT" sz="1800" dirty="0" smtClean="0"/>
              <a:t>sostituto </a:t>
            </a:r>
            <a:r>
              <a:rPr lang="it-IT" sz="1800" dirty="0"/>
              <a:t>d’imposta utilizza, per la differenza, </a:t>
            </a:r>
            <a:r>
              <a:rPr lang="it-IT" sz="1800" b="1" dirty="0"/>
              <a:t>i contributi previdenziali </a:t>
            </a:r>
            <a:r>
              <a:rPr lang="it-IT" sz="1800" dirty="0"/>
              <a:t>dovuti per il medesimo periodo di paga, i quali non devono quindi essere versati. </a:t>
            </a:r>
            <a:endParaRPr lang="it-IT" sz="1800" dirty="0" smtClean="0"/>
          </a:p>
          <a:p>
            <a:pPr lvl="0" algn="just"/>
            <a:endParaRPr lang="it-IT" sz="1800" dirty="0"/>
          </a:p>
          <a:p>
            <a:pPr lvl="0" algn="just"/>
            <a:r>
              <a:rPr lang="it-IT" sz="1800" dirty="0" smtClean="0"/>
              <a:t>I </a:t>
            </a:r>
            <a:r>
              <a:rPr lang="it-IT" sz="1800" dirty="0"/>
              <a:t>contributi utilizzati per l’erogazione del credito d’imposta, determinati dall’incapienza del monte ritenute e non versati dai sostituti di imposta alle gestioni previdenziali, sono scomputati dall’Inps dall’ammontare delle </a:t>
            </a:r>
            <a:r>
              <a:rPr lang="it-IT" sz="1800" dirty="0" smtClean="0"/>
              <a:t>ritenute </a:t>
            </a:r>
            <a:r>
              <a:rPr lang="it-IT" sz="1800" dirty="0"/>
              <a:t>da versare mensilmente all’Erario nella sua qualità di sostituto d’imposta. </a:t>
            </a:r>
            <a:endParaRPr lang="it-IT" sz="1700" dirty="0" smtClean="0"/>
          </a:p>
          <a:p>
            <a:pPr algn="just"/>
            <a:endParaRPr lang="it-IT" sz="2000" dirty="0" smtClean="0"/>
          </a:p>
          <a:p>
            <a:pPr algn="just"/>
            <a:endParaRPr lang="it-IT" sz="2000" dirty="0"/>
          </a:p>
          <a:p>
            <a:endParaRPr lang="it-IT" dirty="0"/>
          </a:p>
        </p:txBody>
      </p:sp>
    </p:spTree>
    <p:extLst>
      <p:ext uri="{BB962C8B-B14F-4D97-AF65-F5344CB8AC3E}">
        <p14:creationId xmlns:p14="http://schemas.microsoft.com/office/powerpoint/2010/main" val="267289806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395536" y="980728"/>
            <a:ext cx="2362200" cy="990600"/>
          </a:xfrm>
        </p:spPr>
        <p:txBody>
          <a:bodyPr/>
          <a:lstStyle/>
          <a:p>
            <a:r>
              <a:rPr lang="it-IT" dirty="0" smtClean="0"/>
              <a:t>BONUS IRPEF</a:t>
            </a:r>
            <a:endParaRPr lang="it-IT" dirty="0"/>
          </a:p>
        </p:txBody>
      </p:sp>
      <p:sp>
        <p:nvSpPr>
          <p:cNvPr id="3" name="Segnaposto testo 2"/>
          <p:cNvSpPr>
            <a:spLocks noGrp="1"/>
          </p:cNvSpPr>
          <p:nvPr>
            <p:ph type="body" idx="2"/>
          </p:nvPr>
        </p:nvSpPr>
        <p:spPr/>
        <p:txBody>
          <a:bodyPr>
            <a:normAutofit/>
          </a:bodyPr>
          <a:lstStyle/>
          <a:p>
            <a:pPr algn="ctr"/>
            <a:endParaRPr lang="it-IT" sz="2000" dirty="0" smtClean="0"/>
          </a:p>
          <a:p>
            <a:pPr algn="ctr"/>
            <a:endParaRPr lang="it-IT" sz="2000" dirty="0"/>
          </a:p>
          <a:p>
            <a:pPr algn="ctr"/>
            <a:r>
              <a:rPr lang="it-IT" sz="2000" dirty="0" smtClean="0"/>
              <a:t>ADEMPIMENTI DEL SOSTITUTO D’IMPOSTA</a:t>
            </a:r>
            <a:endParaRPr lang="it-IT" sz="2000" dirty="0"/>
          </a:p>
        </p:txBody>
      </p:sp>
      <p:sp>
        <p:nvSpPr>
          <p:cNvPr id="4" name="Segnaposto contenuto 3"/>
          <p:cNvSpPr>
            <a:spLocks noGrp="1"/>
          </p:cNvSpPr>
          <p:nvPr>
            <p:ph sz="quarter" idx="1"/>
          </p:nvPr>
        </p:nvSpPr>
        <p:spPr/>
        <p:txBody>
          <a:bodyPr>
            <a:normAutofit/>
          </a:bodyPr>
          <a:lstStyle/>
          <a:p>
            <a:pPr marL="0" lvl="0" indent="0" algn="just">
              <a:buNone/>
            </a:pPr>
            <a:endParaRPr lang="it-IT" sz="2000" dirty="0"/>
          </a:p>
          <a:p>
            <a:pPr algn="just"/>
            <a:r>
              <a:rPr lang="it-IT" sz="2000" dirty="0"/>
              <a:t>Controllo in sede di conguaglio di fine rapporto o di fine anno per verificare l’effettiva spettanza del credito e l’eventuale recupero di somme erogate in più;</a:t>
            </a:r>
          </a:p>
          <a:p>
            <a:pPr marL="0" indent="0" algn="just">
              <a:buNone/>
            </a:pPr>
            <a:endParaRPr lang="it-IT" sz="2000" dirty="0"/>
          </a:p>
          <a:p>
            <a:pPr algn="just"/>
            <a:r>
              <a:rPr lang="it-IT" sz="2000" dirty="0"/>
              <a:t>Acquisizione della dichiarazione reddituale del lavoratore (o modello CUD) in caso di assunzione in corso d’anno e in caso di presenza contemporanea di più rapporti di lavoro;</a:t>
            </a:r>
          </a:p>
          <a:p>
            <a:pPr marL="0" indent="0" algn="just">
              <a:buNone/>
            </a:pPr>
            <a:endParaRPr lang="it-IT" sz="2000" dirty="0"/>
          </a:p>
          <a:p>
            <a:pPr algn="just"/>
            <a:r>
              <a:rPr lang="it-IT" sz="2000" dirty="0"/>
              <a:t>Indicazione del bonus erogato nel CUD o nel modello 770.</a:t>
            </a:r>
          </a:p>
          <a:p>
            <a:pPr algn="just"/>
            <a:endParaRPr lang="it-IT" sz="2000" dirty="0" smtClean="0"/>
          </a:p>
          <a:p>
            <a:pPr algn="just"/>
            <a:endParaRPr lang="it-IT" sz="2000" dirty="0"/>
          </a:p>
          <a:p>
            <a:endParaRPr lang="it-IT" dirty="0"/>
          </a:p>
        </p:txBody>
      </p:sp>
    </p:spTree>
    <p:extLst>
      <p:ext uri="{BB962C8B-B14F-4D97-AF65-F5344CB8AC3E}">
        <p14:creationId xmlns:p14="http://schemas.microsoft.com/office/powerpoint/2010/main" val="280362005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BONUS IRPEF</a:t>
            </a:r>
            <a:endParaRPr lang="it-IT" dirty="0"/>
          </a:p>
        </p:txBody>
      </p:sp>
      <p:sp>
        <p:nvSpPr>
          <p:cNvPr id="3" name="Segnaposto testo 2"/>
          <p:cNvSpPr>
            <a:spLocks noGrp="1"/>
          </p:cNvSpPr>
          <p:nvPr>
            <p:ph type="body" idx="2"/>
          </p:nvPr>
        </p:nvSpPr>
        <p:spPr/>
        <p:txBody>
          <a:bodyPr>
            <a:normAutofit/>
          </a:bodyPr>
          <a:lstStyle/>
          <a:p>
            <a:pPr algn="ctr"/>
            <a:endParaRPr lang="it-IT" sz="2400" dirty="0" smtClean="0"/>
          </a:p>
          <a:p>
            <a:pPr algn="ctr"/>
            <a:endParaRPr lang="it-IT" sz="2400" dirty="0"/>
          </a:p>
          <a:p>
            <a:pPr algn="ctr"/>
            <a:r>
              <a:rPr lang="it-IT" sz="2400" dirty="0" smtClean="0"/>
              <a:t>CREDITO NON SPETTANTE</a:t>
            </a:r>
            <a:endParaRPr lang="it-IT" sz="2400" dirty="0"/>
          </a:p>
        </p:txBody>
      </p:sp>
      <p:sp>
        <p:nvSpPr>
          <p:cNvPr id="4" name="Segnaposto contenuto 3"/>
          <p:cNvSpPr>
            <a:spLocks noGrp="1"/>
          </p:cNvSpPr>
          <p:nvPr>
            <p:ph sz="quarter" idx="1"/>
          </p:nvPr>
        </p:nvSpPr>
        <p:spPr/>
        <p:txBody>
          <a:bodyPr>
            <a:normAutofit fontScale="92500" lnSpcReduction="10000"/>
          </a:bodyPr>
          <a:lstStyle/>
          <a:p>
            <a:pPr algn="just"/>
            <a:r>
              <a:rPr lang="it-IT" sz="1800" dirty="0"/>
              <a:t>Fermo restando che i sostituti d’imposta devono riconoscere in via </a:t>
            </a:r>
            <a:r>
              <a:rPr lang="it-IT" sz="1800" dirty="0" smtClean="0"/>
              <a:t>automatica </a:t>
            </a:r>
            <a:r>
              <a:rPr lang="it-IT" sz="1800" dirty="0"/>
              <a:t>il credito in base alle informazioni in loro possesso, i contribuenti che </a:t>
            </a:r>
            <a:r>
              <a:rPr lang="it-IT" sz="1800" b="1" u="sng" dirty="0"/>
              <a:t>non abbiano i presupposti </a:t>
            </a:r>
            <a:r>
              <a:rPr lang="it-IT" sz="1800" dirty="0"/>
              <a:t>per il riconoscimento del beneficio sono tenuti a darne comunicazione al sostituto </a:t>
            </a:r>
            <a:r>
              <a:rPr lang="it-IT" sz="1800" dirty="0" smtClean="0"/>
              <a:t>d’imposta.</a:t>
            </a:r>
          </a:p>
          <a:p>
            <a:pPr algn="just"/>
            <a:r>
              <a:rPr lang="it-IT" sz="1800" dirty="0" smtClean="0"/>
              <a:t> (</a:t>
            </a:r>
            <a:r>
              <a:rPr lang="it-IT" sz="1700" b="1" dirty="0" smtClean="0"/>
              <a:t>Esempio: </a:t>
            </a:r>
            <a:r>
              <a:rPr lang="it-IT" sz="1700" dirty="0" smtClean="0"/>
              <a:t>Titolari </a:t>
            </a:r>
            <a:r>
              <a:rPr lang="it-IT" sz="1700" dirty="0"/>
              <a:t>di un reddito complessivo superiore a € 26.000 </a:t>
            </a:r>
            <a:r>
              <a:rPr lang="it-IT" sz="1700" dirty="0" smtClean="0"/>
              <a:t>derivante </a:t>
            </a:r>
            <a:r>
              <a:rPr lang="it-IT" sz="1700" dirty="0"/>
              <a:t>da redditi diversi da quelli erogati dal sostituto </a:t>
            </a:r>
            <a:r>
              <a:rPr lang="it-IT" sz="1700" dirty="0" smtClean="0"/>
              <a:t>d’imposta). </a:t>
            </a:r>
            <a:endParaRPr lang="it-IT" sz="1700" dirty="0"/>
          </a:p>
          <a:p>
            <a:pPr marL="0" indent="0" algn="just">
              <a:buNone/>
            </a:pPr>
            <a:endParaRPr lang="it-IT" sz="1700" dirty="0" smtClean="0"/>
          </a:p>
          <a:p>
            <a:pPr algn="just"/>
            <a:r>
              <a:rPr lang="it-IT" sz="1800" dirty="0"/>
              <a:t>Il sostituto d’imposta potrà recuperare il credito eventualmente erogato dagli emolumenti corrisposti nei periodi di paga successivi a quello nel quale è resa la comunicazione. In ogni caso </a:t>
            </a:r>
            <a:r>
              <a:rPr lang="it-IT" sz="1800" b="1" dirty="0"/>
              <a:t>entro i termini di effettuazione delle operazioni di </a:t>
            </a:r>
            <a:r>
              <a:rPr lang="it-IT" sz="1800" b="1" dirty="0" smtClean="0"/>
              <a:t>conguaglio </a:t>
            </a:r>
            <a:r>
              <a:rPr lang="it-IT" sz="1800" dirty="0"/>
              <a:t>di fine anno o di fine rapporto. </a:t>
            </a:r>
            <a:endParaRPr lang="it-IT" sz="1800" dirty="0" smtClean="0"/>
          </a:p>
          <a:p>
            <a:pPr algn="just"/>
            <a:endParaRPr lang="it-IT" sz="1800" dirty="0" smtClean="0"/>
          </a:p>
          <a:p>
            <a:pPr algn="just"/>
            <a:r>
              <a:rPr lang="it-IT" sz="1800" dirty="0"/>
              <a:t>Il contribuente che abbia comunque percepito dal sostituto d’imposta un </a:t>
            </a:r>
            <a:r>
              <a:rPr lang="it-IT" sz="1800" dirty="0" smtClean="0"/>
              <a:t>credito </a:t>
            </a:r>
            <a:r>
              <a:rPr lang="it-IT" sz="1800" dirty="0"/>
              <a:t>d’imposta in tutto o in parte non spettante è tenuto alla restituzione dello stesso in sede di dichiarazione dei redditi. </a:t>
            </a:r>
            <a:endParaRPr lang="it-IT" sz="1700" dirty="0"/>
          </a:p>
        </p:txBody>
      </p:sp>
    </p:spTree>
    <p:extLst>
      <p:ext uri="{BB962C8B-B14F-4D97-AF65-F5344CB8AC3E}">
        <p14:creationId xmlns:p14="http://schemas.microsoft.com/office/powerpoint/2010/main" val="29195733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395536" y="908720"/>
            <a:ext cx="2362200" cy="990600"/>
          </a:xfrm>
        </p:spPr>
        <p:txBody>
          <a:bodyPr/>
          <a:lstStyle/>
          <a:p>
            <a:pPr algn="ctr"/>
            <a:r>
              <a:rPr lang="it-IT" sz="2400" dirty="0" smtClean="0"/>
              <a:t>BONUS IRPEF</a:t>
            </a:r>
            <a:endParaRPr lang="it-IT" sz="2400" dirty="0"/>
          </a:p>
        </p:txBody>
      </p:sp>
      <p:sp>
        <p:nvSpPr>
          <p:cNvPr id="3" name="Segnaposto testo 2"/>
          <p:cNvSpPr>
            <a:spLocks noGrp="1"/>
          </p:cNvSpPr>
          <p:nvPr>
            <p:ph type="body" idx="2"/>
          </p:nvPr>
        </p:nvSpPr>
        <p:spPr/>
        <p:txBody>
          <a:bodyPr/>
          <a:lstStyle/>
          <a:p>
            <a:endParaRPr lang="it-IT" dirty="0" smtClean="0"/>
          </a:p>
          <a:p>
            <a:pPr algn="ctr"/>
            <a:endParaRPr lang="it-IT" sz="2200" dirty="0"/>
          </a:p>
          <a:p>
            <a:pPr algn="ctr"/>
            <a:r>
              <a:rPr lang="it-IT" sz="1800" dirty="0" smtClean="0"/>
              <a:t>CONTRIBUENTI SENZA SOSTITUTO</a:t>
            </a:r>
          </a:p>
          <a:p>
            <a:pPr algn="ctr"/>
            <a:r>
              <a:rPr lang="it-IT" sz="1800" dirty="0" smtClean="0"/>
              <a:t>(PERSONALE DOMESTICO)</a:t>
            </a:r>
            <a:endParaRPr lang="it-IT" sz="1800" dirty="0"/>
          </a:p>
        </p:txBody>
      </p:sp>
      <p:sp>
        <p:nvSpPr>
          <p:cNvPr id="4" name="Segnaposto contenuto 3"/>
          <p:cNvSpPr>
            <a:spLocks noGrp="1"/>
          </p:cNvSpPr>
          <p:nvPr>
            <p:ph sz="quarter" idx="1"/>
          </p:nvPr>
        </p:nvSpPr>
        <p:spPr/>
        <p:txBody>
          <a:bodyPr>
            <a:normAutofit/>
          </a:bodyPr>
          <a:lstStyle/>
          <a:p>
            <a:pPr algn="just"/>
            <a:r>
              <a:rPr lang="it-IT" sz="2000" dirty="0"/>
              <a:t>Il suddetto chiarimento è arrivato per mezzo </a:t>
            </a:r>
            <a:r>
              <a:rPr lang="it-IT" sz="2000" dirty="0" smtClean="0"/>
              <a:t>della </a:t>
            </a:r>
            <a:r>
              <a:rPr lang="it-IT" sz="2000" b="1" dirty="0" smtClean="0"/>
              <a:t>circolare </a:t>
            </a:r>
            <a:r>
              <a:rPr lang="it-IT" sz="2000" b="1" dirty="0"/>
              <a:t>n. 8/2014 dell’Agenzia delle Entrate</a:t>
            </a:r>
            <a:r>
              <a:rPr lang="it-IT" sz="2000" dirty="0"/>
              <a:t>, </a:t>
            </a:r>
            <a:r>
              <a:rPr lang="it-IT" sz="2000" dirty="0" smtClean="0"/>
              <a:t>stabilendo che </a:t>
            </a:r>
            <a:r>
              <a:rPr lang="it-IT" sz="2000" dirty="0"/>
              <a:t>i contribuenti senza sostituti d imposta (tra cui </a:t>
            </a:r>
            <a:r>
              <a:rPr lang="it-IT" sz="2000" dirty="0" smtClean="0"/>
              <a:t>rientra il </a:t>
            </a:r>
            <a:r>
              <a:rPr lang="it-IT" sz="2000" dirty="0"/>
              <a:t>personale domestico) potrà chiedere il bonus in </a:t>
            </a:r>
            <a:r>
              <a:rPr lang="it-IT" sz="2000" b="1" dirty="0" smtClean="0"/>
              <a:t>UNICO 2015</a:t>
            </a:r>
            <a:r>
              <a:rPr lang="it-IT" sz="2000" dirty="0" smtClean="0"/>
              <a:t> con </a:t>
            </a:r>
            <a:r>
              <a:rPr lang="it-IT" sz="2000" dirty="0"/>
              <a:t>riferimento ai redditi 2014</a:t>
            </a:r>
            <a:r>
              <a:rPr lang="it-IT" sz="2000" dirty="0" smtClean="0"/>
              <a:t>.</a:t>
            </a:r>
          </a:p>
          <a:p>
            <a:pPr algn="just"/>
            <a:endParaRPr lang="it-IT" sz="2000" dirty="0" smtClean="0"/>
          </a:p>
          <a:p>
            <a:pPr marL="0" indent="0" algn="just">
              <a:buNone/>
            </a:pPr>
            <a:endParaRPr lang="it-IT" sz="2000" dirty="0" smtClean="0"/>
          </a:p>
          <a:p>
            <a:pPr algn="just"/>
            <a:r>
              <a:rPr lang="it-IT" sz="2000" dirty="0"/>
              <a:t>Sarà onere dei lavoratori domestici fornire ai </a:t>
            </a:r>
            <a:r>
              <a:rPr lang="it-IT" sz="2000" dirty="0" err="1"/>
              <a:t>Caf</a:t>
            </a:r>
            <a:r>
              <a:rPr lang="it-IT" sz="2000" dirty="0"/>
              <a:t> o ai professionisti incaricati </a:t>
            </a:r>
            <a:r>
              <a:rPr lang="it-IT" sz="2000" dirty="0" smtClean="0"/>
              <a:t>di compilare </a:t>
            </a:r>
            <a:r>
              <a:rPr lang="it-IT" sz="2000" dirty="0"/>
              <a:t>ed elaborare la dichiarazione, tutti i dati necessari, in particolare </a:t>
            </a:r>
            <a:r>
              <a:rPr lang="it-IT" sz="2000" dirty="0" smtClean="0"/>
              <a:t>il reddito </a:t>
            </a:r>
            <a:r>
              <a:rPr lang="it-IT" sz="2000" dirty="0"/>
              <a:t>percepito, anche da più sostituti, e il periodo di lavoro</a:t>
            </a:r>
            <a:r>
              <a:rPr lang="it-IT" sz="2000" dirty="0" smtClean="0"/>
              <a:t>.</a:t>
            </a:r>
          </a:p>
          <a:p>
            <a:pPr algn="just"/>
            <a:endParaRPr lang="it-IT" sz="2000" dirty="0"/>
          </a:p>
        </p:txBody>
      </p:sp>
    </p:spTree>
    <p:extLst>
      <p:ext uri="{BB962C8B-B14F-4D97-AF65-F5344CB8AC3E}">
        <p14:creationId xmlns:p14="http://schemas.microsoft.com/office/powerpoint/2010/main" val="3310919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395536" y="908720"/>
            <a:ext cx="2362200" cy="990600"/>
          </a:xfrm>
        </p:spPr>
        <p:txBody>
          <a:bodyPr/>
          <a:lstStyle/>
          <a:p>
            <a:pPr algn="ctr"/>
            <a:r>
              <a:rPr lang="it-IT" sz="2400" dirty="0" smtClean="0"/>
              <a:t>BONUS IRPEF</a:t>
            </a:r>
            <a:endParaRPr lang="it-IT" sz="2400" dirty="0"/>
          </a:p>
        </p:txBody>
      </p:sp>
      <p:sp>
        <p:nvSpPr>
          <p:cNvPr id="3" name="Segnaposto testo 2"/>
          <p:cNvSpPr>
            <a:spLocks noGrp="1"/>
          </p:cNvSpPr>
          <p:nvPr>
            <p:ph type="body" idx="2"/>
          </p:nvPr>
        </p:nvSpPr>
        <p:spPr>
          <a:xfrm>
            <a:off x="284018" y="1828800"/>
            <a:ext cx="2362200" cy="4144963"/>
          </a:xfrm>
        </p:spPr>
        <p:txBody>
          <a:bodyPr/>
          <a:lstStyle/>
          <a:p>
            <a:endParaRPr lang="it-IT" dirty="0" smtClean="0"/>
          </a:p>
          <a:p>
            <a:pPr algn="ctr"/>
            <a:endParaRPr lang="it-IT" sz="1800" dirty="0"/>
          </a:p>
          <a:p>
            <a:pPr algn="ctr"/>
            <a:r>
              <a:rPr lang="it-IT" sz="1800" dirty="0"/>
              <a:t>CONTRIBUENTI SENZA SOSTITUTO</a:t>
            </a:r>
          </a:p>
          <a:p>
            <a:pPr algn="ctr"/>
            <a:r>
              <a:rPr lang="it-IT" sz="1800" dirty="0"/>
              <a:t>(PERSONALE DOMESTICO)</a:t>
            </a:r>
          </a:p>
        </p:txBody>
      </p:sp>
      <p:sp>
        <p:nvSpPr>
          <p:cNvPr id="4" name="Segnaposto contenuto 3"/>
          <p:cNvSpPr>
            <a:spLocks noGrp="1"/>
          </p:cNvSpPr>
          <p:nvPr>
            <p:ph sz="quarter" idx="1"/>
          </p:nvPr>
        </p:nvSpPr>
        <p:spPr/>
        <p:txBody>
          <a:bodyPr>
            <a:normAutofit fontScale="25000" lnSpcReduction="20000"/>
          </a:bodyPr>
          <a:lstStyle/>
          <a:p>
            <a:pPr algn="just">
              <a:buFont typeface="Arial" panose="020B0604020202020204" pitchFamily="34" charset="0"/>
              <a:buChar char="•"/>
            </a:pPr>
            <a:r>
              <a:rPr lang="it-IT" sz="6400" dirty="0" smtClean="0"/>
              <a:t>Il datore di lavoro domestico deve rilasciare al dipendente:</a:t>
            </a:r>
          </a:p>
          <a:p>
            <a:pPr algn="just">
              <a:buFont typeface="Arial" panose="020B0604020202020204" pitchFamily="34" charset="0"/>
              <a:buChar char="•"/>
            </a:pPr>
            <a:endParaRPr lang="it-IT" sz="6400" dirty="0" smtClean="0"/>
          </a:p>
          <a:p>
            <a:pPr marL="457200" indent="-457200" algn="just">
              <a:buAutoNum type="arabicParenR"/>
            </a:pPr>
            <a:r>
              <a:rPr lang="it-IT" sz="6400" dirty="0" smtClean="0"/>
              <a:t>il cedolino paga;</a:t>
            </a:r>
          </a:p>
          <a:p>
            <a:pPr marL="457200" indent="-457200" algn="just">
              <a:buAutoNum type="arabicParenR"/>
            </a:pPr>
            <a:r>
              <a:rPr lang="it-IT" sz="6400" dirty="0" smtClean="0"/>
              <a:t>l’attestazione relativa all’importo annuo erogato (dichiarazione sostitutiva del CUD).</a:t>
            </a:r>
          </a:p>
          <a:p>
            <a:pPr marL="0" indent="0" algn="just">
              <a:buNone/>
            </a:pPr>
            <a:endParaRPr lang="it-IT" sz="6400" dirty="0" smtClean="0"/>
          </a:p>
          <a:p>
            <a:pPr algn="just"/>
            <a:r>
              <a:rPr lang="it-IT" sz="6400" dirty="0" smtClean="0"/>
              <a:t>Se dalla dichiarazione emerge un </a:t>
            </a:r>
            <a:r>
              <a:rPr lang="it-IT" sz="6400" b="1" u="sng" dirty="0" smtClean="0"/>
              <a:t>credito</a:t>
            </a:r>
            <a:r>
              <a:rPr lang="it-IT" sz="6400" dirty="0" smtClean="0"/>
              <a:t> </a:t>
            </a:r>
            <a:r>
              <a:rPr lang="it-IT" sz="6400" dirty="0"/>
              <a:t>il rimborso è eseguito </a:t>
            </a:r>
            <a:r>
              <a:rPr lang="it-IT" sz="6400" dirty="0" smtClean="0"/>
              <a:t>direttamente dall’Amministrazione finanziaria</a:t>
            </a:r>
            <a:r>
              <a:rPr lang="it-IT" sz="6400" dirty="0"/>
              <a:t> </a:t>
            </a:r>
            <a:r>
              <a:rPr lang="it-IT" sz="6400" dirty="0" smtClean="0"/>
              <a:t>sul c/c fornito all’Agenzia delle Entrate dal contribuente.</a:t>
            </a:r>
          </a:p>
          <a:p>
            <a:pPr algn="just"/>
            <a:endParaRPr lang="it-IT" sz="6400" dirty="0" smtClean="0"/>
          </a:p>
          <a:p>
            <a:pPr algn="just"/>
            <a:r>
              <a:rPr lang="it-IT" sz="6400" dirty="0" smtClean="0"/>
              <a:t>Se</a:t>
            </a:r>
            <a:r>
              <a:rPr lang="it-IT" sz="6400" dirty="0"/>
              <a:t>, invece, non sono state fornite le coordinate del conto corrente, </a:t>
            </a:r>
            <a:r>
              <a:rPr lang="it-IT" sz="6400" dirty="0" smtClean="0"/>
              <a:t>il rimborso </a:t>
            </a:r>
            <a:r>
              <a:rPr lang="it-IT" sz="6400" dirty="0"/>
              <a:t>è erogato con metodi diversi a seconda della somma da </a:t>
            </a:r>
            <a:r>
              <a:rPr lang="it-IT" sz="6400" dirty="0" smtClean="0"/>
              <a:t>riscuotere:</a:t>
            </a:r>
          </a:p>
          <a:p>
            <a:pPr algn="just"/>
            <a:endParaRPr lang="it-IT" sz="6400" dirty="0" smtClean="0"/>
          </a:p>
          <a:p>
            <a:pPr marL="0" indent="0" algn="just">
              <a:buNone/>
            </a:pPr>
            <a:r>
              <a:rPr lang="it-IT" sz="6400" dirty="0" smtClean="0"/>
              <a:t>	-per </a:t>
            </a:r>
            <a:r>
              <a:rPr lang="it-IT" sz="6400" b="1" dirty="0"/>
              <a:t>importi inferiori a 1.000 </a:t>
            </a:r>
            <a:r>
              <a:rPr lang="it-IT" sz="6400" b="1" dirty="0" smtClean="0"/>
              <a:t>euro</a:t>
            </a:r>
            <a:r>
              <a:rPr lang="it-IT" sz="6400" dirty="0" smtClean="0"/>
              <a:t>, 	comprensivi </a:t>
            </a:r>
            <a:r>
              <a:rPr lang="it-IT" sz="6400" dirty="0"/>
              <a:t>di interessi, il contribuente </a:t>
            </a:r>
            <a:r>
              <a:rPr lang="it-IT" sz="6400" dirty="0" smtClean="0"/>
              <a:t>riceve un 	invito </a:t>
            </a:r>
            <a:r>
              <a:rPr lang="it-IT" sz="6400" dirty="0"/>
              <a:t>a presentarsi in un qualsiasi ufficio postale </a:t>
            </a:r>
            <a:r>
              <a:rPr lang="it-IT" sz="6400" dirty="0" smtClean="0"/>
              <a:t>	dove </a:t>
            </a:r>
            <a:r>
              <a:rPr lang="it-IT" sz="6400" dirty="0"/>
              <a:t>potrà riscuotere </a:t>
            </a:r>
            <a:r>
              <a:rPr lang="it-IT" sz="6400" dirty="0" smtClean="0"/>
              <a:t>il rimborso </a:t>
            </a:r>
            <a:r>
              <a:rPr lang="it-IT" sz="6400" dirty="0"/>
              <a:t>in contanti</a:t>
            </a:r>
            <a:r>
              <a:rPr lang="it-IT" sz="6400" dirty="0" smtClean="0"/>
              <a:t>;</a:t>
            </a:r>
          </a:p>
          <a:p>
            <a:pPr marL="0" indent="0">
              <a:buNone/>
            </a:pPr>
            <a:endParaRPr lang="it-IT" sz="6400" dirty="0"/>
          </a:p>
          <a:p>
            <a:pPr marL="0" indent="0" algn="just">
              <a:buNone/>
            </a:pPr>
            <a:r>
              <a:rPr lang="it-IT" sz="6400" dirty="0"/>
              <a:t>	</a:t>
            </a:r>
            <a:r>
              <a:rPr lang="it-IT" sz="6400" dirty="0" smtClean="0"/>
              <a:t>-per </a:t>
            </a:r>
            <a:r>
              <a:rPr lang="it-IT" sz="6400" b="1" dirty="0"/>
              <a:t>importi pari o superiori a 1.000 euro </a:t>
            </a:r>
            <a:r>
              <a:rPr lang="it-IT" sz="6400" dirty="0"/>
              <a:t>il </a:t>
            </a:r>
            <a:r>
              <a:rPr lang="it-IT" sz="6400" dirty="0" smtClean="0"/>
              <a:t>	rimborso </a:t>
            </a:r>
            <a:r>
              <a:rPr lang="it-IT" sz="6400" dirty="0"/>
              <a:t>viene eseguito </a:t>
            </a:r>
            <a:r>
              <a:rPr lang="it-IT" sz="6400" dirty="0" smtClean="0"/>
              <a:t>con l’emissione </a:t>
            </a:r>
            <a:r>
              <a:rPr lang="it-IT" sz="6400" dirty="0"/>
              <a:t>di un </a:t>
            </a:r>
            <a:r>
              <a:rPr lang="it-IT" sz="6400" dirty="0" smtClean="0"/>
              <a:t>	vaglia </a:t>
            </a:r>
            <a:r>
              <a:rPr lang="it-IT" sz="6400" dirty="0"/>
              <a:t>della </a:t>
            </a:r>
            <a:r>
              <a:rPr lang="it-IT" sz="6400" dirty="0" smtClean="0"/>
              <a:t>Banca </a:t>
            </a:r>
            <a:r>
              <a:rPr lang="it-IT" sz="6400" dirty="0"/>
              <a:t>d’Italia.</a:t>
            </a:r>
            <a:endParaRPr lang="it-IT" sz="6400" dirty="0" smtClean="0"/>
          </a:p>
          <a:p>
            <a:pPr marL="0" indent="0" algn="just">
              <a:buNone/>
            </a:pPr>
            <a:endParaRPr lang="it-IT" sz="2000" dirty="0" smtClean="0"/>
          </a:p>
          <a:p>
            <a:pPr marL="0" indent="0" algn="just">
              <a:buNone/>
            </a:pPr>
            <a:endParaRPr lang="it-IT" sz="2000" dirty="0" smtClean="0"/>
          </a:p>
          <a:p>
            <a:pPr marL="0" indent="0" algn="just">
              <a:buNone/>
            </a:pPr>
            <a:r>
              <a:rPr lang="it-IT" sz="2000" dirty="0"/>
              <a:t>	 </a:t>
            </a:r>
            <a:r>
              <a:rPr lang="it-IT" sz="2000" dirty="0" smtClean="0"/>
              <a:t>       </a:t>
            </a:r>
            <a:endParaRPr lang="it-IT" sz="2000" dirty="0"/>
          </a:p>
        </p:txBody>
      </p:sp>
    </p:spTree>
    <p:extLst>
      <p:ext uri="{BB962C8B-B14F-4D97-AF65-F5344CB8AC3E}">
        <p14:creationId xmlns:p14="http://schemas.microsoft.com/office/powerpoint/2010/main" val="4275415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egnaposto testo 8"/>
          <p:cNvSpPr>
            <a:spLocks noGrp="1"/>
          </p:cNvSpPr>
          <p:nvPr>
            <p:ph type="body" idx="1"/>
          </p:nvPr>
        </p:nvSpPr>
        <p:spPr/>
        <p:txBody>
          <a:bodyPr/>
          <a:lstStyle/>
          <a:p>
            <a:pPr algn="ctr"/>
            <a:r>
              <a:rPr lang="it-IT" dirty="0" smtClean="0"/>
              <a:t>BENEFICIARI</a:t>
            </a:r>
            <a:endParaRPr lang="it-IT" dirty="0"/>
          </a:p>
        </p:txBody>
      </p:sp>
      <p:sp>
        <p:nvSpPr>
          <p:cNvPr id="11" name="Segnaposto testo 10"/>
          <p:cNvSpPr>
            <a:spLocks noGrp="1"/>
          </p:cNvSpPr>
          <p:nvPr>
            <p:ph type="body" sz="half" idx="3"/>
          </p:nvPr>
        </p:nvSpPr>
        <p:spPr/>
        <p:txBody>
          <a:bodyPr/>
          <a:lstStyle/>
          <a:p>
            <a:pPr algn="ctr"/>
            <a:r>
              <a:rPr lang="it-IT" dirty="0" smtClean="0"/>
              <a:t>BENEFICIARI</a:t>
            </a:r>
            <a:endParaRPr lang="it-IT" dirty="0"/>
          </a:p>
        </p:txBody>
      </p:sp>
      <p:sp>
        <p:nvSpPr>
          <p:cNvPr id="10" name="Segnaposto contenuto 9"/>
          <p:cNvSpPr>
            <a:spLocks noGrp="1"/>
          </p:cNvSpPr>
          <p:nvPr>
            <p:ph sz="quarter" idx="2"/>
          </p:nvPr>
        </p:nvSpPr>
        <p:spPr/>
        <p:txBody>
          <a:bodyPr/>
          <a:lstStyle/>
          <a:p>
            <a:r>
              <a:rPr lang="it-IT" dirty="0"/>
              <a:t>Contribuenti il cui reddito complessivo è formato dai </a:t>
            </a:r>
            <a:r>
              <a:rPr lang="it-IT" b="1" dirty="0"/>
              <a:t>redditi di lavoro dipendente </a:t>
            </a:r>
            <a:r>
              <a:rPr lang="it-IT" dirty="0"/>
              <a:t>di cui all’art. 49, c. 1 </a:t>
            </a:r>
            <a:r>
              <a:rPr lang="it-IT" dirty="0" err="1"/>
              <a:t>Tuir</a:t>
            </a:r>
            <a:r>
              <a:rPr lang="it-IT" dirty="0"/>
              <a:t>. </a:t>
            </a:r>
          </a:p>
        </p:txBody>
      </p:sp>
      <p:sp>
        <p:nvSpPr>
          <p:cNvPr id="12" name="Segnaposto contenuto 11"/>
          <p:cNvSpPr>
            <a:spLocks noGrp="1"/>
          </p:cNvSpPr>
          <p:nvPr>
            <p:ph sz="quarter" idx="4"/>
          </p:nvPr>
        </p:nvSpPr>
        <p:spPr/>
        <p:txBody>
          <a:bodyPr/>
          <a:lstStyle/>
          <a:p>
            <a:r>
              <a:rPr lang="it-IT" dirty="0"/>
              <a:t>Contribuenti il cui reddito complessivo è formato dai </a:t>
            </a:r>
            <a:r>
              <a:rPr lang="it-IT" b="1" dirty="0"/>
              <a:t>redditi assimilati a quelli di lavoro dipendente </a:t>
            </a:r>
            <a:r>
              <a:rPr lang="it-IT" dirty="0"/>
              <a:t>di cui all’art. 50, c. 1, </a:t>
            </a:r>
            <a:r>
              <a:rPr lang="it-IT" dirty="0" err="1"/>
              <a:t>lett</a:t>
            </a:r>
            <a:r>
              <a:rPr lang="it-IT" dirty="0"/>
              <a:t>. a), b), c), c-bis), d), h-bis) e l) </a:t>
            </a:r>
            <a:r>
              <a:rPr lang="it-IT" dirty="0" err="1"/>
              <a:t>Tuir</a:t>
            </a:r>
            <a:r>
              <a:rPr lang="it-IT" dirty="0"/>
              <a:t>. </a:t>
            </a:r>
          </a:p>
        </p:txBody>
      </p:sp>
      <p:sp>
        <p:nvSpPr>
          <p:cNvPr id="6" name="Titolo 5"/>
          <p:cNvSpPr>
            <a:spLocks noGrp="1"/>
          </p:cNvSpPr>
          <p:nvPr>
            <p:ph type="title"/>
          </p:nvPr>
        </p:nvSpPr>
        <p:spPr/>
        <p:txBody>
          <a:bodyPr/>
          <a:lstStyle/>
          <a:p>
            <a:pPr algn="ctr"/>
            <a:r>
              <a:rPr lang="it-IT" dirty="0" smtClean="0"/>
              <a:t>BONUS IRPEF</a:t>
            </a:r>
            <a:endParaRPr lang="it-IT" dirty="0"/>
          </a:p>
        </p:txBody>
      </p:sp>
    </p:spTree>
    <p:extLst>
      <p:ext uri="{BB962C8B-B14F-4D97-AF65-F5344CB8AC3E}">
        <p14:creationId xmlns:p14="http://schemas.microsoft.com/office/powerpoint/2010/main" val="84403429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395536" y="908720"/>
            <a:ext cx="2362200" cy="990600"/>
          </a:xfrm>
        </p:spPr>
        <p:txBody>
          <a:bodyPr/>
          <a:lstStyle/>
          <a:p>
            <a:pPr algn="ctr"/>
            <a:r>
              <a:rPr lang="it-IT" sz="2400" dirty="0" smtClean="0"/>
              <a:t>BONUS IRPEF</a:t>
            </a:r>
            <a:endParaRPr lang="it-IT" sz="2400" dirty="0"/>
          </a:p>
        </p:txBody>
      </p:sp>
      <p:sp>
        <p:nvSpPr>
          <p:cNvPr id="3" name="Segnaposto testo 2"/>
          <p:cNvSpPr>
            <a:spLocks noGrp="1"/>
          </p:cNvSpPr>
          <p:nvPr>
            <p:ph type="body" idx="2"/>
          </p:nvPr>
        </p:nvSpPr>
        <p:spPr>
          <a:xfrm>
            <a:off x="284018" y="1828800"/>
            <a:ext cx="2362200" cy="4144963"/>
          </a:xfrm>
        </p:spPr>
        <p:txBody>
          <a:bodyPr/>
          <a:lstStyle/>
          <a:p>
            <a:endParaRPr lang="it-IT" dirty="0" smtClean="0"/>
          </a:p>
          <a:p>
            <a:pPr algn="ctr"/>
            <a:endParaRPr lang="it-IT" sz="1800" dirty="0"/>
          </a:p>
          <a:p>
            <a:pPr algn="ctr"/>
            <a:r>
              <a:rPr lang="it-IT" sz="1800" dirty="0"/>
              <a:t>CONTRIBUENTI SENZA SOSTITUTO</a:t>
            </a:r>
          </a:p>
          <a:p>
            <a:pPr algn="ctr"/>
            <a:r>
              <a:rPr lang="it-IT" sz="1800" dirty="0"/>
              <a:t>(PERSONALE DOMESTICO)</a:t>
            </a:r>
          </a:p>
        </p:txBody>
      </p:sp>
      <p:sp>
        <p:nvSpPr>
          <p:cNvPr id="4" name="Segnaposto contenuto 3"/>
          <p:cNvSpPr>
            <a:spLocks noGrp="1"/>
          </p:cNvSpPr>
          <p:nvPr>
            <p:ph sz="quarter" idx="1"/>
          </p:nvPr>
        </p:nvSpPr>
        <p:spPr/>
        <p:txBody>
          <a:bodyPr>
            <a:normAutofit lnSpcReduction="10000"/>
          </a:bodyPr>
          <a:lstStyle/>
          <a:p>
            <a:pPr marL="0" indent="0" algn="just">
              <a:buNone/>
            </a:pPr>
            <a:endParaRPr lang="it-IT" sz="1800" dirty="0" smtClean="0"/>
          </a:p>
          <a:p>
            <a:pPr algn="just"/>
            <a:r>
              <a:rPr lang="it-IT" sz="2000" dirty="0"/>
              <a:t>Nel caso in cui, invece, </a:t>
            </a:r>
            <a:r>
              <a:rPr lang="it-IT" sz="2000" dirty="0" smtClean="0"/>
              <a:t>la dichiarazione dei redditi evidenzi </a:t>
            </a:r>
            <a:r>
              <a:rPr lang="it-IT" sz="2000" dirty="0"/>
              <a:t>un </a:t>
            </a:r>
            <a:r>
              <a:rPr lang="it-IT" sz="2000" b="1" dirty="0"/>
              <a:t>debito</a:t>
            </a:r>
            <a:r>
              <a:rPr lang="it-IT" sz="2000" dirty="0"/>
              <a:t>, il soggetto che </a:t>
            </a:r>
            <a:r>
              <a:rPr lang="it-IT" sz="2000" dirty="0" smtClean="0"/>
              <a:t>presta l’assistenza </a:t>
            </a:r>
            <a:r>
              <a:rPr lang="it-IT" sz="2000" dirty="0"/>
              <a:t>fiscale (CAF o professionista) trasmetterà </a:t>
            </a:r>
            <a:r>
              <a:rPr lang="it-IT" sz="2000" dirty="0" smtClean="0"/>
              <a:t>la </a:t>
            </a:r>
            <a:r>
              <a:rPr lang="it-IT" sz="2000" dirty="0"/>
              <a:t>delega </a:t>
            </a:r>
            <a:r>
              <a:rPr lang="it-IT" sz="2000" dirty="0" smtClean="0"/>
              <a:t>di  versamento </a:t>
            </a:r>
            <a:r>
              <a:rPr lang="it-IT" sz="2000" dirty="0"/>
              <a:t>utilizzando i servizi telematici dell’Agenzia delle Entrate, oppure, entro </a:t>
            </a:r>
            <a:r>
              <a:rPr lang="it-IT" sz="2000" dirty="0" smtClean="0"/>
              <a:t>il decimo </a:t>
            </a:r>
            <a:r>
              <a:rPr lang="it-IT" sz="2000" dirty="0"/>
              <a:t>giorno antecedente la scadenza del termine di pagamento, consegnerà </a:t>
            </a:r>
            <a:r>
              <a:rPr lang="it-IT" sz="2000" dirty="0" smtClean="0"/>
              <a:t>la delega </a:t>
            </a:r>
            <a:r>
              <a:rPr lang="it-IT" sz="2000" dirty="0"/>
              <a:t>di versamento compilata al contribuente, che effettuerà il pagamento </a:t>
            </a:r>
            <a:r>
              <a:rPr lang="it-IT" sz="2000" dirty="0" smtClean="0"/>
              <a:t>presso qualsiasi </a:t>
            </a:r>
            <a:r>
              <a:rPr lang="it-IT" sz="2000" dirty="0"/>
              <a:t>sportello di banche convenzionate, uffici postali o agenti della </a:t>
            </a:r>
            <a:r>
              <a:rPr lang="it-IT" sz="2000" dirty="0" smtClean="0"/>
              <a:t>riscossione oppure</a:t>
            </a:r>
            <a:r>
              <a:rPr lang="it-IT" sz="2000" dirty="0"/>
              <a:t>, in via telematica, utilizzando i servizi online dell’Agenzia delle Entrate o </a:t>
            </a:r>
            <a:r>
              <a:rPr lang="it-IT" sz="2000" dirty="0" smtClean="0"/>
              <a:t>del sistema </a:t>
            </a:r>
            <a:r>
              <a:rPr lang="it-IT" sz="2000" dirty="0"/>
              <a:t>bancario e postale.</a:t>
            </a:r>
            <a:endParaRPr lang="it-IT" sz="2000" dirty="0" smtClean="0"/>
          </a:p>
          <a:p>
            <a:pPr marL="0" indent="0" algn="just">
              <a:buNone/>
            </a:pPr>
            <a:endParaRPr lang="it-IT" sz="2000" dirty="0" smtClean="0"/>
          </a:p>
          <a:p>
            <a:pPr marL="0" indent="0" algn="just">
              <a:buNone/>
            </a:pPr>
            <a:r>
              <a:rPr lang="it-IT" sz="2000" dirty="0"/>
              <a:t>	 </a:t>
            </a:r>
            <a:r>
              <a:rPr lang="it-IT" sz="2000" dirty="0" smtClean="0"/>
              <a:t>       </a:t>
            </a:r>
            <a:endParaRPr lang="it-IT" sz="2000" dirty="0"/>
          </a:p>
        </p:txBody>
      </p:sp>
    </p:spTree>
    <p:extLst>
      <p:ext uri="{BB962C8B-B14F-4D97-AF65-F5344CB8AC3E}">
        <p14:creationId xmlns:p14="http://schemas.microsoft.com/office/powerpoint/2010/main" val="296146191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dirty="0" smtClean="0"/>
              <a:t>BONUS IRPEF</a:t>
            </a:r>
            <a:endParaRPr lang="it-IT" dirty="0"/>
          </a:p>
        </p:txBody>
      </p:sp>
      <p:sp>
        <p:nvSpPr>
          <p:cNvPr id="3" name="Segnaposto testo 2"/>
          <p:cNvSpPr>
            <a:spLocks noGrp="1"/>
          </p:cNvSpPr>
          <p:nvPr>
            <p:ph type="body" idx="2"/>
          </p:nvPr>
        </p:nvSpPr>
        <p:spPr/>
        <p:txBody>
          <a:bodyPr>
            <a:normAutofit/>
          </a:bodyPr>
          <a:lstStyle/>
          <a:p>
            <a:pPr algn="ctr"/>
            <a:endParaRPr lang="it-IT" dirty="0" smtClean="0"/>
          </a:p>
          <a:p>
            <a:pPr algn="ctr"/>
            <a:endParaRPr lang="it-IT" dirty="0"/>
          </a:p>
          <a:p>
            <a:pPr algn="ctr"/>
            <a:r>
              <a:rPr lang="it-IT" dirty="0" smtClean="0"/>
              <a:t>ALTRE IPOTESI (CIRCOLARE DELL’AGENZIA  DELLE ENTRATE 9 E DEL 14 MAGGIO 2014)</a:t>
            </a:r>
            <a:endParaRPr lang="it-IT" dirty="0"/>
          </a:p>
        </p:txBody>
      </p:sp>
      <p:sp>
        <p:nvSpPr>
          <p:cNvPr id="4" name="Segnaposto contenuto 3"/>
          <p:cNvSpPr>
            <a:spLocks noGrp="1"/>
          </p:cNvSpPr>
          <p:nvPr>
            <p:ph sz="quarter" idx="1"/>
          </p:nvPr>
        </p:nvSpPr>
        <p:spPr/>
        <p:txBody>
          <a:bodyPr>
            <a:normAutofit fontScale="92500" lnSpcReduction="20000"/>
          </a:bodyPr>
          <a:lstStyle/>
          <a:p>
            <a:pPr algn="just"/>
            <a:endParaRPr lang="it-IT" sz="1800" dirty="0" smtClean="0"/>
          </a:p>
          <a:p>
            <a:pPr algn="just"/>
            <a:r>
              <a:rPr lang="it-IT" sz="1800" dirty="0" smtClean="0"/>
              <a:t>Il </a:t>
            </a:r>
            <a:r>
              <a:rPr lang="it-IT" sz="1800" dirty="0"/>
              <a:t>bonus </a:t>
            </a:r>
            <a:r>
              <a:rPr lang="it-IT" sz="1800" dirty="0" smtClean="0"/>
              <a:t>spetta anche </a:t>
            </a:r>
            <a:r>
              <a:rPr lang="it-IT" sz="1800" dirty="0"/>
              <a:t>ai lavoratori in </a:t>
            </a:r>
            <a:r>
              <a:rPr lang="it-IT" sz="1800" b="1" u="sng" dirty="0"/>
              <a:t>aspettativa non </a:t>
            </a:r>
            <a:r>
              <a:rPr lang="it-IT" sz="1800" b="1" u="sng" dirty="0" smtClean="0"/>
              <a:t>retribuita. </a:t>
            </a:r>
            <a:r>
              <a:rPr lang="it-IT" sz="1800" dirty="0"/>
              <a:t> </a:t>
            </a:r>
            <a:r>
              <a:rPr lang="it-IT" sz="1800" dirty="0" smtClean="0"/>
              <a:t>Visto </a:t>
            </a:r>
            <a:r>
              <a:rPr lang="it-IT" sz="1800" dirty="0"/>
              <a:t>e considerato che il credito è rapportato al periodo di lavoro nell’anno, </a:t>
            </a:r>
            <a:r>
              <a:rPr lang="it-IT" sz="1800" dirty="0" smtClean="0"/>
              <a:t> </a:t>
            </a:r>
            <a:r>
              <a:rPr lang="it-IT" sz="1800" dirty="0"/>
              <a:t>è opportuno fare riferimento ai giorni che danno diritto alle detrazioni per lavoro, scomputando dai giorni per i quali spettano le detrazioni i giorni per i quali non spetta alcun </a:t>
            </a:r>
            <a:r>
              <a:rPr lang="it-IT" sz="1800" dirty="0" smtClean="0"/>
              <a:t>reddito;</a:t>
            </a:r>
          </a:p>
          <a:p>
            <a:pPr marL="0" indent="0" algn="just">
              <a:buNone/>
            </a:pPr>
            <a:endParaRPr lang="it-IT" sz="1800" dirty="0" smtClean="0"/>
          </a:p>
          <a:p>
            <a:pPr algn="just"/>
            <a:r>
              <a:rPr lang="it-IT" sz="1800" dirty="0" smtClean="0"/>
              <a:t>Il credito viene </a:t>
            </a:r>
            <a:r>
              <a:rPr lang="it-IT" sz="1800" dirty="0"/>
              <a:t>riconosciuto anche ai </a:t>
            </a:r>
            <a:r>
              <a:rPr lang="it-IT" sz="1800" b="1" u="sng" dirty="0"/>
              <a:t>lavoratori non residenti fiscalmente in Italia</a:t>
            </a:r>
            <a:r>
              <a:rPr lang="it-IT" sz="1800" dirty="0"/>
              <a:t>, </a:t>
            </a:r>
            <a:r>
              <a:rPr lang="it-IT" sz="1800" dirty="0" err="1" smtClean="0"/>
              <a:t>purchè</a:t>
            </a:r>
            <a:r>
              <a:rPr lang="it-IT" sz="1800" dirty="0" smtClean="0"/>
              <a:t> </a:t>
            </a:r>
            <a:r>
              <a:rPr lang="it-IT" sz="1800" dirty="0"/>
              <a:t>siano titolari di redditi di lavoro imponibili in Italia, </a:t>
            </a:r>
            <a:r>
              <a:rPr lang="it-IT" sz="1800" dirty="0" smtClean="0"/>
              <a:t>e </a:t>
            </a:r>
            <a:r>
              <a:rPr lang="it-IT" sz="1800" dirty="0"/>
              <a:t>tale reddito non sia imponibile nello Stato italiano per effetto dell’applicazione di convenzioni contro la doppia imposizione.</a:t>
            </a:r>
          </a:p>
          <a:p>
            <a:endParaRPr lang="it-IT" sz="1800" dirty="0"/>
          </a:p>
          <a:p>
            <a:pPr algn="just"/>
            <a:r>
              <a:rPr lang="it-IT" sz="1800" dirty="0" smtClean="0"/>
              <a:t>Anche i </a:t>
            </a:r>
            <a:r>
              <a:rPr lang="it-IT" sz="1800" dirty="0"/>
              <a:t>soggetti percettori di cassa integrazione guadagni, indennità di mobilità ed indennità di disoccupazione (ASPI</a:t>
            </a:r>
            <a:r>
              <a:rPr lang="it-IT" sz="1800" dirty="0" smtClean="0"/>
              <a:t>) hanno diritto al bonus, perché tali </a:t>
            </a:r>
            <a:r>
              <a:rPr lang="it-IT" sz="1800" dirty="0"/>
              <a:t>somme costituiscono redditi della stessa categoria di quelli </a:t>
            </a:r>
            <a:r>
              <a:rPr lang="it-IT" sz="1800" dirty="0" smtClean="0"/>
              <a:t>sostituiti. L’importo verrà, quindi, elargito </a:t>
            </a:r>
            <a:r>
              <a:rPr lang="it-IT" sz="1800" dirty="0"/>
              <a:t>dall’ente erogatore </a:t>
            </a:r>
            <a:r>
              <a:rPr lang="it-IT" sz="1800" dirty="0" smtClean="0"/>
              <a:t>dell’indennità</a:t>
            </a:r>
            <a:r>
              <a:rPr lang="it-IT" sz="1800" dirty="0"/>
              <a:t>.</a:t>
            </a:r>
            <a:endParaRPr lang="it-IT" sz="1800" dirty="0" smtClean="0"/>
          </a:p>
          <a:p>
            <a:endParaRPr lang="it-IT" sz="1800" dirty="0"/>
          </a:p>
        </p:txBody>
      </p:sp>
    </p:spTree>
    <p:extLst>
      <p:ext uri="{BB962C8B-B14F-4D97-AF65-F5344CB8AC3E}">
        <p14:creationId xmlns:p14="http://schemas.microsoft.com/office/powerpoint/2010/main" val="335796437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dirty="0" smtClean="0"/>
              <a:t>BONUS IRPEF</a:t>
            </a:r>
            <a:endParaRPr lang="it-IT" dirty="0"/>
          </a:p>
        </p:txBody>
      </p:sp>
      <p:sp>
        <p:nvSpPr>
          <p:cNvPr id="3" name="Segnaposto testo 2"/>
          <p:cNvSpPr>
            <a:spLocks noGrp="1"/>
          </p:cNvSpPr>
          <p:nvPr>
            <p:ph type="body" idx="2"/>
          </p:nvPr>
        </p:nvSpPr>
        <p:spPr/>
        <p:txBody>
          <a:bodyPr>
            <a:normAutofit/>
          </a:bodyPr>
          <a:lstStyle/>
          <a:p>
            <a:pPr algn="ctr"/>
            <a:endParaRPr lang="it-IT" dirty="0" smtClean="0"/>
          </a:p>
          <a:p>
            <a:pPr algn="ctr"/>
            <a:endParaRPr lang="it-IT" dirty="0"/>
          </a:p>
          <a:p>
            <a:pPr algn="ctr"/>
            <a:r>
              <a:rPr lang="it-IT" dirty="0" smtClean="0"/>
              <a:t>ALTRE IPOTESI (CIRCOLARE DELL’AGENZIA  DELLE ENTRATE 9 E DEL 14 MAGGIO 2014)</a:t>
            </a:r>
            <a:endParaRPr lang="it-IT" dirty="0"/>
          </a:p>
        </p:txBody>
      </p:sp>
      <p:sp>
        <p:nvSpPr>
          <p:cNvPr id="4" name="Segnaposto contenuto 3"/>
          <p:cNvSpPr>
            <a:spLocks noGrp="1"/>
          </p:cNvSpPr>
          <p:nvPr>
            <p:ph sz="quarter" idx="1"/>
          </p:nvPr>
        </p:nvSpPr>
        <p:spPr/>
        <p:txBody>
          <a:bodyPr>
            <a:normAutofit fontScale="92500" lnSpcReduction="10000"/>
          </a:bodyPr>
          <a:lstStyle/>
          <a:p>
            <a:pPr algn="just"/>
            <a:endParaRPr lang="it-IT" sz="1800" dirty="0" smtClean="0"/>
          </a:p>
          <a:p>
            <a:pPr algn="just"/>
            <a:r>
              <a:rPr lang="it-IT" sz="1800" dirty="0" smtClean="0"/>
              <a:t>Il </a:t>
            </a:r>
            <a:r>
              <a:rPr lang="it-IT" sz="1800" dirty="0"/>
              <a:t>bonus </a:t>
            </a:r>
            <a:r>
              <a:rPr lang="it-IT" sz="1800" dirty="0" smtClean="0"/>
              <a:t>spetta anche ai </a:t>
            </a:r>
            <a:r>
              <a:rPr lang="it-IT" sz="1800" b="1" u="sng" dirty="0"/>
              <a:t>lavoratori deceduti </a:t>
            </a:r>
            <a:r>
              <a:rPr lang="it-IT" sz="1800" dirty="0"/>
              <a:t>in relazione al loro periodo di lavoro nel 2014, e verrà calcolato nella dichiarazione dei redditi del lavoratore deceduto che verrà presentata da uno degli</a:t>
            </a:r>
            <a:r>
              <a:rPr lang="it-IT" sz="1800" b="1" u="sng" dirty="0"/>
              <a:t> </a:t>
            </a:r>
            <a:r>
              <a:rPr lang="it-IT" sz="1800" b="1" u="sng" dirty="0" smtClean="0"/>
              <a:t>eredi</a:t>
            </a:r>
            <a:r>
              <a:rPr lang="it-IT" sz="1800" dirty="0" smtClean="0"/>
              <a:t>;</a:t>
            </a:r>
          </a:p>
          <a:p>
            <a:pPr marL="0" indent="0" algn="just">
              <a:buNone/>
            </a:pPr>
            <a:endParaRPr lang="it-IT" sz="1800" dirty="0" smtClean="0"/>
          </a:p>
          <a:p>
            <a:pPr algn="just"/>
            <a:r>
              <a:rPr lang="it-IT" sz="1800" dirty="0"/>
              <a:t>A</a:t>
            </a:r>
            <a:r>
              <a:rPr lang="it-IT" sz="1800" dirty="0" smtClean="0"/>
              <a:t>i fini della </a:t>
            </a:r>
            <a:r>
              <a:rPr lang="it-IT" sz="1800" dirty="0"/>
              <a:t>determinazione del reddito complessivo necessario all’erogazione del bonus vi rientrano anche </a:t>
            </a:r>
            <a:r>
              <a:rPr lang="it-IT" sz="1800" dirty="0" smtClean="0"/>
              <a:t>i </a:t>
            </a:r>
            <a:r>
              <a:rPr lang="it-IT" sz="1800" dirty="0"/>
              <a:t>redditi assoggettati a </a:t>
            </a:r>
            <a:r>
              <a:rPr lang="it-IT" sz="1800" b="1" u="sng" dirty="0"/>
              <a:t>cedolare </a:t>
            </a:r>
            <a:r>
              <a:rPr lang="it-IT" sz="1800" b="1" u="sng" dirty="0" smtClean="0"/>
              <a:t>secca</a:t>
            </a:r>
            <a:r>
              <a:rPr lang="it-IT" sz="1800" dirty="0" smtClean="0"/>
              <a:t>. </a:t>
            </a:r>
            <a:r>
              <a:rPr lang="it-IT" sz="1800" dirty="0"/>
              <a:t>Ad analizzare la questione è stato il comma 7 dell’art. 3 del D.lgs. 23/2011, il quale stabilisce che: </a:t>
            </a:r>
            <a:r>
              <a:rPr lang="it-IT" sz="1800" i="1" dirty="0"/>
              <a:t>“</a:t>
            </a:r>
            <a:r>
              <a:rPr lang="it-IT" sz="1800" dirty="0"/>
              <a:t> </a:t>
            </a:r>
            <a:r>
              <a:rPr lang="it-IT" sz="1800" i="1" dirty="0"/>
              <a:t>Quando le vigenti disposizioni fanno riferimento, per il riconoscimento della spettanza o per la determinazione di deduzioni, detrazioni o benefici di qualsiasi titolo, anche di natura non tributaria, al possesso dei requisiti  reddituali, si tiene comunque conto anche del reddito assoggettato alla cedolare secca. Il predetto reddito rileva anche ai fini dell’indicatore della situazione economica equivalente (I.S.E.E.) di cui al D.lgs. 109/1998)”</a:t>
            </a:r>
            <a:endParaRPr lang="it-IT" sz="1800" dirty="0"/>
          </a:p>
          <a:p>
            <a:pPr algn="just"/>
            <a:endParaRPr lang="it-IT" sz="1800" dirty="0"/>
          </a:p>
          <a:p>
            <a:endParaRPr lang="it-IT" sz="1800" dirty="0"/>
          </a:p>
        </p:txBody>
      </p:sp>
    </p:spTree>
    <p:extLst>
      <p:ext uri="{BB962C8B-B14F-4D97-AF65-F5344CB8AC3E}">
        <p14:creationId xmlns:p14="http://schemas.microsoft.com/office/powerpoint/2010/main" val="175759804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dirty="0" smtClean="0"/>
              <a:t>BONUS IRPEF</a:t>
            </a:r>
            <a:endParaRPr lang="it-IT" dirty="0"/>
          </a:p>
        </p:txBody>
      </p:sp>
      <p:sp>
        <p:nvSpPr>
          <p:cNvPr id="3" name="Segnaposto testo 2"/>
          <p:cNvSpPr>
            <a:spLocks noGrp="1"/>
          </p:cNvSpPr>
          <p:nvPr>
            <p:ph type="body" idx="2"/>
          </p:nvPr>
        </p:nvSpPr>
        <p:spPr/>
        <p:txBody>
          <a:bodyPr>
            <a:normAutofit/>
          </a:bodyPr>
          <a:lstStyle/>
          <a:p>
            <a:pPr algn="ctr"/>
            <a:endParaRPr lang="it-IT" dirty="0" smtClean="0"/>
          </a:p>
          <a:p>
            <a:pPr algn="ctr"/>
            <a:endParaRPr lang="it-IT" dirty="0"/>
          </a:p>
          <a:p>
            <a:pPr algn="ctr"/>
            <a:r>
              <a:rPr lang="it-IT" dirty="0" smtClean="0"/>
              <a:t>ALTRE IPOTESI (CIRCOLARE DELL’AGENZIA  DELLE ENTRATE 9 E DEL 14 MAGGIO 2014)</a:t>
            </a:r>
            <a:endParaRPr lang="it-IT" dirty="0"/>
          </a:p>
        </p:txBody>
      </p:sp>
      <p:sp>
        <p:nvSpPr>
          <p:cNvPr id="4" name="Segnaposto contenuto 3"/>
          <p:cNvSpPr>
            <a:spLocks noGrp="1"/>
          </p:cNvSpPr>
          <p:nvPr>
            <p:ph sz="quarter" idx="1"/>
          </p:nvPr>
        </p:nvSpPr>
        <p:spPr/>
        <p:txBody>
          <a:bodyPr>
            <a:normAutofit/>
          </a:bodyPr>
          <a:lstStyle/>
          <a:p>
            <a:pPr algn="just"/>
            <a:endParaRPr lang="it-IT" sz="1800" dirty="0" smtClean="0"/>
          </a:p>
          <a:p>
            <a:pPr algn="just"/>
            <a:r>
              <a:rPr lang="it-IT" sz="1800" dirty="0" smtClean="0"/>
              <a:t>Ai fini della determinazione del reddito complessivo, per l’erogazione del bonus, vengono </a:t>
            </a:r>
            <a:r>
              <a:rPr lang="it-IT" sz="1800" b="1" u="sng" dirty="0" smtClean="0"/>
              <a:t>escluse le somme </a:t>
            </a:r>
            <a:r>
              <a:rPr lang="it-IT" sz="1800" dirty="0" smtClean="0"/>
              <a:t>percepite a titolo di incremento della  produttività ed </a:t>
            </a:r>
            <a:r>
              <a:rPr lang="it-IT" sz="1800" b="1" u="sng" dirty="0" smtClean="0"/>
              <a:t>assoggettate ad imposta sostitutiva. </a:t>
            </a:r>
            <a:r>
              <a:rPr lang="it-IT" sz="1800" dirty="0" smtClean="0"/>
              <a:t>A stabilirlo il D.L. 93/2008 al comma 2 art. 2, nel quale viene precisato che </a:t>
            </a:r>
            <a:r>
              <a:rPr lang="it-IT" sz="1800" dirty="0"/>
              <a:t>le somme di cui comma 1 (quali somme per lavoro supplementare, </a:t>
            </a:r>
            <a:r>
              <a:rPr lang="it-IT" sz="1800" dirty="0" smtClean="0"/>
              <a:t>straordinario assoggettate ad imposta sostituiva)  </a:t>
            </a:r>
            <a:r>
              <a:rPr lang="it-IT" sz="1800" dirty="0"/>
              <a:t>non concorrono ai fini fiscali alla formazione del reddito </a:t>
            </a:r>
            <a:r>
              <a:rPr lang="it-IT" sz="1800" dirty="0" smtClean="0"/>
              <a:t>complessivo, a meno che il dipendente non rinunci espressamente a farsi assoggettare le somme  percepite a titolo di incremento della produttività a tassazione ordinaria (perché più conveniente). In quest’ultima ipotesi le somme concorrono alla formazione del reddito complessivo.</a:t>
            </a:r>
            <a:endParaRPr lang="it-IT" sz="1800" dirty="0"/>
          </a:p>
          <a:p>
            <a:endParaRPr lang="it-IT" sz="1800" dirty="0"/>
          </a:p>
        </p:txBody>
      </p:sp>
    </p:spTree>
    <p:extLst>
      <p:ext uri="{BB962C8B-B14F-4D97-AF65-F5344CB8AC3E}">
        <p14:creationId xmlns:p14="http://schemas.microsoft.com/office/powerpoint/2010/main" val="14834552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BONUS IRPEF</a:t>
            </a:r>
            <a:endParaRPr lang="it-IT" dirty="0"/>
          </a:p>
        </p:txBody>
      </p:sp>
      <p:sp>
        <p:nvSpPr>
          <p:cNvPr id="3" name="Segnaposto testo 2"/>
          <p:cNvSpPr>
            <a:spLocks noGrp="1"/>
          </p:cNvSpPr>
          <p:nvPr>
            <p:ph type="body" idx="2"/>
          </p:nvPr>
        </p:nvSpPr>
        <p:spPr/>
        <p:txBody>
          <a:bodyPr/>
          <a:lstStyle/>
          <a:p>
            <a:pPr algn="ctr"/>
            <a:endParaRPr lang="it-IT" dirty="0" smtClean="0"/>
          </a:p>
          <a:p>
            <a:pPr algn="ctr"/>
            <a:endParaRPr lang="it-IT" dirty="0"/>
          </a:p>
          <a:p>
            <a:pPr algn="ctr"/>
            <a:r>
              <a:rPr lang="it-IT" dirty="0" smtClean="0"/>
              <a:t>ALTRE </a:t>
            </a:r>
            <a:r>
              <a:rPr lang="it-IT" dirty="0"/>
              <a:t>IPOTESI (CIRCOLARE DELL’AGENZIA  DELLE ENTRATE 9 E DEL 14 MAGGIO 2014</a:t>
            </a:r>
          </a:p>
        </p:txBody>
      </p:sp>
      <p:sp>
        <p:nvSpPr>
          <p:cNvPr id="4" name="Segnaposto contenuto 3"/>
          <p:cNvSpPr>
            <a:spLocks noGrp="1"/>
          </p:cNvSpPr>
          <p:nvPr>
            <p:ph sz="quarter" idx="1"/>
          </p:nvPr>
        </p:nvSpPr>
        <p:spPr/>
        <p:txBody>
          <a:bodyPr>
            <a:normAutofit/>
          </a:bodyPr>
          <a:lstStyle/>
          <a:p>
            <a:pPr algn="just"/>
            <a:r>
              <a:rPr lang="it-IT" sz="2200" dirty="0" smtClean="0"/>
              <a:t>In caso di </a:t>
            </a:r>
            <a:r>
              <a:rPr lang="it-IT" sz="2200" b="1" u="sng" dirty="0" smtClean="0"/>
              <a:t>concomitanza di più rapporti di lavoro</a:t>
            </a:r>
            <a:r>
              <a:rPr lang="it-IT" sz="2200" dirty="0" smtClean="0"/>
              <a:t>, il cui reddito complessivo (derivante da entrambi i rapporti di lavoro) non ecceda l’importo di € 26.000, e data l’automaticità dell’erogazione del bonus da parte dei sostituti d’imposta, è onere del lavoratore </a:t>
            </a:r>
            <a:r>
              <a:rPr lang="it-IT" sz="2200" dirty="0"/>
              <a:t>comunicare obbligatoriamente i propri redditi e/o il credito fruito nell’eventuale precedente rapporto di lavoro al nuovo sostituto d’imposta e chiedere ad uno dei due sostituti di non riconoscere il </a:t>
            </a:r>
            <a:r>
              <a:rPr lang="it-IT" sz="2200" dirty="0" smtClean="0"/>
              <a:t>credito, in quanto quest’ultimo può essere erogato da un solo sostituto d’imposta.</a:t>
            </a:r>
            <a:endParaRPr lang="it-IT" sz="2200" dirty="0"/>
          </a:p>
        </p:txBody>
      </p:sp>
    </p:spTree>
    <p:extLst>
      <p:ext uri="{BB962C8B-B14F-4D97-AF65-F5344CB8AC3E}">
        <p14:creationId xmlns:p14="http://schemas.microsoft.com/office/powerpoint/2010/main" val="236441501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BONUS IRPEF</a:t>
            </a:r>
            <a:endParaRPr lang="it-IT" dirty="0"/>
          </a:p>
        </p:txBody>
      </p:sp>
      <p:sp>
        <p:nvSpPr>
          <p:cNvPr id="3" name="Segnaposto testo 2"/>
          <p:cNvSpPr>
            <a:spLocks noGrp="1"/>
          </p:cNvSpPr>
          <p:nvPr>
            <p:ph type="body" idx="2"/>
          </p:nvPr>
        </p:nvSpPr>
        <p:spPr/>
        <p:txBody>
          <a:bodyPr>
            <a:normAutofit/>
          </a:bodyPr>
          <a:lstStyle/>
          <a:p>
            <a:pPr algn="ctr"/>
            <a:endParaRPr lang="it-IT" sz="1800" dirty="0" smtClean="0"/>
          </a:p>
          <a:p>
            <a:pPr algn="ctr"/>
            <a:endParaRPr lang="it-IT" sz="1800" dirty="0"/>
          </a:p>
          <a:p>
            <a:pPr algn="ctr"/>
            <a:endParaRPr lang="it-IT" sz="1800" dirty="0" smtClean="0"/>
          </a:p>
          <a:p>
            <a:pPr algn="ctr"/>
            <a:r>
              <a:rPr lang="it-IT" sz="1800" dirty="0" smtClean="0"/>
              <a:t>COMPENSAZIONE</a:t>
            </a:r>
            <a:endParaRPr lang="it-IT" sz="1800" dirty="0"/>
          </a:p>
        </p:txBody>
      </p:sp>
      <p:sp>
        <p:nvSpPr>
          <p:cNvPr id="4" name="Segnaposto contenuto 3"/>
          <p:cNvSpPr>
            <a:spLocks noGrp="1"/>
          </p:cNvSpPr>
          <p:nvPr>
            <p:ph sz="quarter" idx="1"/>
          </p:nvPr>
        </p:nvSpPr>
        <p:spPr/>
        <p:txBody>
          <a:bodyPr>
            <a:normAutofit/>
          </a:bodyPr>
          <a:lstStyle/>
          <a:p>
            <a:pPr algn="just"/>
            <a:r>
              <a:rPr lang="it-IT" sz="2000" dirty="0" smtClean="0"/>
              <a:t>I sostituti d’imposta che erogano il bonus avranno la possibilità di recuperare quanto di loro competenza avvalendosi della compensazione esterna (orizzontale) utilizzando l’apposito modello F24.</a:t>
            </a:r>
          </a:p>
          <a:p>
            <a:pPr algn="just"/>
            <a:r>
              <a:rPr lang="it-IT" sz="2000" dirty="0" smtClean="0"/>
              <a:t>A tal proposito l’Agenzia delle Entrate ha istituito il codice tributo «1655», con il quale potranno essere compensate tutte le tipologie d’imposte dovute ai vari istituti ed enti, eccezion fatta che per le somme dovute all’INAIL, fermo restando il limite di un plafond massimo di utilizzo per la compensazione attualmente fissato in € 700.000 annui.</a:t>
            </a:r>
          </a:p>
          <a:p>
            <a:pPr algn="just"/>
            <a:r>
              <a:rPr lang="it-IT" sz="2000" dirty="0" smtClean="0"/>
              <a:t>Il flusso </a:t>
            </a:r>
            <a:r>
              <a:rPr lang="it-IT" sz="2000" dirty="0" err="1" smtClean="0"/>
              <a:t>Uniemens</a:t>
            </a:r>
            <a:r>
              <a:rPr lang="it-IT" sz="2000" dirty="0" smtClean="0"/>
              <a:t> non risulta interessato dalle operazioni di recupero.  </a:t>
            </a:r>
            <a:endParaRPr lang="it-IT" sz="2000" dirty="0"/>
          </a:p>
        </p:txBody>
      </p:sp>
    </p:spTree>
    <p:extLst>
      <p:ext uri="{BB962C8B-B14F-4D97-AF65-F5344CB8AC3E}">
        <p14:creationId xmlns:p14="http://schemas.microsoft.com/office/powerpoint/2010/main" val="347647096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BONUS IRPEF </a:t>
            </a:r>
            <a:endParaRPr lang="it-IT" dirty="0"/>
          </a:p>
        </p:txBody>
      </p:sp>
      <p:sp>
        <p:nvSpPr>
          <p:cNvPr id="3" name="Segnaposto testo 2"/>
          <p:cNvSpPr>
            <a:spLocks noGrp="1"/>
          </p:cNvSpPr>
          <p:nvPr>
            <p:ph type="body" idx="2"/>
          </p:nvPr>
        </p:nvSpPr>
        <p:spPr/>
        <p:txBody>
          <a:bodyPr>
            <a:normAutofit/>
          </a:bodyPr>
          <a:lstStyle/>
          <a:p>
            <a:pPr algn="ctr"/>
            <a:endParaRPr lang="it-IT" sz="2000" dirty="0" smtClean="0"/>
          </a:p>
          <a:p>
            <a:pPr algn="ctr"/>
            <a:endParaRPr lang="it-IT" sz="2000" dirty="0"/>
          </a:p>
          <a:p>
            <a:pPr algn="ctr"/>
            <a:r>
              <a:rPr lang="it-IT" sz="2000" dirty="0" smtClean="0"/>
              <a:t>SCHEMA RIEPILOGATIVO</a:t>
            </a:r>
            <a:endParaRPr lang="it-IT" sz="2000" dirty="0"/>
          </a:p>
        </p:txBody>
      </p:sp>
      <p:sp>
        <p:nvSpPr>
          <p:cNvPr id="4" name="Segnaposto contenuto 3"/>
          <p:cNvSpPr>
            <a:spLocks noGrp="1"/>
          </p:cNvSpPr>
          <p:nvPr>
            <p:ph sz="quarter" idx="1"/>
          </p:nvPr>
        </p:nvSpPr>
        <p:spPr/>
        <p:txBody>
          <a:bodyPr>
            <a:normAutofit fontScale="25000" lnSpcReduction="20000"/>
          </a:bodyPr>
          <a:lstStyle/>
          <a:p>
            <a:r>
              <a:rPr lang="it-IT" sz="4800" dirty="0"/>
              <a:t>Reddito da lavoro dipendente e/o assimilato (fino ad € 26.000)			</a:t>
            </a:r>
            <a:r>
              <a:rPr lang="it-IT" sz="4800" dirty="0" smtClean="0"/>
              <a:t>			+</a:t>
            </a:r>
            <a:endParaRPr lang="it-IT" sz="4800" dirty="0"/>
          </a:p>
          <a:p>
            <a:r>
              <a:rPr lang="it-IT" sz="4800" dirty="0"/>
              <a:t>Redditi da cedolare secca								+</a:t>
            </a:r>
          </a:p>
          <a:p>
            <a:r>
              <a:rPr lang="it-IT" sz="4800" dirty="0"/>
              <a:t>Redditi per incrementi di produttività soggetti ad imposta sostitutiva  		</a:t>
            </a:r>
            <a:r>
              <a:rPr lang="it-IT" sz="4800" dirty="0" smtClean="0"/>
              <a:t>			</a:t>
            </a:r>
            <a:r>
              <a:rPr lang="it-IT" sz="4800" b="1" dirty="0" smtClean="0"/>
              <a:t>-</a:t>
            </a:r>
            <a:endParaRPr lang="it-IT" sz="4800" dirty="0"/>
          </a:p>
          <a:p>
            <a:r>
              <a:rPr lang="it-IT" sz="4800" dirty="0"/>
              <a:t>Redditi relativi ad unità immobiliari adibiti ad abitazione principale</a:t>
            </a:r>
          </a:p>
          <a:p>
            <a:r>
              <a:rPr lang="it-IT" sz="4800" dirty="0"/>
              <a:t>e relative pertinenze								</a:t>
            </a:r>
            <a:r>
              <a:rPr lang="it-IT" sz="4800" dirty="0" smtClean="0"/>
              <a:t>	=</a:t>
            </a:r>
            <a:endParaRPr lang="it-IT" sz="4800" dirty="0"/>
          </a:p>
          <a:p>
            <a:pPr marL="0" indent="0">
              <a:buNone/>
            </a:pPr>
            <a:r>
              <a:rPr lang="it-IT" sz="4800" dirty="0" smtClean="0"/>
              <a:t>_______________________________________________________</a:t>
            </a:r>
            <a:endParaRPr lang="it-IT" sz="4800" dirty="0"/>
          </a:p>
          <a:p>
            <a:r>
              <a:rPr lang="it-IT" sz="4800" dirty="0"/>
              <a:t>Base imponibile per il calcolo del bonus						</a:t>
            </a:r>
            <a:r>
              <a:rPr lang="it-IT" sz="4800" dirty="0" smtClean="0"/>
              <a:t>		x</a:t>
            </a:r>
            <a:endParaRPr lang="it-IT" sz="4800" dirty="0"/>
          </a:p>
          <a:p>
            <a:r>
              <a:rPr lang="it-IT" sz="4800" dirty="0"/>
              <a:t>Aliquote IRPEF (per scaglioni di reddito)					</a:t>
            </a:r>
            <a:r>
              <a:rPr lang="it-IT" sz="4800" dirty="0" smtClean="0"/>
              <a:t>		=</a:t>
            </a:r>
            <a:endParaRPr lang="it-IT" sz="4800" dirty="0"/>
          </a:p>
          <a:p>
            <a:pPr marL="0" indent="0">
              <a:buNone/>
            </a:pPr>
            <a:r>
              <a:rPr lang="it-IT" sz="4800" dirty="0" smtClean="0"/>
              <a:t>_______________________________________________________</a:t>
            </a:r>
            <a:endParaRPr lang="it-IT" sz="4800" dirty="0"/>
          </a:p>
          <a:p>
            <a:r>
              <a:rPr lang="it-IT" sz="4800" dirty="0"/>
              <a:t>IRPEF lorda									</a:t>
            </a:r>
            <a:r>
              <a:rPr lang="it-IT" sz="4800" b="1" dirty="0"/>
              <a:t>-</a:t>
            </a:r>
            <a:endParaRPr lang="it-IT" sz="4800" dirty="0"/>
          </a:p>
          <a:p>
            <a:r>
              <a:rPr lang="it-IT" sz="4800" dirty="0"/>
              <a:t>Detrazioni da lavoro dipendente (no per familiari)				</a:t>
            </a:r>
            <a:r>
              <a:rPr lang="it-IT" sz="4800" dirty="0" smtClean="0"/>
              <a:t>			=</a:t>
            </a:r>
            <a:endParaRPr lang="it-IT" sz="4800" dirty="0"/>
          </a:p>
          <a:p>
            <a:pPr marL="0" indent="0">
              <a:buNone/>
            </a:pPr>
            <a:r>
              <a:rPr lang="it-IT" sz="4800" dirty="0" smtClean="0"/>
              <a:t>_______________________________________________________</a:t>
            </a:r>
            <a:r>
              <a:rPr lang="it-IT" sz="4800" dirty="0"/>
              <a:t>	      </a:t>
            </a:r>
          </a:p>
          <a:p>
            <a:r>
              <a:rPr lang="it-IT" sz="4800" dirty="0"/>
              <a:t>IRPEF netta &gt; </a:t>
            </a:r>
            <a:r>
              <a:rPr lang="it-IT" sz="4800" dirty="0" smtClean="0"/>
              <a:t>0			</a:t>
            </a:r>
            <a:r>
              <a:rPr lang="it-IT" sz="4800" dirty="0"/>
              <a:t> IRPEF netta &lt; 0</a:t>
            </a:r>
            <a:endParaRPr lang="it-IT" sz="4800" dirty="0" smtClean="0"/>
          </a:p>
          <a:p>
            <a:pPr lvl="8"/>
            <a:endParaRPr lang="it-IT" sz="4800" dirty="0"/>
          </a:p>
          <a:p>
            <a:pPr marL="0" indent="0">
              <a:buNone/>
            </a:pPr>
            <a:r>
              <a:rPr lang="it-IT" sz="4800" dirty="0"/>
              <a:t> </a:t>
            </a:r>
            <a:r>
              <a:rPr lang="it-IT" sz="4800" dirty="0" smtClean="0"/>
              <a:t>           SI BONUS			NO BONUS</a:t>
            </a:r>
            <a:r>
              <a:rPr lang="it-IT" sz="4800" dirty="0"/>
              <a:t>			</a:t>
            </a:r>
          </a:p>
          <a:p>
            <a:pPr marL="0" indent="0">
              <a:buNone/>
            </a:pPr>
            <a:r>
              <a:rPr lang="it-IT" sz="4800" dirty="0" smtClean="0"/>
              <a:t>RIPROPORZIONAMENTO </a:t>
            </a:r>
            <a:r>
              <a:rPr lang="it-IT" sz="4800" dirty="0"/>
              <a:t>BONUS</a:t>
            </a:r>
          </a:p>
          <a:p>
            <a:pPr marL="0" indent="0">
              <a:buNone/>
            </a:pPr>
            <a:r>
              <a:rPr lang="it-IT" sz="4800" dirty="0" smtClean="0"/>
              <a:t>[</a:t>
            </a:r>
            <a:r>
              <a:rPr lang="it-IT" sz="4800" dirty="0"/>
              <a:t>640:12 x (durata rapporto di lavoro)] </a:t>
            </a:r>
          </a:p>
          <a:p>
            <a:endParaRPr lang="it-IT" dirty="0"/>
          </a:p>
          <a:p>
            <a:pPr marL="0" indent="0">
              <a:buNone/>
            </a:pPr>
            <a:r>
              <a:rPr lang="it-IT" dirty="0"/>
              <a:t>	</a:t>
            </a:r>
          </a:p>
          <a:p>
            <a:pPr marL="0" indent="0">
              <a:buNone/>
            </a:pPr>
            <a:r>
              <a:rPr lang="it-IT" dirty="0"/>
              <a:t>									   </a:t>
            </a:r>
          </a:p>
        </p:txBody>
      </p:sp>
    </p:spTree>
    <p:extLst>
      <p:ext uri="{BB962C8B-B14F-4D97-AF65-F5344CB8AC3E}">
        <p14:creationId xmlns:p14="http://schemas.microsoft.com/office/powerpoint/2010/main" val="142472086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BONUS IRPEF</a:t>
            </a:r>
            <a:endParaRPr lang="it-IT" dirty="0"/>
          </a:p>
        </p:txBody>
      </p:sp>
      <p:sp>
        <p:nvSpPr>
          <p:cNvPr id="3" name="Segnaposto testo 2"/>
          <p:cNvSpPr>
            <a:spLocks noGrp="1"/>
          </p:cNvSpPr>
          <p:nvPr>
            <p:ph type="body" idx="2"/>
          </p:nvPr>
        </p:nvSpPr>
        <p:spPr/>
        <p:txBody>
          <a:bodyPr>
            <a:normAutofit/>
          </a:bodyPr>
          <a:lstStyle/>
          <a:p>
            <a:pPr algn="ctr"/>
            <a:endParaRPr lang="it-IT" sz="2400" dirty="0" smtClean="0"/>
          </a:p>
          <a:p>
            <a:pPr algn="ctr"/>
            <a:endParaRPr lang="it-IT" sz="2400" dirty="0"/>
          </a:p>
          <a:p>
            <a:pPr algn="ctr"/>
            <a:r>
              <a:rPr lang="it-IT" sz="2400" dirty="0" smtClean="0"/>
              <a:t>ESEMPI PRATICI</a:t>
            </a:r>
            <a:endParaRPr lang="it-IT" sz="2400" dirty="0"/>
          </a:p>
        </p:txBody>
      </p:sp>
      <p:sp>
        <p:nvSpPr>
          <p:cNvPr id="4" name="Segnaposto contenuto 3"/>
          <p:cNvSpPr>
            <a:spLocks noGrp="1"/>
          </p:cNvSpPr>
          <p:nvPr>
            <p:ph sz="quarter" idx="1"/>
          </p:nvPr>
        </p:nvSpPr>
        <p:spPr/>
        <p:txBody>
          <a:bodyPr>
            <a:normAutofit fontScale="77500" lnSpcReduction="20000"/>
          </a:bodyPr>
          <a:lstStyle/>
          <a:p>
            <a:pPr algn="just"/>
            <a:r>
              <a:rPr lang="it-IT" b="1" i="1" u="sng" dirty="0"/>
              <a:t>Dipendente a tempo indeterminato in forza al 1° gennaio 2014</a:t>
            </a:r>
            <a:r>
              <a:rPr lang="it-IT" b="1" i="1" u="sng" dirty="0" smtClean="0"/>
              <a:t>.</a:t>
            </a:r>
          </a:p>
          <a:p>
            <a:pPr algn="just"/>
            <a:endParaRPr lang="it-IT" dirty="0"/>
          </a:p>
          <a:p>
            <a:pPr algn="just"/>
            <a:r>
              <a:rPr lang="it-IT" i="1" dirty="0"/>
              <a:t>Con l’elaborazione della mensilità di maggio, ipotizzando un reddito presunto di € 24.500, il credito </a:t>
            </a:r>
            <a:r>
              <a:rPr lang="it-IT" i="1" dirty="0" smtClean="0"/>
              <a:t>verrà</a:t>
            </a:r>
            <a:r>
              <a:rPr lang="it-IT" dirty="0"/>
              <a:t> </a:t>
            </a:r>
            <a:r>
              <a:rPr lang="it-IT" i="1" dirty="0" smtClean="0"/>
              <a:t>così </a:t>
            </a:r>
            <a:r>
              <a:rPr lang="it-IT" i="1" dirty="0"/>
              <a:t>calcolato:</a:t>
            </a:r>
            <a:endParaRPr lang="it-IT" dirty="0"/>
          </a:p>
          <a:p>
            <a:pPr algn="just"/>
            <a:r>
              <a:rPr lang="it-IT" i="1" dirty="0"/>
              <a:t>Credito teorico rapportato al reddito: 640 x (26.000 – 24.500) / 2.000 = 480</a:t>
            </a:r>
            <a:endParaRPr lang="it-IT" dirty="0"/>
          </a:p>
          <a:p>
            <a:pPr algn="just"/>
            <a:r>
              <a:rPr lang="it-IT" i="1" dirty="0"/>
              <a:t>Periodo di spettanza: 365 giorni</a:t>
            </a:r>
            <a:endParaRPr lang="it-IT" dirty="0"/>
          </a:p>
          <a:p>
            <a:pPr algn="just"/>
            <a:r>
              <a:rPr lang="it-IT" b="1" i="1" dirty="0"/>
              <a:t>Credito rapportato al periodo di spettanza: € 480</a:t>
            </a:r>
            <a:endParaRPr lang="it-IT" dirty="0"/>
          </a:p>
          <a:p>
            <a:pPr algn="just"/>
            <a:r>
              <a:rPr lang="it-IT" i="1" dirty="0"/>
              <a:t>Periodo di assegnazione </a:t>
            </a:r>
            <a:r>
              <a:rPr lang="it-IT" dirty="0"/>
              <a:t>(maggio): </a:t>
            </a:r>
            <a:r>
              <a:rPr lang="it-IT" i="1" dirty="0"/>
              <a:t>31 giorni</a:t>
            </a:r>
            <a:endParaRPr lang="it-IT" dirty="0"/>
          </a:p>
          <a:p>
            <a:pPr algn="just"/>
            <a:r>
              <a:rPr lang="it-IT" i="1" dirty="0"/>
              <a:t>Periodo di ragguaglio: 245 giorni</a:t>
            </a:r>
            <a:endParaRPr lang="it-IT" dirty="0"/>
          </a:p>
          <a:p>
            <a:pPr algn="just"/>
            <a:r>
              <a:rPr lang="it-IT" b="1" i="1" dirty="0"/>
              <a:t>Credito: </a:t>
            </a:r>
            <a:r>
              <a:rPr lang="it-IT" i="1" dirty="0"/>
              <a:t>480 / 245 x 31 = </a:t>
            </a:r>
            <a:r>
              <a:rPr lang="it-IT" b="1" i="1" dirty="0"/>
              <a:t>€ 60,73</a:t>
            </a:r>
            <a:endParaRPr lang="it-IT" dirty="0"/>
          </a:p>
          <a:p>
            <a:endParaRPr lang="it-IT" dirty="0"/>
          </a:p>
        </p:txBody>
      </p:sp>
    </p:spTree>
    <p:extLst>
      <p:ext uri="{BB962C8B-B14F-4D97-AF65-F5344CB8AC3E}">
        <p14:creationId xmlns:p14="http://schemas.microsoft.com/office/powerpoint/2010/main" val="292857318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BONUS IRPEF</a:t>
            </a:r>
            <a:endParaRPr lang="it-IT" dirty="0"/>
          </a:p>
        </p:txBody>
      </p:sp>
      <p:sp>
        <p:nvSpPr>
          <p:cNvPr id="3" name="Segnaposto testo 2"/>
          <p:cNvSpPr>
            <a:spLocks noGrp="1"/>
          </p:cNvSpPr>
          <p:nvPr>
            <p:ph type="body" idx="2"/>
          </p:nvPr>
        </p:nvSpPr>
        <p:spPr/>
        <p:txBody>
          <a:bodyPr>
            <a:normAutofit/>
          </a:bodyPr>
          <a:lstStyle/>
          <a:p>
            <a:pPr algn="ctr"/>
            <a:endParaRPr lang="it-IT" sz="2400" dirty="0" smtClean="0"/>
          </a:p>
          <a:p>
            <a:pPr algn="ctr"/>
            <a:endParaRPr lang="it-IT" sz="2400" dirty="0"/>
          </a:p>
          <a:p>
            <a:pPr algn="ctr"/>
            <a:r>
              <a:rPr lang="it-IT" sz="2400" dirty="0" smtClean="0"/>
              <a:t>ESEMPI PRATICI</a:t>
            </a:r>
            <a:endParaRPr lang="it-IT" sz="2400" dirty="0"/>
          </a:p>
        </p:txBody>
      </p:sp>
      <p:sp>
        <p:nvSpPr>
          <p:cNvPr id="4" name="Segnaposto contenuto 3"/>
          <p:cNvSpPr>
            <a:spLocks noGrp="1"/>
          </p:cNvSpPr>
          <p:nvPr>
            <p:ph sz="quarter" idx="1"/>
          </p:nvPr>
        </p:nvSpPr>
        <p:spPr/>
        <p:txBody>
          <a:bodyPr>
            <a:normAutofit fontScale="77500" lnSpcReduction="20000"/>
          </a:bodyPr>
          <a:lstStyle/>
          <a:p>
            <a:pPr algn="just"/>
            <a:r>
              <a:rPr lang="it-IT" b="1" i="1" u="sng" dirty="0"/>
              <a:t>Dipendente a tempo determinato, assunto dal 1° marzo 2014 al 30 settembre 2014</a:t>
            </a:r>
            <a:r>
              <a:rPr lang="it-IT" b="1" i="1" u="sng" dirty="0" smtClean="0"/>
              <a:t>.</a:t>
            </a:r>
          </a:p>
          <a:p>
            <a:pPr marL="0" indent="0" algn="just">
              <a:buNone/>
            </a:pPr>
            <a:endParaRPr lang="it-IT" dirty="0"/>
          </a:p>
          <a:p>
            <a:pPr algn="just"/>
            <a:r>
              <a:rPr lang="it-IT" i="1" dirty="0"/>
              <a:t>Con l’elaborazione della mensilità di maggio, ipotizzando un reddito presunto di € 18.000, il credito </a:t>
            </a:r>
            <a:r>
              <a:rPr lang="it-IT" i="1" dirty="0" smtClean="0"/>
              <a:t>verrà</a:t>
            </a:r>
            <a:r>
              <a:rPr lang="it-IT" dirty="0"/>
              <a:t> </a:t>
            </a:r>
            <a:r>
              <a:rPr lang="it-IT" i="1" dirty="0" smtClean="0"/>
              <a:t>così </a:t>
            </a:r>
            <a:r>
              <a:rPr lang="it-IT" i="1" dirty="0"/>
              <a:t>calcolato:</a:t>
            </a:r>
            <a:endParaRPr lang="it-IT" dirty="0"/>
          </a:p>
          <a:p>
            <a:pPr algn="just"/>
            <a:r>
              <a:rPr lang="it-IT" i="1" dirty="0"/>
              <a:t>Credito teorico rapportato al reddito</a:t>
            </a:r>
            <a:r>
              <a:rPr lang="it-IT" i="1" dirty="0" smtClean="0"/>
              <a:t>: </a:t>
            </a:r>
          </a:p>
          <a:p>
            <a:pPr marL="0" indent="0" algn="just">
              <a:buNone/>
            </a:pPr>
            <a:r>
              <a:rPr lang="it-IT" i="1" dirty="0" smtClean="0"/>
              <a:t>    € </a:t>
            </a:r>
            <a:r>
              <a:rPr lang="it-IT" i="1" dirty="0"/>
              <a:t>640</a:t>
            </a:r>
            <a:endParaRPr lang="it-IT" dirty="0"/>
          </a:p>
          <a:p>
            <a:pPr algn="just"/>
            <a:r>
              <a:rPr lang="it-IT" i="1" dirty="0"/>
              <a:t>Periodo di spettanza: 214 giorni (</a:t>
            </a:r>
            <a:r>
              <a:rPr lang="it-IT" i="1" dirty="0" smtClean="0"/>
              <a:t>1</a:t>
            </a:r>
            <a:r>
              <a:rPr lang="it-IT" i="1" dirty="0"/>
              <a:t> </a:t>
            </a:r>
            <a:r>
              <a:rPr lang="it-IT" i="1" dirty="0" smtClean="0"/>
              <a:t>marzo </a:t>
            </a:r>
            <a:r>
              <a:rPr lang="it-IT" i="1" dirty="0"/>
              <a:t>– </a:t>
            </a:r>
            <a:r>
              <a:rPr lang="it-IT" i="1" dirty="0" smtClean="0"/>
              <a:t>30</a:t>
            </a:r>
            <a:r>
              <a:rPr lang="it-IT" i="1" dirty="0"/>
              <a:t> </a:t>
            </a:r>
            <a:r>
              <a:rPr lang="it-IT" i="1" dirty="0" smtClean="0"/>
              <a:t>settembre)</a:t>
            </a:r>
            <a:endParaRPr lang="it-IT" dirty="0"/>
          </a:p>
          <a:p>
            <a:pPr algn="just"/>
            <a:r>
              <a:rPr lang="it-IT" b="1" i="1" dirty="0"/>
              <a:t>Credito rapportato al periodo di spettanza: </a:t>
            </a:r>
            <a:r>
              <a:rPr lang="it-IT" i="1" dirty="0"/>
              <a:t>640 / 365 x 214 = </a:t>
            </a:r>
            <a:r>
              <a:rPr lang="it-IT" b="1" i="1" dirty="0"/>
              <a:t>€ 375,23</a:t>
            </a:r>
            <a:endParaRPr lang="it-IT" dirty="0"/>
          </a:p>
          <a:p>
            <a:pPr algn="just"/>
            <a:r>
              <a:rPr lang="it-IT" i="1" dirty="0"/>
              <a:t>Periodo di assegnazione </a:t>
            </a:r>
            <a:r>
              <a:rPr lang="it-IT" dirty="0"/>
              <a:t>(maggio): </a:t>
            </a:r>
            <a:r>
              <a:rPr lang="it-IT" i="1" dirty="0"/>
              <a:t>31 giorni</a:t>
            </a:r>
            <a:endParaRPr lang="it-IT" dirty="0"/>
          </a:p>
          <a:p>
            <a:pPr algn="just"/>
            <a:r>
              <a:rPr lang="it-IT" i="1" dirty="0"/>
              <a:t>Periodo di ragguaglio: 153 giorni </a:t>
            </a:r>
            <a:endParaRPr lang="it-IT" i="1" dirty="0" smtClean="0"/>
          </a:p>
          <a:p>
            <a:pPr marL="0" indent="0" algn="just">
              <a:buNone/>
            </a:pPr>
            <a:r>
              <a:rPr lang="it-IT" i="1" dirty="0"/>
              <a:t> </a:t>
            </a:r>
            <a:r>
              <a:rPr lang="it-IT" i="1" dirty="0" smtClean="0"/>
              <a:t>    (1</a:t>
            </a:r>
            <a:r>
              <a:rPr lang="it-IT" i="1" dirty="0"/>
              <a:t> </a:t>
            </a:r>
            <a:r>
              <a:rPr lang="it-IT" i="1" dirty="0" smtClean="0"/>
              <a:t>maggio </a:t>
            </a:r>
            <a:r>
              <a:rPr lang="it-IT" i="1" dirty="0"/>
              <a:t>– </a:t>
            </a:r>
            <a:r>
              <a:rPr lang="it-IT" i="1" dirty="0" smtClean="0"/>
              <a:t>30 settembre)</a:t>
            </a:r>
            <a:endParaRPr lang="it-IT" dirty="0"/>
          </a:p>
          <a:p>
            <a:pPr algn="just"/>
            <a:r>
              <a:rPr lang="it-IT" b="1" i="1" dirty="0"/>
              <a:t>Credito: </a:t>
            </a:r>
            <a:r>
              <a:rPr lang="it-IT" i="1" dirty="0"/>
              <a:t>375,23 / 153 x 31 = </a:t>
            </a:r>
            <a:r>
              <a:rPr lang="it-IT" b="1" i="1" dirty="0"/>
              <a:t>€ 76,03</a:t>
            </a:r>
            <a:endParaRPr lang="it-IT" dirty="0"/>
          </a:p>
          <a:p>
            <a:endParaRPr lang="it-IT" dirty="0"/>
          </a:p>
        </p:txBody>
      </p:sp>
    </p:spTree>
    <p:extLst>
      <p:ext uri="{BB962C8B-B14F-4D97-AF65-F5344CB8AC3E}">
        <p14:creationId xmlns:p14="http://schemas.microsoft.com/office/powerpoint/2010/main" val="211525634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BONUS IRPEF</a:t>
            </a:r>
            <a:endParaRPr lang="it-IT" dirty="0"/>
          </a:p>
        </p:txBody>
      </p:sp>
      <p:sp>
        <p:nvSpPr>
          <p:cNvPr id="3" name="Segnaposto testo 2"/>
          <p:cNvSpPr>
            <a:spLocks noGrp="1"/>
          </p:cNvSpPr>
          <p:nvPr>
            <p:ph type="body" idx="2"/>
          </p:nvPr>
        </p:nvSpPr>
        <p:spPr/>
        <p:txBody>
          <a:bodyPr>
            <a:normAutofit/>
          </a:bodyPr>
          <a:lstStyle/>
          <a:p>
            <a:pPr algn="ctr"/>
            <a:endParaRPr lang="it-IT" sz="2400" dirty="0" smtClean="0"/>
          </a:p>
          <a:p>
            <a:pPr algn="ctr"/>
            <a:endParaRPr lang="it-IT" sz="2400" dirty="0"/>
          </a:p>
          <a:p>
            <a:pPr algn="ctr"/>
            <a:r>
              <a:rPr lang="it-IT" sz="2400" dirty="0" smtClean="0"/>
              <a:t>ESEMPI PRATICI</a:t>
            </a:r>
            <a:endParaRPr lang="it-IT" sz="2400" dirty="0"/>
          </a:p>
        </p:txBody>
      </p:sp>
      <p:sp>
        <p:nvSpPr>
          <p:cNvPr id="4" name="Segnaposto contenuto 3"/>
          <p:cNvSpPr>
            <a:spLocks noGrp="1"/>
          </p:cNvSpPr>
          <p:nvPr>
            <p:ph sz="quarter" idx="1"/>
          </p:nvPr>
        </p:nvSpPr>
        <p:spPr/>
        <p:txBody>
          <a:bodyPr>
            <a:normAutofit fontScale="70000" lnSpcReduction="20000"/>
          </a:bodyPr>
          <a:lstStyle/>
          <a:p>
            <a:pPr algn="just"/>
            <a:r>
              <a:rPr lang="it-IT" b="1" i="1" u="sng" dirty="0"/>
              <a:t>Dipendente assunto a tempo indeterminato il 10 giugno </a:t>
            </a:r>
            <a:r>
              <a:rPr lang="it-IT" b="1" i="1" u="sng" dirty="0" smtClean="0"/>
              <a:t>2014.</a:t>
            </a:r>
            <a:r>
              <a:rPr lang="it-IT" b="1" u="sng" dirty="0"/>
              <a:t> </a:t>
            </a:r>
            <a:r>
              <a:rPr lang="it-IT" b="1" i="1" u="sng" dirty="0" smtClean="0"/>
              <a:t>Presenza </a:t>
            </a:r>
            <a:r>
              <a:rPr lang="it-IT" b="1" i="1" u="sng" dirty="0"/>
              <a:t>di un precedente rapporto di lavoro </a:t>
            </a:r>
            <a:r>
              <a:rPr lang="it-IT" b="1" i="1" u="sng" dirty="0" smtClean="0"/>
              <a:t>dal 1</a:t>
            </a:r>
            <a:r>
              <a:rPr lang="it-IT" b="1" i="1" u="sng" dirty="0"/>
              <a:t> </a:t>
            </a:r>
            <a:r>
              <a:rPr lang="it-IT" b="1" i="1" u="sng" dirty="0" smtClean="0"/>
              <a:t>aprile 2014 al 31 maggio 14</a:t>
            </a:r>
            <a:r>
              <a:rPr lang="it-IT" b="1" i="1" u="sng" dirty="0"/>
              <a:t>; nel corso di tale rapporto risulta erogato l’importo di € 106,96 a titolo di credito DL.66/2014</a:t>
            </a:r>
            <a:r>
              <a:rPr lang="it-IT" b="1" i="1" u="sng" dirty="0" smtClean="0"/>
              <a:t>.</a:t>
            </a:r>
          </a:p>
          <a:p>
            <a:pPr marL="0" indent="0" algn="just">
              <a:buNone/>
            </a:pPr>
            <a:endParaRPr lang="it-IT" dirty="0"/>
          </a:p>
          <a:p>
            <a:pPr algn="just"/>
            <a:r>
              <a:rPr lang="it-IT" i="1" dirty="0"/>
              <a:t>Con l’elaborazione della mensilità di giugno, ipotizzando un reddito presunto di € 18.000, il credito </a:t>
            </a:r>
            <a:r>
              <a:rPr lang="it-IT" i="1" dirty="0" smtClean="0"/>
              <a:t>verrà così </a:t>
            </a:r>
            <a:r>
              <a:rPr lang="it-IT" i="1" dirty="0"/>
              <a:t>calcolato:</a:t>
            </a:r>
            <a:endParaRPr lang="it-IT" dirty="0"/>
          </a:p>
          <a:p>
            <a:pPr algn="just"/>
            <a:r>
              <a:rPr lang="it-IT" i="1" dirty="0"/>
              <a:t>Credito teorico rapportato al reddito: € 640</a:t>
            </a:r>
            <a:endParaRPr lang="it-IT" dirty="0"/>
          </a:p>
          <a:p>
            <a:pPr algn="just"/>
            <a:r>
              <a:rPr lang="it-IT" i="1" dirty="0"/>
              <a:t>Periodo di spettanza: 61 (</a:t>
            </a:r>
            <a:r>
              <a:rPr lang="it-IT" i="1" dirty="0" smtClean="0"/>
              <a:t>1 aprile </a:t>
            </a:r>
            <a:r>
              <a:rPr lang="it-IT" i="1" dirty="0"/>
              <a:t>– </a:t>
            </a:r>
            <a:r>
              <a:rPr lang="it-IT" i="1" dirty="0" smtClean="0"/>
              <a:t>31</a:t>
            </a:r>
            <a:r>
              <a:rPr lang="it-IT" i="1" dirty="0"/>
              <a:t> </a:t>
            </a:r>
            <a:r>
              <a:rPr lang="it-IT" i="1" dirty="0" smtClean="0"/>
              <a:t>maggio) </a:t>
            </a:r>
            <a:r>
              <a:rPr lang="it-IT" i="1" dirty="0"/>
              <a:t>+ 205 (</a:t>
            </a:r>
            <a:r>
              <a:rPr lang="it-IT" i="1" dirty="0" smtClean="0"/>
              <a:t>10 giugno– 31 dicembre) </a:t>
            </a:r>
            <a:r>
              <a:rPr lang="it-IT" i="1" dirty="0"/>
              <a:t>= 266 giorni</a:t>
            </a:r>
            <a:endParaRPr lang="it-IT" dirty="0"/>
          </a:p>
          <a:p>
            <a:pPr algn="just"/>
            <a:r>
              <a:rPr lang="it-IT" b="1" i="1" dirty="0"/>
              <a:t>Credito rapportato al periodo di spettanza: </a:t>
            </a:r>
            <a:r>
              <a:rPr lang="it-IT" i="1" dirty="0"/>
              <a:t>640 / 365 x 266 = </a:t>
            </a:r>
            <a:r>
              <a:rPr lang="it-IT" b="1" i="1" dirty="0"/>
              <a:t>€ 466,41</a:t>
            </a:r>
            <a:endParaRPr lang="it-IT" dirty="0"/>
          </a:p>
          <a:p>
            <a:pPr algn="just"/>
            <a:r>
              <a:rPr lang="it-IT" i="1" dirty="0"/>
              <a:t>Periodo di assegnazione </a:t>
            </a:r>
            <a:r>
              <a:rPr lang="it-IT" dirty="0"/>
              <a:t>(giugno): </a:t>
            </a:r>
            <a:r>
              <a:rPr lang="it-IT" i="1" dirty="0"/>
              <a:t>21 giorni</a:t>
            </a:r>
            <a:endParaRPr lang="it-IT" dirty="0"/>
          </a:p>
          <a:p>
            <a:pPr algn="just"/>
            <a:r>
              <a:rPr lang="it-IT" i="1" dirty="0"/>
              <a:t>Periodo di ragguaglio: 205 giorni</a:t>
            </a:r>
            <a:endParaRPr lang="it-IT" dirty="0"/>
          </a:p>
          <a:p>
            <a:pPr algn="just"/>
            <a:r>
              <a:rPr lang="it-IT" b="1" i="1" dirty="0"/>
              <a:t>Credito: </a:t>
            </a:r>
            <a:r>
              <a:rPr lang="it-IT" i="1" dirty="0"/>
              <a:t>( 466,41 – 106,96 ) / 205 x 21 = </a:t>
            </a:r>
            <a:r>
              <a:rPr lang="it-IT" b="1" i="1" dirty="0"/>
              <a:t>€ 36,82</a:t>
            </a:r>
            <a:endParaRPr lang="it-IT" dirty="0"/>
          </a:p>
          <a:p>
            <a:endParaRPr lang="it-IT" dirty="0"/>
          </a:p>
        </p:txBody>
      </p:sp>
    </p:spTree>
    <p:extLst>
      <p:ext uri="{BB962C8B-B14F-4D97-AF65-F5344CB8AC3E}">
        <p14:creationId xmlns:p14="http://schemas.microsoft.com/office/powerpoint/2010/main" val="48967018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testo 1"/>
          <p:cNvSpPr>
            <a:spLocks noGrp="1"/>
          </p:cNvSpPr>
          <p:nvPr>
            <p:ph type="body" idx="1"/>
          </p:nvPr>
        </p:nvSpPr>
        <p:spPr/>
        <p:txBody>
          <a:bodyPr/>
          <a:lstStyle/>
          <a:p>
            <a:pPr algn="ctr"/>
            <a:r>
              <a:rPr lang="it-IT" sz="1400" dirty="0" smtClean="0"/>
              <a:t>REDDITI DI LAVORO DIPENDENTE (ART. 49 C. 1 TUIR)</a:t>
            </a:r>
            <a:endParaRPr lang="it-IT" sz="1400" dirty="0"/>
          </a:p>
        </p:txBody>
      </p:sp>
      <p:sp>
        <p:nvSpPr>
          <p:cNvPr id="3" name="Segnaposto testo 2"/>
          <p:cNvSpPr>
            <a:spLocks noGrp="1"/>
          </p:cNvSpPr>
          <p:nvPr>
            <p:ph type="body" sz="half" idx="3"/>
          </p:nvPr>
        </p:nvSpPr>
        <p:spPr/>
        <p:txBody>
          <a:bodyPr/>
          <a:lstStyle/>
          <a:p>
            <a:pPr algn="ctr"/>
            <a:r>
              <a:rPr lang="it-IT" sz="1400" dirty="0" smtClean="0"/>
              <a:t>REDDITI ASSIMILATI A QUELLI DI LAVORO DIPENDENTE (ART. 50 C.</a:t>
            </a:r>
            <a:r>
              <a:rPr lang="pt-BR" sz="1400" b="0" dirty="0"/>
              <a:t> c. 1, lett. a), b), c), c-bis), d), h-bis) e l) Tuir. </a:t>
            </a:r>
            <a:endParaRPr lang="it-IT" sz="1400" dirty="0"/>
          </a:p>
        </p:txBody>
      </p:sp>
      <p:sp>
        <p:nvSpPr>
          <p:cNvPr id="4" name="Segnaposto contenuto 3"/>
          <p:cNvSpPr>
            <a:spLocks noGrp="1"/>
          </p:cNvSpPr>
          <p:nvPr>
            <p:ph sz="quarter" idx="2"/>
          </p:nvPr>
        </p:nvSpPr>
        <p:spPr/>
        <p:txBody>
          <a:bodyPr>
            <a:normAutofit/>
          </a:bodyPr>
          <a:lstStyle/>
          <a:p>
            <a:pPr algn="just"/>
            <a:r>
              <a:rPr lang="it-IT" sz="1500" dirty="0" smtClean="0"/>
              <a:t>Il comma 1  dell’art. 49 del TUIR definisce i redditi </a:t>
            </a:r>
            <a:r>
              <a:rPr lang="it-IT" sz="1500" dirty="0"/>
              <a:t>di lavoro dipendente quelli che derivano da rapporti aventi per oggetto la prestazione di lavoro, con qualsiasi qualifica, alle dipendenze e sotto la direzione di altri, compreso il lavoro a domicilio quando è</a:t>
            </a:r>
            <a:r>
              <a:rPr lang="it-IT" sz="1500" dirty="0" smtClean="0"/>
              <a:t> </a:t>
            </a:r>
            <a:r>
              <a:rPr lang="it-IT" sz="1500" dirty="0"/>
              <a:t>considerato lavoro dipendente secondo le norme della legislazione sul lavoro.</a:t>
            </a:r>
          </a:p>
        </p:txBody>
      </p:sp>
      <p:sp>
        <p:nvSpPr>
          <p:cNvPr id="5" name="Segnaposto contenuto 4"/>
          <p:cNvSpPr>
            <a:spLocks noGrp="1"/>
          </p:cNvSpPr>
          <p:nvPr>
            <p:ph sz="quarter" idx="4"/>
          </p:nvPr>
        </p:nvSpPr>
        <p:spPr/>
        <p:txBody>
          <a:bodyPr>
            <a:noAutofit/>
          </a:bodyPr>
          <a:lstStyle/>
          <a:p>
            <a:pPr algn="just"/>
            <a:r>
              <a:rPr lang="it-IT" sz="1500" dirty="0" smtClean="0"/>
              <a:t>Compensi </a:t>
            </a:r>
            <a:r>
              <a:rPr lang="it-IT" sz="1500" dirty="0"/>
              <a:t>percepiti dai lavoratori soci delle cooperative</a:t>
            </a:r>
            <a:r>
              <a:rPr lang="it-IT" sz="1500" dirty="0" smtClean="0"/>
              <a:t>.</a:t>
            </a:r>
          </a:p>
          <a:p>
            <a:pPr algn="just"/>
            <a:r>
              <a:rPr lang="it-IT" sz="1500" dirty="0" smtClean="0"/>
              <a:t> Indennità </a:t>
            </a:r>
            <a:r>
              <a:rPr lang="it-IT" sz="1500" dirty="0"/>
              <a:t>e compensi percepiti a carico di terzi dai lavoratori dipendenti per incarichi svolti in relazione a tale qualità</a:t>
            </a:r>
            <a:r>
              <a:rPr lang="it-IT" sz="1500" dirty="0" smtClean="0"/>
              <a:t>.</a:t>
            </a:r>
          </a:p>
          <a:p>
            <a:pPr algn="just"/>
            <a:r>
              <a:rPr lang="it-IT" sz="1500" dirty="0" smtClean="0"/>
              <a:t> Somme </a:t>
            </a:r>
            <a:r>
              <a:rPr lang="it-IT" sz="1500" dirty="0"/>
              <a:t>da chiunque corrisposte a titolo di borsa di studio, premio o </a:t>
            </a:r>
            <a:r>
              <a:rPr lang="it-IT" sz="1500" dirty="0" smtClean="0"/>
              <a:t>sussidio </a:t>
            </a:r>
            <a:r>
              <a:rPr lang="it-IT" sz="1500" dirty="0"/>
              <a:t>per fini di studio o addestramento professionale</a:t>
            </a:r>
            <a:r>
              <a:rPr lang="it-IT" sz="1500" dirty="0" smtClean="0"/>
              <a:t>.</a:t>
            </a:r>
          </a:p>
          <a:p>
            <a:pPr algn="just"/>
            <a:r>
              <a:rPr lang="it-IT" sz="1500" dirty="0" smtClean="0"/>
              <a:t>Redditi </a:t>
            </a:r>
            <a:r>
              <a:rPr lang="it-IT" sz="1500" dirty="0"/>
              <a:t>derivanti da rapporti di collaborazione coordinata e </a:t>
            </a:r>
            <a:r>
              <a:rPr lang="it-IT" sz="1500" dirty="0" smtClean="0"/>
              <a:t>continuativa.</a:t>
            </a:r>
          </a:p>
          <a:p>
            <a:pPr algn="just"/>
            <a:r>
              <a:rPr lang="it-IT" sz="1500" dirty="0" smtClean="0"/>
              <a:t>Remunerazioni </a:t>
            </a:r>
            <a:r>
              <a:rPr lang="it-IT" sz="1500" dirty="0"/>
              <a:t>dei sacerdoti</a:t>
            </a:r>
            <a:r>
              <a:rPr lang="it-IT" sz="1500" dirty="0" smtClean="0"/>
              <a:t>.</a:t>
            </a:r>
          </a:p>
          <a:p>
            <a:pPr algn="just"/>
            <a:r>
              <a:rPr lang="it-IT" sz="1500" dirty="0" smtClean="0"/>
              <a:t>Compensi </a:t>
            </a:r>
            <a:r>
              <a:rPr lang="it-IT" sz="1500" dirty="0"/>
              <a:t>per lavori socialmente utili in conformità a specifiche </a:t>
            </a:r>
            <a:r>
              <a:rPr lang="it-IT" sz="1500" dirty="0" smtClean="0"/>
              <a:t>disposizioni normative.</a:t>
            </a:r>
            <a:endParaRPr lang="it-IT" sz="1500" dirty="0"/>
          </a:p>
        </p:txBody>
      </p:sp>
      <p:sp>
        <p:nvSpPr>
          <p:cNvPr id="6" name="Titolo 5"/>
          <p:cNvSpPr>
            <a:spLocks noGrp="1"/>
          </p:cNvSpPr>
          <p:nvPr>
            <p:ph type="title"/>
          </p:nvPr>
        </p:nvSpPr>
        <p:spPr/>
        <p:txBody>
          <a:bodyPr>
            <a:normAutofit/>
          </a:bodyPr>
          <a:lstStyle/>
          <a:p>
            <a:r>
              <a:rPr lang="it-IT" dirty="0" smtClean="0"/>
              <a:t>BONUS IRPEF</a:t>
            </a:r>
            <a:endParaRPr lang="it-IT" dirty="0"/>
          </a:p>
        </p:txBody>
      </p:sp>
    </p:spTree>
    <p:extLst>
      <p:ext uri="{BB962C8B-B14F-4D97-AF65-F5344CB8AC3E}">
        <p14:creationId xmlns:p14="http://schemas.microsoft.com/office/powerpoint/2010/main" val="213397238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olo 5"/>
          <p:cNvSpPr>
            <a:spLocks noGrp="1"/>
          </p:cNvSpPr>
          <p:nvPr>
            <p:ph type="title"/>
          </p:nvPr>
        </p:nvSpPr>
        <p:spPr/>
        <p:txBody>
          <a:bodyPr/>
          <a:lstStyle/>
          <a:p>
            <a:pPr algn="ctr"/>
            <a:r>
              <a:rPr lang="it-IT" sz="3200" dirty="0" smtClean="0"/>
              <a:t>BONUS IRPEF</a:t>
            </a:r>
            <a:endParaRPr lang="it-IT" sz="3200" dirty="0"/>
          </a:p>
        </p:txBody>
      </p:sp>
      <p:sp>
        <p:nvSpPr>
          <p:cNvPr id="8" name="Segnaposto testo 7"/>
          <p:cNvSpPr>
            <a:spLocks noGrp="1"/>
          </p:cNvSpPr>
          <p:nvPr>
            <p:ph type="body" idx="2"/>
          </p:nvPr>
        </p:nvSpPr>
        <p:spPr/>
        <p:txBody>
          <a:bodyPr>
            <a:normAutofit/>
          </a:bodyPr>
          <a:lstStyle/>
          <a:p>
            <a:pPr algn="ctr"/>
            <a:endParaRPr lang="it-IT" sz="2400" dirty="0" smtClean="0"/>
          </a:p>
          <a:p>
            <a:pPr algn="ctr"/>
            <a:endParaRPr lang="it-IT" sz="2400" dirty="0"/>
          </a:p>
          <a:p>
            <a:pPr algn="ctr"/>
            <a:r>
              <a:rPr lang="it-IT" sz="2400" dirty="0" smtClean="0"/>
              <a:t>REDDITI ESCLUSI</a:t>
            </a:r>
            <a:endParaRPr lang="it-IT" sz="2400" dirty="0"/>
          </a:p>
        </p:txBody>
      </p:sp>
      <p:sp>
        <p:nvSpPr>
          <p:cNvPr id="7" name="Segnaposto contenuto 6"/>
          <p:cNvSpPr>
            <a:spLocks noGrp="1"/>
          </p:cNvSpPr>
          <p:nvPr>
            <p:ph sz="quarter" idx="1"/>
          </p:nvPr>
        </p:nvSpPr>
        <p:spPr/>
        <p:txBody>
          <a:bodyPr>
            <a:normAutofit/>
          </a:bodyPr>
          <a:lstStyle/>
          <a:p>
            <a:pPr algn="just"/>
            <a:r>
              <a:rPr lang="it-IT" sz="1800" dirty="0" smtClean="0"/>
              <a:t>Redditi </a:t>
            </a:r>
            <a:r>
              <a:rPr lang="it-IT" sz="1800" dirty="0"/>
              <a:t>di pensione (art. 49, c. 2, </a:t>
            </a:r>
            <a:r>
              <a:rPr lang="it-IT" sz="1800" dirty="0" err="1"/>
              <a:t>lett</a:t>
            </a:r>
            <a:r>
              <a:rPr lang="it-IT" sz="1800" dirty="0"/>
              <a:t>. a) </a:t>
            </a:r>
            <a:r>
              <a:rPr lang="it-IT" sz="1800" dirty="0" err="1"/>
              <a:t>Tuir</a:t>
            </a:r>
            <a:r>
              <a:rPr lang="it-IT" sz="1800" dirty="0" smtClean="0"/>
              <a:t>).</a:t>
            </a:r>
          </a:p>
          <a:p>
            <a:pPr algn="just"/>
            <a:r>
              <a:rPr lang="it-IT" sz="1800" dirty="0" smtClean="0"/>
              <a:t>Compensi </a:t>
            </a:r>
            <a:r>
              <a:rPr lang="it-IT" sz="1800" dirty="0"/>
              <a:t>per l’attività libero professionale intramuraria del personale dipendente del SSN. </a:t>
            </a:r>
            <a:endParaRPr lang="it-IT" sz="1800" dirty="0" smtClean="0"/>
          </a:p>
          <a:p>
            <a:pPr algn="just"/>
            <a:r>
              <a:rPr lang="it-IT" sz="1800" dirty="0" smtClean="0"/>
              <a:t>Indennità</a:t>
            </a:r>
            <a:r>
              <a:rPr lang="it-IT" sz="1800" dirty="0"/>
              <a:t>, gettoni di presenza e altri compensi corrisposti dallo Stato, dalle regioni, dalle province e dai comuni per l’esercizio di pubbliche funzioni</a:t>
            </a:r>
            <a:r>
              <a:rPr lang="it-IT" sz="1800" dirty="0" smtClean="0"/>
              <a:t>.</a:t>
            </a:r>
          </a:p>
          <a:p>
            <a:pPr algn="just"/>
            <a:r>
              <a:rPr lang="it-IT" sz="1800" dirty="0" smtClean="0"/>
              <a:t>Indennità </a:t>
            </a:r>
            <a:r>
              <a:rPr lang="it-IT" sz="1800" dirty="0"/>
              <a:t>percepite dai membri del Parlamento nazionale e del Parlamento </a:t>
            </a:r>
            <a:r>
              <a:rPr lang="it-IT" sz="1800" dirty="0" smtClean="0"/>
              <a:t>europeo.</a:t>
            </a:r>
          </a:p>
          <a:p>
            <a:pPr algn="just"/>
            <a:r>
              <a:rPr lang="it-IT" sz="1800" dirty="0" smtClean="0"/>
              <a:t>Rendite </a:t>
            </a:r>
            <a:r>
              <a:rPr lang="it-IT" sz="1800" dirty="0"/>
              <a:t>vitalizie e a tempo determinato, costituite a titolo oneroso, diverse da quelle aventi funzione </a:t>
            </a:r>
            <a:r>
              <a:rPr lang="it-IT" sz="1800" dirty="0" smtClean="0"/>
              <a:t>previdenziale.</a:t>
            </a:r>
          </a:p>
          <a:p>
            <a:pPr algn="just"/>
            <a:r>
              <a:rPr lang="it-IT" sz="1800" dirty="0" smtClean="0"/>
              <a:t>Altri </a:t>
            </a:r>
            <a:r>
              <a:rPr lang="it-IT" sz="1800" dirty="0"/>
              <a:t>assegni periodici, comunque denominati, alla cui produzione non concorrono attualmente né capitale né lavoro</a:t>
            </a:r>
            <a:r>
              <a:rPr lang="it-IT" sz="1800" dirty="0" smtClean="0"/>
              <a:t>.</a:t>
            </a:r>
          </a:p>
          <a:p>
            <a:pPr algn="just"/>
            <a:r>
              <a:rPr lang="it-IT" sz="1800" dirty="0" smtClean="0"/>
              <a:t>I titolari di partita Iva.</a:t>
            </a:r>
          </a:p>
          <a:p>
            <a:pPr algn="just"/>
            <a:r>
              <a:rPr lang="it-IT" sz="1800" dirty="0" smtClean="0"/>
              <a:t>I lavoratori domestici (per ciò che riguarda l’automatica erogazione del bonus).</a:t>
            </a:r>
          </a:p>
          <a:p>
            <a:pPr marL="0" indent="0" algn="just">
              <a:buNone/>
            </a:pPr>
            <a:endParaRPr lang="it-IT" sz="2000" dirty="0"/>
          </a:p>
        </p:txBody>
      </p:sp>
    </p:spTree>
    <p:extLst>
      <p:ext uri="{BB962C8B-B14F-4D97-AF65-F5344CB8AC3E}">
        <p14:creationId xmlns:p14="http://schemas.microsoft.com/office/powerpoint/2010/main" val="214611759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egnaposto testo 5"/>
          <p:cNvSpPr>
            <a:spLocks noGrp="1"/>
          </p:cNvSpPr>
          <p:nvPr>
            <p:ph type="body" idx="1"/>
          </p:nvPr>
        </p:nvSpPr>
        <p:spPr/>
        <p:txBody>
          <a:bodyPr/>
          <a:lstStyle/>
          <a:p>
            <a:pPr algn="ctr"/>
            <a:r>
              <a:rPr lang="it-IT" dirty="0" smtClean="0"/>
              <a:t>CONDIZIONI</a:t>
            </a:r>
            <a:endParaRPr lang="it-IT" dirty="0"/>
          </a:p>
        </p:txBody>
      </p:sp>
      <p:sp>
        <p:nvSpPr>
          <p:cNvPr id="8" name="Segnaposto testo 7"/>
          <p:cNvSpPr>
            <a:spLocks noGrp="1"/>
          </p:cNvSpPr>
          <p:nvPr>
            <p:ph type="body" sz="half" idx="3"/>
          </p:nvPr>
        </p:nvSpPr>
        <p:spPr/>
        <p:txBody>
          <a:bodyPr/>
          <a:lstStyle/>
          <a:p>
            <a:pPr algn="ctr"/>
            <a:r>
              <a:rPr lang="it-IT" dirty="0" smtClean="0"/>
              <a:t>CONDIZIONI</a:t>
            </a:r>
            <a:endParaRPr lang="it-IT" dirty="0"/>
          </a:p>
        </p:txBody>
      </p:sp>
      <p:sp>
        <p:nvSpPr>
          <p:cNvPr id="7" name="Segnaposto contenuto 6"/>
          <p:cNvSpPr>
            <a:spLocks noGrp="1"/>
          </p:cNvSpPr>
          <p:nvPr>
            <p:ph sz="quarter" idx="2"/>
          </p:nvPr>
        </p:nvSpPr>
        <p:spPr/>
        <p:txBody>
          <a:bodyPr>
            <a:normAutofit/>
          </a:bodyPr>
          <a:lstStyle/>
          <a:p>
            <a:pPr algn="just"/>
            <a:r>
              <a:rPr lang="it-IT" sz="2000" dirty="0"/>
              <a:t>I contribuenti titolari dei redditi indicati devono </a:t>
            </a:r>
            <a:r>
              <a:rPr lang="it-IT" sz="2000" dirty="0" smtClean="0"/>
              <a:t>avere </a:t>
            </a:r>
            <a:r>
              <a:rPr lang="it-IT" sz="2000" dirty="0"/>
              <a:t>un’imposta lorda, </a:t>
            </a:r>
            <a:r>
              <a:rPr lang="it-IT" sz="2000" dirty="0" smtClean="0"/>
              <a:t>determinata sui redditi precedentemente menzionati, </a:t>
            </a:r>
            <a:r>
              <a:rPr lang="it-IT" sz="2000" dirty="0"/>
              <a:t>di ammontare superiore alle detrazioni da lavoro loro spettanti in base all’art. 13, c. 1 </a:t>
            </a:r>
            <a:r>
              <a:rPr lang="it-IT" sz="2000" dirty="0" err="1" smtClean="0"/>
              <a:t>Tuir</a:t>
            </a:r>
            <a:r>
              <a:rPr lang="it-IT" sz="2000" dirty="0" smtClean="0"/>
              <a:t>, </a:t>
            </a:r>
            <a:r>
              <a:rPr lang="it-IT" sz="2000" dirty="0"/>
              <a:t>al netto del reddito dell’unità immobiliare adibita ad abitazione principale e delle relative pertinenze. </a:t>
            </a:r>
          </a:p>
        </p:txBody>
      </p:sp>
      <p:sp>
        <p:nvSpPr>
          <p:cNvPr id="9" name="Segnaposto contenuto 8"/>
          <p:cNvSpPr>
            <a:spLocks noGrp="1"/>
          </p:cNvSpPr>
          <p:nvPr>
            <p:ph sz="quarter" idx="4"/>
          </p:nvPr>
        </p:nvSpPr>
        <p:spPr/>
        <p:txBody>
          <a:bodyPr>
            <a:normAutofit lnSpcReduction="10000"/>
          </a:bodyPr>
          <a:lstStyle/>
          <a:p>
            <a:pPr algn="just"/>
            <a:r>
              <a:rPr lang="it-IT" sz="2000" dirty="0"/>
              <a:t>Non rileva la circostanza che </a:t>
            </a:r>
            <a:r>
              <a:rPr lang="it-IT" sz="2000" dirty="0" smtClean="0"/>
              <a:t>l’imposta lorda </a:t>
            </a:r>
            <a:r>
              <a:rPr lang="it-IT" sz="2000" dirty="0"/>
              <a:t>del contribuente generata dai redditi di lavoro dipendente e assimilati sia ridotta o azzerata da </a:t>
            </a:r>
            <a:r>
              <a:rPr lang="it-IT" sz="2000" dirty="0" smtClean="0"/>
              <a:t>detrazioni </a:t>
            </a:r>
            <a:r>
              <a:rPr lang="it-IT" sz="2000" dirty="0"/>
              <a:t>diverse da quelle previste dall’art. 13, c. 1 </a:t>
            </a:r>
            <a:r>
              <a:rPr lang="it-IT" sz="2000" dirty="0" err="1"/>
              <a:t>Tuir</a:t>
            </a:r>
            <a:r>
              <a:rPr lang="it-IT" sz="2000" dirty="0"/>
              <a:t>, quali, ad </a:t>
            </a:r>
            <a:r>
              <a:rPr lang="it-IT" sz="2000" dirty="0" smtClean="0"/>
              <a:t>esempio</a:t>
            </a:r>
            <a:r>
              <a:rPr lang="it-IT" sz="2000" dirty="0"/>
              <a:t>, le detrazioni per carichi di famiglia previste dall’art. 12 </a:t>
            </a:r>
            <a:r>
              <a:rPr lang="it-IT" sz="2000" dirty="0" err="1"/>
              <a:t>Tuir</a:t>
            </a:r>
            <a:r>
              <a:rPr lang="it-IT" sz="2000" dirty="0" smtClean="0"/>
              <a:t>.</a:t>
            </a:r>
          </a:p>
          <a:p>
            <a:pPr algn="just"/>
            <a:r>
              <a:rPr lang="it-IT" sz="2000" dirty="0" smtClean="0"/>
              <a:t>Non si deve trattare di soggetti aventi IRPEF=0, né di soggetti incapienti.</a:t>
            </a:r>
            <a:endParaRPr lang="it-IT" sz="2000" dirty="0"/>
          </a:p>
        </p:txBody>
      </p:sp>
      <p:sp>
        <p:nvSpPr>
          <p:cNvPr id="5" name="Titolo 4"/>
          <p:cNvSpPr>
            <a:spLocks noGrp="1"/>
          </p:cNvSpPr>
          <p:nvPr>
            <p:ph type="title"/>
          </p:nvPr>
        </p:nvSpPr>
        <p:spPr/>
        <p:txBody>
          <a:bodyPr/>
          <a:lstStyle/>
          <a:p>
            <a:r>
              <a:rPr lang="it-IT" dirty="0" smtClean="0"/>
              <a:t>BONUS IRPEF</a:t>
            </a:r>
            <a:endParaRPr lang="it-IT" dirty="0"/>
          </a:p>
        </p:txBody>
      </p:sp>
    </p:spTree>
    <p:extLst>
      <p:ext uri="{BB962C8B-B14F-4D97-AF65-F5344CB8AC3E}">
        <p14:creationId xmlns:p14="http://schemas.microsoft.com/office/powerpoint/2010/main" val="201787960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testo 1"/>
          <p:cNvSpPr>
            <a:spLocks noGrp="1"/>
          </p:cNvSpPr>
          <p:nvPr>
            <p:ph type="body" idx="1"/>
          </p:nvPr>
        </p:nvSpPr>
        <p:spPr/>
        <p:txBody>
          <a:bodyPr/>
          <a:lstStyle/>
          <a:p>
            <a:pPr algn="ctr"/>
            <a:r>
              <a:rPr lang="it-IT" dirty="0" smtClean="0"/>
              <a:t> CONCETTO DI INCAPIENTE</a:t>
            </a:r>
            <a:endParaRPr lang="it-IT" dirty="0"/>
          </a:p>
        </p:txBody>
      </p:sp>
      <p:sp>
        <p:nvSpPr>
          <p:cNvPr id="3" name="Segnaposto testo 2"/>
          <p:cNvSpPr>
            <a:spLocks noGrp="1"/>
          </p:cNvSpPr>
          <p:nvPr>
            <p:ph type="body" sz="half" idx="3"/>
          </p:nvPr>
        </p:nvSpPr>
        <p:spPr/>
        <p:txBody>
          <a:bodyPr/>
          <a:lstStyle/>
          <a:p>
            <a:pPr algn="ctr"/>
            <a:r>
              <a:rPr lang="it-IT" sz="2000" dirty="0" smtClean="0"/>
              <a:t>ACCEZIONE DI INCAPIENTE AI FINI DEL BONUS</a:t>
            </a:r>
            <a:endParaRPr lang="it-IT" sz="2000" dirty="0"/>
          </a:p>
        </p:txBody>
      </p:sp>
      <p:sp>
        <p:nvSpPr>
          <p:cNvPr id="4" name="Segnaposto contenuto 3"/>
          <p:cNvSpPr>
            <a:spLocks noGrp="1"/>
          </p:cNvSpPr>
          <p:nvPr>
            <p:ph sz="quarter" idx="2"/>
          </p:nvPr>
        </p:nvSpPr>
        <p:spPr/>
        <p:txBody>
          <a:bodyPr>
            <a:normAutofit fontScale="85000" lnSpcReduction="10000"/>
          </a:bodyPr>
          <a:lstStyle/>
          <a:p>
            <a:pPr algn="just"/>
            <a:r>
              <a:rPr lang="it-IT" sz="2000" dirty="0"/>
              <a:t>Gli incapienti sono coloro che hanno </a:t>
            </a:r>
            <a:r>
              <a:rPr lang="it-IT" sz="2000" dirty="0" smtClean="0"/>
              <a:t>detrazioni (intese nella loro ampia accezione) superiori </a:t>
            </a:r>
            <a:r>
              <a:rPr lang="it-IT" sz="2000" dirty="0"/>
              <a:t>all’imposta lorda dovuta. </a:t>
            </a:r>
            <a:r>
              <a:rPr lang="it-IT" sz="2000" dirty="0" smtClean="0"/>
              <a:t>Pertanto, si tratta di coloro </a:t>
            </a:r>
            <a:r>
              <a:rPr lang="it-IT" sz="2000" dirty="0"/>
              <a:t>che non pagano Irpef in quanto </a:t>
            </a:r>
            <a:r>
              <a:rPr lang="it-IT" sz="2000" dirty="0" smtClean="0"/>
              <a:t>percepiscono un </a:t>
            </a:r>
            <a:r>
              <a:rPr lang="it-IT" sz="2000" dirty="0"/>
              <a:t>reddito inferiore ai 8.000 </a:t>
            </a:r>
            <a:r>
              <a:rPr lang="it-IT" sz="2000" dirty="0" smtClean="0"/>
              <a:t>euro.</a:t>
            </a:r>
          </a:p>
          <a:p>
            <a:pPr algn="just"/>
            <a:r>
              <a:rPr lang="it-IT" sz="2000" dirty="0" smtClean="0"/>
              <a:t>Nella generalità dei casi potrebbe risultare incapiente anche un contribuente che pur percependo un reddito superiore ad € 8.000 abbatte l’imposta grazie alla concomitanza delle detrazioni di lavoro dipendente e per familiari a carico.  </a:t>
            </a:r>
            <a:endParaRPr lang="it-IT" sz="2000" dirty="0"/>
          </a:p>
        </p:txBody>
      </p:sp>
      <p:sp>
        <p:nvSpPr>
          <p:cNvPr id="5" name="Segnaposto contenuto 4"/>
          <p:cNvSpPr>
            <a:spLocks noGrp="1"/>
          </p:cNvSpPr>
          <p:nvPr>
            <p:ph sz="quarter" idx="4"/>
          </p:nvPr>
        </p:nvSpPr>
        <p:spPr/>
        <p:txBody>
          <a:bodyPr>
            <a:noAutofit/>
          </a:bodyPr>
          <a:lstStyle/>
          <a:p>
            <a:pPr algn="just"/>
            <a:r>
              <a:rPr lang="it-IT" sz="1500" dirty="0" smtClean="0"/>
              <a:t>Coloro che vengono definiti  incapienti ai fini del bonus, invece, sono coloro che riescono ad abbattere l’imposta lorda con le sole detrazioni di lavoro dipendente.</a:t>
            </a:r>
          </a:p>
          <a:p>
            <a:pPr algn="just"/>
            <a:r>
              <a:rPr lang="it-IT" sz="1500" dirty="0"/>
              <a:t>Il fatto che un lavoratore non paghi l’Irpef non è sinonimo di esclusione </a:t>
            </a:r>
            <a:r>
              <a:rPr lang="it-IT" sz="1500" dirty="0" smtClean="0"/>
              <a:t>del credito</a:t>
            </a:r>
            <a:r>
              <a:rPr lang="it-IT" sz="1500" dirty="0"/>
              <a:t>, perché quando l’imposta è abbattuta da voci diverse rispetto </a:t>
            </a:r>
            <a:r>
              <a:rPr lang="it-IT" sz="1500" dirty="0" smtClean="0"/>
              <a:t>alle detrazioni </a:t>
            </a:r>
            <a:r>
              <a:rPr lang="it-IT" sz="1500" dirty="0"/>
              <a:t>per lavoro dipendente (es. familiare a carico) il bonus </a:t>
            </a:r>
            <a:r>
              <a:rPr lang="it-IT" sz="1500" dirty="0" smtClean="0"/>
              <a:t>scatta ugualmente</a:t>
            </a:r>
            <a:r>
              <a:rPr lang="it-IT" sz="1500" dirty="0"/>
              <a:t>. </a:t>
            </a:r>
            <a:endParaRPr lang="it-IT" sz="1500" dirty="0" smtClean="0"/>
          </a:p>
          <a:p>
            <a:pPr algn="just"/>
            <a:endParaRPr lang="it-IT" sz="1500" dirty="0"/>
          </a:p>
          <a:p>
            <a:pPr algn="just"/>
            <a:r>
              <a:rPr lang="it-IT" sz="1500" dirty="0" smtClean="0"/>
              <a:t>Ad esempio </a:t>
            </a:r>
            <a:r>
              <a:rPr lang="it-IT" sz="1500" dirty="0"/>
              <a:t>un contribuente che dichiara 11.000 euro ma non paga </a:t>
            </a:r>
            <a:r>
              <a:rPr lang="it-IT" sz="1500" dirty="0" smtClean="0"/>
              <a:t>Irpef perché </a:t>
            </a:r>
            <a:r>
              <a:rPr lang="it-IT" sz="1500" dirty="0"/>
              <a:t>ha coniuge e figlio a </a:t>
            </a:r>
            <a:r>
              <a:rPr lang="it-IT" sz="1500" dirty="0" smtClean="0"/>
              <a:t>carico, ma senza le detrazioni per familiare a carico paga ugualmente l’imposta ha diritto al bonus.</a:t>
            </a:r>
            <a:endParaRPr lang="it-IT" sz="1500" dirty="0"/>
          </a:p>
        </p:txBody>
      </p:sp>
      <p:sp>
        <p:nvSpPr>
          <p:cNvPr id="6" name="Titolo 5"/>
          <p:cNvSpPr>
            <a:spLocks noGrp="1"/>
          </p:cNvSpPr>
          <p:nvPr>
            <p:ph type="title"/>
          </p:nvPr>
        </p:nvSpPr>
        <p:spPr/>
        <p:txBody>
          <a:bodyPr/>
          <a:lstStyle/>
          <a:p>
            <a:r>
              <a:rPr lang="it-IT" dirty="0" smtClean="0"/>
              <a:t>BONUS IRPEF</a:t>
            </a:r>
            <a:endParaRPr lang="it-IT" dirty="0"/>
          </a:p>
        </p:txBody>
      </p:sp>
    </p:spTree>
    <p:extLst>
      <p:ext uri="{BB962C8B-B14F-4D97-AF65-F5344CB8AC3E}">
        <p14:creationId xmlns:p14="http://schemas.microsoft.com/office/powerpoint/2010/main" val="263327722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testo 1"/>
          <p:cNvSpPr>
            <a:spLocks noGrp="1"/>
          </p:cNvSpPr>
          <p:nvPr>
            <p:ph type="body" idx="1"/>
          </p:nvPr>
        </p:nvSpPr>
        <p:spPr/>
        <p:txBody>
          <a:bodyPr/>
          <a:lstStyle/>
          <a:p>
            <a:pPr algn="ctr"/>
            <a:r>
              <a:rPr lang="it-IT" dirty="0" smtClean="0"/>
              <a:t>1° REQUISITO DI BASE	</a:t>
            </a:r>
            <a:endParaRPr lang="it-IT" dirty="0"/>
          </a:p>
        </p:txBody>
      </p:sp>
      <p:sp>
        <p:nvSpPr>
          <p:cNvPr id="3" name="Segnaposto testo 2"/>
          <p:cNvSpPr>
            <a:spLocks noGrp="1"/>
          </p:cNvSpPr>
          <p:nvPr>
            <p:ph type="body" sz="half" idx="3"/>
          </p:nvPr>
        </p:nvSpPr>
        <p:spPr/>
        <p:txBody>
          <a:bodyPr/>
          <a:lstStyle/>
          <a:p>
            <a:pPr algn="ctr"/>
            <a:r>
              <a:rPr lang="it-IT" dirty="0" smtClean="0"/>
              <a:t>2° REQUISITO DI BASE</a:t>
            </a:r>
            <a:endParaRPr lang="it-IT" dirty="0"/>
          </a:p>
        </p:txBody>
      </p:sp>
      <p:sp>
        <p:nvSpPr>
          <p:cNvPr id="4" name="Segnaposto contenuto 3"/>
          <p:cNvSpPr>
            <a:spLocks noGrp="1"/>
          </p:cNvSpPr>
          <p:nvPr>
            <p:ph sz="quarter" idx="2"/>
          </p:nvPr>
        </p:nvSpPr>
        <p:spPr/>
        <p:txBody>
          <a:bodyPr>
            <a:normAutofit/>
          </a:bodyPr>
          <a:lstStyle/>
          <a:p>
            <a:pPr algn="just"/>
            <a:endParaRPr lang="it-IT" sz="2800" dirty="0" smtClean="0"/>
          </a:p>
          <a:p>
            <a:pPr algn="just"/>
            <a:r>
              <a:rPr lang="it-IT" sz="2800" dirty="0" smtClean="0"/>
              <a:t>Irpef </a:t>
            </a:r>
            <a:r>
              <a:rPr lang="it-IT" sz="2800" dirty="0"/>
              <a:t>lorda su redditi lavoro </a:t>
            </a:r>
            <a:r>
              <a:rPr lang="it-IT" sz="2800" dirty="0" smtClean="0"/>
              <a:t>dipendente e/o assimilati </a:t>
            </a:r>
            <a:r>
              <a:rPr lang="it-IT" sz="2800" dirty="0"/>
              <a:t>&gt; detrazioni di </a:t>
            </a:r>
            <a:r>
              <a:rPr lang="it-IT" sz="2800" dirty="0" smtClean="0"/>
              <a:t>lavoro dipendente</a:t>
            </a:r>
            <a:r>
              <a:rPr lang="it-IT" sz="2800" dirty="0"/>
              <a:t>;</a:t>
            </a:r>
          </a:p>
        </p:txBody>
      </p:sp>
      <p:sp>
        <p:nvSpPr>
          <p:cNvPr id="5" name="Segnaposto contenuto 4"/>
          <p:cNvSpPr>
            <a:spLocks noGrp="1"/>
          </p:cNvSpPr>
          <p:nvPr>
            <p:ph sz="quarter" idx="4"/>
          </p:nvPr>
        </p:nvSpPr>
        <p:spPr/>
        <p:txBody>
          <a:bodyPr>
            <a:normAutofit/>
          </a:bodyPr>
          <a:lstStyle/>
          <a:p>
            <a:endParaRPr lang="it-IT" sz="2800" dirty="0" smtClean="0"/>
          </a:p>
          <a:p>
            <a:r>
              <a:rPr lang="it-IT" sz="2800" dirty="0" smtClean="0"/>
              <a:t>Reddito </a:t>
            </a:r>
            <a:r>
              <a:rPr lang="it-IT" sz="2800" dirty="0"/>
              <a:t>complessivo &lt;= 26.000 euro.</a:t>
            </a:r>
          </a:p>
        </p:txBody>
      </p:sp>
      <p:sp>
        <p:nvSpPr>
          <p:cNvPr id="6" name="Titolo 5"/>
          <p:cNvSpPr>
            <a:spLocks noGrp="1"/>
          </p:cNvSpPr>
          <p:nvPr>
            <p:ph type="title"/>
          </p:nvPr>
        </p:nvSpPr>
        <p:spPr/>
        <p:txBody>
          <a:bodyPr/>
          <a:lstStyle/>
          <a:p>
            <a:r>
              <a:rPr lang="it-IT" dirty="0" smtClean="0"/>
              <a:t>BONUS IRPEF</a:t>
            </a:r>
            <a:endParaRPr lang="it-IT" dirty="0"/>
          </a:p>
        </p:txBody>
      </p:sp>
    </p:spTree>
    <p:extLst>
      <p:ext uri="{BB962C8B-B14F-4D97-AF65-F5344CB8AC3E}">
        <p14:creationId xmlns:p14="http://schemas.microsoft.com/office/powerpoint/2010/main" val="144056355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olo 5"/>
          <p:cNvSpPr>
            <a:spLocks noGrp="1"/>
          </p:cNvSpPr>
          <p:nvPr>
            <p:ph type="title"/>
          </p:nvPr>
        </p:nvSpPr>
        <p:spPr/>
        <p:txBody>
          <a:bodyPr/>
          <a:lstStyle/>
          <a:p>
            <a:r>
              <a:rPr lang="it-IT" dirty="0" smtClean="0"/>
              <a:t>BONUS IRPEF</a:t>
            </a:r>
            <a:endParaRPr lang="it-IT" dirty="0"/>
          </a:p>
        </p:txBody>
      </p:sp>
      <p:sp>
        <p:nvSpPr>
          <p:cNvPr id="2" name="Segnaposto testo 1"/>
          <p:cNvSpPr>
            <a:spLocks noGrp="1"/>
          </p:cNvSpPr>
          <p:nvPr>
            <p:ph type="body" idx="2"/>
          </p:nvPr>
        </p:nvSpPr>
        <p:spPr/>
        <p:txBody>
          <a:bodyPr>
            <a:normAutofit/>
          </a:bodyPr>
          <a:lstStyle/>
          <a:p>
            <a:pPr algn="ctr"/>
            <a:endParaRPr lang="it-IT" sz="2800" dirty="0" smtClean="0"/>
          </a:p>
          <a:p>
            <a:pPr algn="ctr"/>
            <a:endParaRPr lang="it-IT" sz="2800" dirty="0"/>
          </a:p>
          <a:p>
            <a:pPr algn="ctr"/>
            <a:r>
              <a:rPr lang="it-IT" sz="2800" dirty="0" smtClean="0"/>
              <a:t>SOGGETTI ESCLUSI</a:t>
            </a:r>
            <a:endParaRPr lang="it-IT" sz="2800" dirty="0"/>
          </a:p>
        </p:txBody>
      </p:sp>
      <p:sp>
        <p:nvSpPr>
          <p:cNvPr id="3" name="Segnaposto testo 2"/>
          <p:cNvSpPr>
            <a:spLocks noGrp="1"/>
          </p:cNvSpPr>
          <p:nvPr>
            <p:ph sz="quarter" idx="1"/>
          </p:nvPr>
        </p:nvSpPr>
        <p:spPr/>
        <p:txBody>
          <a:bodyPr>
            <a:normAutofit/>
          </a:bodyPr>
          <a:lstStyle/>
          <a:p>
            <a:pPr algn="just"/>
            <a:endParaRPr lang="it-IT" sz="1800" dirty="0" smtClean="0"/>
          </a:p>
          <a:p>
            <a:pPr algn="just"/>
            <a:endParaRPr lang="it-IT" sz="1800" dirty="0"/>
          </a:p>
          <a:p>
            <a:pPr algn="just"/>
            <a:r>
              <a:rPr lang="it-IT" sz="1800" dirty="0" smtClean="0"/>
              <a:t>Contribuenti </a:t>
            </a:r>
            <a:r>
              <a:rPr lang="it-IT" sz="1800" dirty="0"/>
              <a:t>il cui reddito complessivo non sia formato dai redditi specificati. </a:t>
            </a:r>
            <a:endParaRPr lang="it-IT" sz="1800" dirty="0" smtClean="0"/>
          </a:p>
          <a:p>
            <a:pPr marL="0" indent="0" algn="just">
              <a:buNone/>
            </a:pPr>
            <a:endParaRPr lang="it-IT" sz="1800" dirty="0" smtClean="0"/>
          </a:p>
          <a:p>
            <a:pPr algn="just"/>
            <a:r>
              <a:rPr lang="it-IT" sz="1800" dirty="0" smtClean="0"/>
              <a:t>Contribuenti </a:t>
            </a:r>
            <a:r>
              <a:rPr lang="it-IT" sz="1800" dirty="0"/>
              <a:t>che non abbiano un’imposta lorda generata da redditi specificati superiore alle detrazioni per lavoro dipendente e assimilati, spettanti in base all’art. 13, c. 1 </a:t>
            </a:r>
            <a:r>
              <a:rPr lang="it-IT" sz="1800" dirty="0" err="1"/>
              <a:t>Tuir</a:t>
            </a:r>
            <a:r>
              <a:rPr lang="it-IT" sz="1800" dirty="0"/>
              <a:t> (</a:t>
            </a:r>
            <a:r>
              <a:rPr lang="it-IT" sz="1800" dirty="0" smtClean="0"/>
              <a:t>incapienti) </a:t>
            </a:r>
          </a:p>
          <a:p>
            <a:pPr marL="0" indent="0" algn="just">
              <a:buNone/>
            </a:pPr>
            <a:endParaRPr lang="it-IT" sz="1800" dirty="0" smtClean="0"/>
          </a:p>
          <a:p>
            <a:pPr algn="just"/>
            <a:r>
              <a:rPr lang="it-IT" sz="1800" dirty="0" smtClean="0"/>
              <a:t>Contribuenti </a:t>
            </a:r>
            <a:r>
              <a:rPr lang="it-IT" sz="1800" dirty="0"/>
              <a:t>che, pur avendo un’imposta lorda “capiente”, sono titolari di un reddito complessivo superiore a € 26.000.</a:t>
            </a:r>
          </a:p>
        </p:txBody>
      </p:sp>
    </p:spTree>
    <p:extLst>
      <p:ext uri="{BB962C8B-B14F-4D97-AF65-F5344CB8AC3E}">
        <p14:creationId xmlns:p14="http://schemas.microsoft.com/office/powerpoint/2010/main" val="341500675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testo 1"/>
          <p:cNvSpPr>
            <a:spLocks noGrp="1"/>
          </p:cNvSpPr>
          <p:nvPr>
            <p:ph type="body" idx="1"/>
          </p:nvPr>
        </p:nvSpPr>
        <p:spPr/>
        <p:txBody>
          <a:bodyPr/>
          <a:lstStyle/>
          <a:p>
            <a:pPr algn="ctr"/>
            <a:r>
              <a:rPr lang="it-IT" dirty="0" smtClean="0"/>
              <a:t>CARATTERISTICHE</a:t>
            </a:r>
            <a:endParaRPr lang="it-IT" dirty="0"/>
          </a:p>
        </p:txBody>
      </p:sp>
      <p:sp>
        <p:nvSpPr>
          <p:cNvPr id="3" name="Segnaposto testo 2"/>
          <p:cNvSpPr>
            <a:spLocks noGrp="1"/>
          </p:cNvSpPr>
          <p:nvPr>
            <p:ph type="body" sz="half" idx="3"/>
          </p:nvPr>
        </p:nvSpPr>
        <p:spPr/>
        <p:txBody>
          <a:bodyPr/>
          <a:lstStyle/>
          <a:p>
            <a:pPr algn="ctr"/>
            <a:r>
              <a:rPr lang="it-IT" dirty="0" smtClean="0"/>
              <a:t>CARATTERISTICHE</a:t>
            </a:r>
            <a:endParaRPr lang="it-IT" dirty="0"/>
          </a:p>
        </p:txBody>
      </p:sp>
      <p:sp>
        <p:nvSpPr>
          <p:cNvPr id="4" name="Segnaposto contenuto 3"/>
          <p:cNvSpPr>
            <a:spLocks noGrp="1"/>
          </p:cNvSpPr>
          <p:nvPr>
            <p:ph sz="quarter" idx="2"/>
          </p:nvPr>
        </p:nvSpPr>
        <p:spPr/>
        <p:txBody>
          <a:bodyPr>
            <a:noAutofit/>
          </a:bodyPr>
          <a:lstStyle/>
          <a:p>
            <a:pPr algn="just"/>
            <a:r>
              <a:rPr lang="it-IT" sz="1700" dirty="0" smtClean="0"/>
              <a:t>Il bonus non concorre alla formazione del reddito complessivo, per cui non </a:t>
            </a:r>
            <a:r>
              <a:rPr lang="it-IT" sz="1700" dirty="0"/>
              <a:t>è imponibile ai fini delle imposte sui redditi, comprese le relative addizionali </a:t>
            </a:r>
            <a:r>
              <a:rPr lang="it-IT" sz="1700" dirty="0" smtClean="0"/>
              <a:t>comunali </a:t>
            </a:r>
            <a:r>
              <a:rPr lang="it-IT" sz="1700" dirty="0"/>
              <a:t>e </a:t>
            </a:r>
            <a:r>
              <a:rPr lang="it-IT" sz="1700" dirty="0" smtClean="0"/>
              <a:t>regionali, e ai fini contributivi (</a:t>
            </a:r>
            <a:r>
              <a:rPr lang="it-IT" sz="1700" b="1" u="sng" dirty="0" smtClean="0"/>
              <a:t>principio di armonizzazione  dell’imponibile fiscale e contributivo, </a:t>
            </a:r>
            <a:r>
              <a:rPr lang="it-IT" sz="1700" b="1" u="sng" dirty="0" err="1" smtClean="0"/>
              <a:t>D.lgs</a:t>
            </a:r>
            <a:r>
              <a:rPr lang="it-IT" sz="1700" b="1" u="sng" dirty="0" smtClean="0"/>
              <a:t> 314/1997).</a:t>
            </a:r>
            <a:endParaRPr lang="it-IT" sz="1700" dirty="0" smtClean="0"/>
          </a:p>
          <a:p>
            <a:pPr marL="0" indent="0" algn="just">
              <a:buNone/>
            </a:pPr>
            <a:endParaRPr lang="it-IT" sz="1800" dirty="0" smtClean="0"/>
          </a:p>
          <a:p>
            <a:pPr algn="just"/>
            <a:r>
              <a:rPr lang="it-IT" sz="1800" dirty="0" smtClean="0"/>
              <a:t>Non </a:t>
            </a:r>
            <a:r>
              <a:rPr lang="it-IT" sz="1800" dirty="0"/>
              <a:t>incide sul calcolo dell’Irap del </a:t>
            </a:r>
            <a:r>
              <a:rPr lang="it-IT" sz="1800" dirty="0" smtClean="0"/>
              <a:t>soggetto </a:t>
            </a:r>
            <a:r>
              <a:rPr lang="it-IT" sz="1800" dirty="0"/>
              <a:t>erogante.</a:t>
            </a:r>
          </a:p>
        </p:txBody>
      </p:sp>
      <p:sp>
        <p:nvSpPr>
          <p:cNvPr id="5" name="Segnaposto contenuto 4"/>
          <p:cNvSpPr>
            <a:spLocks noGrp="1"/>
          </p:cNvSpPr>
          <p:nvPr>
            <p:ph sz="quarter" idx="4"/>
          </p:nvPr>
        </p:nvSpPr>
        <p:spPr/>
        <p:txBody>
          <a:bodyPr/>
          <a:lstStyle/>
          <a:p>
            <a:endParaRPr lang="it-IT" dirty="0" smtClean="0"/>
          </a:p>
          <a:p>
            <a:pPr marL="0" indent="0">
              <a:buNone/>
            </a:pPr>
            <a:endParaRPr lang="it-IT" dirty="0" smtClean="0"/>
          </a:p>
          <a:p>
            <a:pPr algn="just"/>
            <a:r>
              <a:rPr lang="it-IT" sz="1700" dirty="0" smtClean="0"/>
              <a:t>L’importo del bonus deve essere rapportato </a:t>
            </a:r>
            <a:r>
              <a:rPr lang="it-IT" sz="1700" dirty="0"/>
              <a:t>al periodo di lavoro nell’anno. </a:t>
            </a:r>
          </a:p>
        </p:txBody>
      </p:sp>
      <p:sp>
        <p:nvSpPr>
          <p:cNvPr id="6" name="Titolo 5"/>
          <p:cNvSpPr>
            <a:spLocks noGrp="1"/>
          </p:cNvSpPr>
          <p:nvPr>
            <p:ph type="title"/>
          </p:nvPr>
        </p:nvSpPr>
        <p:spPr/>
        <p:txBody>
          <a:bodyPr/>
          <a:lstStyle/>
          <a:p>
            <a:r>
              <a:rPr lang="it-IT" dirty="0" smtClean="0"/>
              <a:t>BONUS IRPEF</a:t>
            </a:r>
            <a:endParaRPr lang="it-IT" dirty="0"/>
          </a:p>
        </p:txBody>
      </p:sp>
    </p:spTree>
    <p:extLst>
      <p:ext uri="{BB962C8B-B14F-4D97-AF65-F5344CB8AC3E}">
        <p14:creationId xmlns:p14="http://schemas.microsoft.com/office/powerpoint/2010/main" val="4214897457"/>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ttà">
  <a:themeElements>
    <a:clrScheme name="Città">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Città">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Città">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397</TotalTime>
  <Words>3135</Words>
  <Application>Microsoft Office PowerPoint</Application>
  <PresentationFormat>Presentazione su schermo (4:3)</PresentationFormat>
  <Paragraphs>310</Paragraphs>
  <Slides>29</Slides>
  <Notes>1</Notes>
  <HiddenSlides>0</HiddenSlides>
  <MMClips>0</MMClips>
  <ScaleCrop>false</ScaleCrop>
  <HeadingPairs>
    <vt:vector size="4" baseType="variant">
      <vt:variant>
        <vt:lpstr>Tema</vt:lpstr>
      </vt:variant>
      <vt:variant>
        <vt:i4>1</vt:i4>
      </vt:variant>
      <vt:variant>
        <vt:lpstr>Titoli diapositive</vt:lpstr>
      </vt:variant>
      <vt:variant>
        <vt:i4>29</vt:i4>
      </vt:variant>
    </vt:vector>
  </HeadingPairs>
  <TitlesOfParts>
    <vt:vector size="30" baseType="lpstr">
      <vt:lpstr>Città</vt:lpstr>
      <vt:lpstr>BONUS IRPEF</vt:lpstr>
      <vt:lpstr>BONUS IRPEF</vt:lpstr>
      <vt:lpstr>BONUS IRPEF</vt:lpstr>
      <vt:lpstr>BONUS IRPEF</vt:lpstr>
      <vt:lpstr>BONUS IRPEF</vt:lpstr>
      <vt:lpstr>BONUS IRPEF</vt:lpstr>
      <vt:lpstr>BONUS IRPEF</vt:lpstr>
      <vt:lpstr>BONUS IRPEF</vt:lpstr>
      <vt:lpstr>BONUS IRPEF</vt:lpstr>
      <vt:lpstr>BONUS IRPEF</vt:lpstr>
      <vt:lpstr>BONUS IRPEF</vt:lpstr>
      <vt:lpstr>BONUS IRPEF</vt:lpstr>
      <vt:lpstr>BONUS IRPEF</vt:lpstr>
      <vt:lpstr>BONUS IRPEF</vt:lpstr>
      <vt:lpstr>BONUS IRPEF</vt:lpstr>
      <vt:lpstr>BONUS IRPEF</vt:lpstr>
      <vt:lpstr>BONUS IRPEF</vt:lpstr>
      <vt:lpstr>BONUS IRPEF</vt:lpstr>
      <vt:lpstr>BONUS IRPEF</vt:lpstr>
      <vt:lpstr>BONUS IRPEF</vt:lpstr>
      <vt:lpstr>BONUS IRPEF</vt:lpstr>
      <vt:lpstr>BONUS IRPEF</vt:lpstr>
      <vt:lpstr>BONUS IRPEF</vt:lpstr>
      <vt:lpstr>BONUS IRPEF</vt:lpstr>
      <vt:lpstr>BONUS IRPEF</vt:lpstr>
      <vt:lpstr>BONUS IRPEF </vt:lpstr>
      <vt:lpstr>BONUS IRPEF</vt:lpstr>
      <vt:lpstr>BONUS IRPEF</vt:lpstr>
      <vt:lpstr>BONUS IRPEF</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BONUS IRPEF</dc:title>
  <dc:creator>Manuela</dc:creator>
  <cp:lastModifiedBy>Manuela Gigliotti</cp:lastModifiedBy>
  <cp:revision>63</cp:revision>
  <dcterms:created xsi:type="dcterms:W3CDTF">2014-05-23T19:13:53Z</dcterms:created>
  <dcterms:modified xsi:type="dcterms:W3CDTF">2014-05-26T07:30:45Z</dcterms:modified>
</cp:coreProperties>
</file>