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58" r:id="rId3"/>
    <p:sldId id="266" r:id="rId4"/>
    <p:sldId id="259" r:id="rId5"/>
    <p:sldId id="260" r:id="rId6"/>
    <p:sldId id="256" r:id="rId7"/>
    <p:sldId id="257" r:id="rId8"/>
    <p:sldId id="270" r:id="rId9"/>
    <p:sldId id="273" r:id="rId10"/>
    <p:sldId id="267" r:id="rId11"/>
    <p:sldId id="272" r:id="rId12"/>
    <p:sldId id="261" r:id="rId13"/>
    <p:sldId id="263" r:id="rId14"/>
    <p:sldId id="264" r:id="rId15"/>
    <p:sldId id="269" r:id="rId16"/>
    <p:sldId id="275" r:id="rId17"/>
    <p:sldId id="276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0" autoAdjust="0"/>
    <p:restoredTop sz="94660"/>
  </p:normalViewPr>
  <p:slideViewPr>
    <p:cSldViewPr>
      <p:cViewPr varScale="1">
        <p:scale>
          <a:sx n="87" d="100"/>
          <a:sy n="87" d="100"/>
        </p:scale>
        <p:origin x="18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lessandro.CDLBARBARO\Desktop\Convegn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363398479482287E-2"/>
          <c:y val="5.2248703967957381E-2"/>
          <c:w val="0.55992553341914164"/>
          <c:h val="0.96915193683592704"/>
        </c:manualLayout>
      </c:layout>
      <c:pieChart>
        <c:varyColors val="1"/>
        <c:ser>
          <c:idx val="1"/>
          <c:order val="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dLbl>
              <c:idx val="4"/>
              <c:layout>
                <c:manualLayout>
                  <c:x val="0.1306878434033306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Bottega!$A$6:$A$10</c:f>
              <c:strCache>
                <c:ptCount val="5"/>
                <c:pt idx="0">
                  <c:v>Retribuzione diretta</c:v>
                </c:pt>
                <c:pt idx="1">
                  <c:v>Retribuzione differita</c:v>
                </c:pt>
                <c:pt idx="2">
                  <c:v>INPS</c:v>
                </c:pt>
                <c:pt idx="3">
                  <c:v>INAIL</c:v>
                </c:pt>
                <c:pt idx="4">
                  <c:v>Costi accessori</c:v>
                </c:pt>
              </c:strCache>
            </c:strRef>
          </c:cat>
          <c:val>
            <c:numRef>
              <c:f>Bottega!$C$6:$C$10</c:f>
              <c:numCache>
                <c:formatCode>0.00%</c:formatCode>
                <c:ptCount val="5"/>
                <c:pt idx="0">
                  <c:v>0.61753114530304598</c:v>
                </c:pt>
                <c:pt idx="1">
                  <c:v>0.1552359304712419</c:v>
                </c:pt>
                <c:pt idx="2">
                  <c:v>0.20850321590012047</c:v>
                </c:pt>
                <c:pt idx="3">
                  <c:v>1.1511564714982495E-2</c:v>
                </c:pt>
                <c:pt idx="4">
                  <c:v>7.2181436106091039E-3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411022104681327"/>
          <c:y val="3.7779269505530177E-2"/>
          <c:w val="0.34490665201145887"/>
          <c:h val="0.85413537051425281"/>
        </c:manualLayout>
      </c:layout>
      <c:overlay val="0"/>
      <c:txPr>
        <a:bodyPr/>
        <a:lstStyle/>
        <a:p>
          <a:pPr>
            <a:defRPr sz="28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785453085682061E-2"/>
          <c:y val="2.3192884589731094E-2"/>
          <c:w val="0.6436606320607674"/>
          <c:h val="0.92447484076501218"/>
        </c:manualLayout>
      </c:layout>
      <c:barChart>
        <c:barDir val="col"/>
        <c:grouping val="clustered"/>
        <c:varyColors val="0"/>
        <c:ser>
          <c:idx val="0"/>
          <c:order val="0"/>
          <c:tx>
            <c:v>Costo annuo</c:v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5.7495773834261871E-3"/>
                  <c:y val="0.108883494076780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it-IT" sz="28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Bottega!$B$13</c:f>
              <c:numCache>
                <c:formatCode>_-"€"\ * #,##0_-;\-"€"\ * #,##0_-;_-"€"\ * "-"??_-;_-@_-</c:formatCode>
                <c:ptCount val="1"/>
                <c:pt idx="0">
                  <c:v>30252.796758293443</c:v>
                </c:pt>
              </c:numCache>
            </c:numRef>
          </c:val>
        </c:ser>
        <c:ser>
          <c:idx val="1"/>
          <c:order val="1"/>
          <c:tx>
            <c:v>Netto annuo</c:v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2.8747886917130936E-3"/>
                  <c:y val="0.19054611463436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Bottega!$D$13</c:f>
              <c:numCache>
                <c:formatCode>_-"€"\ * #,##0_-;\-"€"\ * #,##0_-;_-"€"\ * "-"??_-;_-@_-</c:formatCode>
                <c:ptCount val="1"/>
                <c:pt idx="0">
                  <c:v>17227.471811680913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643536"/>
        <c:axId val="167643928"/>
      </c:barChart>
      <c:catAx>
        <c:axId val="167643536"/>
        <c:scaling>
          <c:orientation val="minMax"/>
        </c:scaling>
        <c:delete val="1"/>
        <c:axPos val="b"/>
        <c:majorTickMark val="out"/>
        <c:minorTickMark val="none"/>
        <c:tickLblPos val="nextTo"/>
        <c:crossAx val="167643928"/>
        <c:crosses val="autoZero"/>
        <c:auto val="1"/>
        <c:lblAlgn val="ctr"/>
        <c:lblOffset val="100"/>
        <c:noMultiLvlLbl val="0"/>
      </c:catAx>
      <c:valAx>
        <c:axId val="167643928"/>
        <c:scaling>
          <c:orientation val="minMax"/>
          <c:max val="40000"/>
          <c:min val="5000"/>
        </c:scaling>
        <c:delete val="0"/>
        <c:axPos val="l"/>
        <c:majorGridlines/>
        <c:numFmt formatCode="_-&quot;€&quot;\ * #,##0_-;\-&quot;€&quot;\ * #,##0_-;_-&quot;€&quot;\ * &quot;-&quot;??_-;_-@_-" sourceLinked="1"/>
        <c:majorTickMark val="out"/>
        <c:minorTickMark val="none"/>
        <c:tickLblPos val="nextTo"/>
        <c:crossAx val="167643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8683358321936"/>
          <c:y val="0.3180859002914202"/>
          <c:w val="0.19180549442492206"/>
          <c:h val="0.37272994574725976"/>
        </c:manualLayout>
      </c:layout>
      <c:overlay val="0"/>
      <c:txPr>
        <a:bodyPr/>
        <a:lstStyle/>
        <a:p>
          <a:pPr>
            <a:defRPr sz="24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it-IT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9676465639861"/>
          <c:y val="5.6677569474318457E-2"/>
          <c:w val="0.85289167788928799"/>
          <c:h val="0.84360789266541802"/>
        </c:manualLayout>
      </c:layout>
      <c:lineChart>
        <c:grouping val="standard"/>
        <c:varyColors val="0"/>
        <c:ser>
          <c:idx val="0"/>
          <c:order val="0"/>
          <c:dPt>
            <c:idx val="1"/>
            <c:bubble3D val="0"/>
          </c:dPt>
          <c:dPt>
            <c:idx val="3"/>
            <c:bubble3D val="0"/>
            <c:spPr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-6.8444567987069535E-2"/>
                  <c:y val="4.2560512282261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2918132304295937"/>
                  <c:y val="-4.177167449230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2265322527188854E-2"/>
                  <c:y val="-4.2929623316707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2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'407'!$E$1:$K$1</c:f>
              <c:strCache>
                <c:ptCount val="7"/>
                <c:pt idx="0">
                  <c:v>1°Anno</c:v>
                </c:pt>
                <c:pt idx="1">
                  <c:v>2°Anno</c:v>
                </c:pt>
                <c:pt idx="2">
                  <c:v>3°Anno</c:v>
                </c:pt>
                <c:pt idx="3">
                  <c:v>4°Anno</c:v>
                </c:pt>
                <c:pt idx="4">
                  <c:v>5°Anno</c:v>
                </c:pt>
                <c:pt idx="5">
                  <c:v>6°Anno</c:v>
                </c:pt>
                <c:pt idx="6">
                  <c:v>7°Anno</c:v>
                </c:pt>
              </c:strCache>
            </c:strRef>
          </c:cat>
          <c:val>
            <c:numRef>
              <c:f>'407'!$E$2:$K$2</c:f>
              <c:numCache>
                <c:formatCode>_-"€"\ * #,##0_-;\-"€"\ * #,##0_-;_-"€"\ * "-"??_-;_-@_-</c:formatCode>
                <c:ptCount val="7"/>
                <c:pt idx="0">
                  <c:v>23944.99134421652</c:v>
                </c:pt>
                <c:pt idx="1">
                  <c:v>23944.99134421652</c:v>
                </c:pt>
                <c:pt idx="2">
                  <c:v>23944.99134421652</c:v>
                </c:pt>
                <c:pt idx="3">
                  <c:v>30252.796758293443</c:v>
                </c:pt>
                <c:pt idx="4">
                  <c:v>30252.796758293443</c:v>
                </c:pt>
                <c:pt idx="5">
                  <c:v>30252.796758293443</c:v>
                </c:pt>
                <c:pt idx="6">
                  <c:v>30252.796758293443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rgbClr val="FF0000"/>
              </a:solidFill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'407'!$E$1:$K$1</c:f>
              <c:strCache>
                <c:ptCount val="7"/>
                <c:pt idx="0">
                  <c:v>1°Anno</c:v>
                </c:pt>
                <c:pt idx="1">
                  <c:v>2°Anno</c:v>
                </c:pt>
                <c:pt idx="2">
                  <c:v>3°Anno</c:v>
                </c:pt>
                <c:pt idx="3">
                  <c:v>4°Anno</c:v>
                </c:pt>
                <c:pt idx="4">
                  <c:v>5°Anno</c:v>
                </c:pt>
                <c:pt idx="5">
                  <c:v>6°Anno</c:v>
                </c:pt>
                <c:pt idx="6">
                  <c:v>7°Anno</c:v>
                </c:pt>
              </c:strCache>
            </c:strRef>
          </c:cat>
          <c:val>
            <c:numRef>
              <c:f>'407'!$E$3:$K$3</c:f>
              <c:numCache>
                <c:formatCode>_-"€"\ * #,##0_-;\-"€"\ * #,##0_-;_-"€"\ * "-"??_-;_-@_-</c:formatCode>
                <c:ptCount val="7"/>
                <c:pt idx="0">
                  <c:v>23944.99134421652</c:v>
                </c:pt>
                <c:pt idx="1">
                  <c:v>23944.99134421652</c:v>
                </c:pt>
                <c:pt idx="2">
                  <c:v>23944.99134421652</c:v>
                </c:pt>
                <c:pt idx="3">
                  <c:v>25521.942697735751</c:v>
                </c:pt>
                <c:pt idx="4">
                  <c:v>27098.894051254982</c:v>
                </c:pt>
                <c:pt idx="5">
                  <c:v>28675.845404774213</c:v>
                </c:pt>
                <c:pt idx="6">
                  <c:v>30252.796758293443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019936"/>
        <c:axId val="130020320"/>
      </c:lineChart>
      <c:catAx>
        <c:axId val="13001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it-IT"/>
          </a:p>
        </c:txPr>
        <c:crossAx val="130020320"/>
        <c:crosses val="autoZero"/>
        <c:auto val="1"/>
        <c:lblAlgn val="l"/>
        <c:lblOffset val="100"/>
        <c:noMultiLvlLbl val="0"/>
      </c:catAx>
      <c:valAx>
        <c:axId val="130020320"/>
        <c:scaling>
          <c:orientation val="minMax"/>
          <c:min val="20000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59000"/>
                </a:schemeClr>
              </a:solidFill>
            </a:ln>
          </c:spPr>
        </c:majorGridlines>
        <c:numFmt formatCode="_-&quot;€&quot;\ * #,##0_-;\-&quot;€&quot;\ * #,##0_-;_-&quot;€&quot;\ 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130019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0.4322</cdr:x>
      <cdr:y>0.28286</cdr:y>
    </cdr:from>
    <cdr:to>
      <cdr:x>0.59678</cdr:x>
      <cdr:y>0.60715</cdr:y>
    </cdr:to>
    <cdr:cxnSp macro="">
      <cdr:nvCxnSpPr>
        <cdr:cNvPr id="5" name="Connettore 2 4"/>
        <cdr:cNvCxnSpPr/>
      </cdr:nvCxnSpPr>
      <cdr:spPr>
        <a:xfrm xmlns:a="http://schemas.openxmlformats.org/drawingml/2006/main">
          <a:off x="3672408" y="1675707"/>
          <a:ext cx="1398427" cy="1921152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1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0.49714</cdr:x>
      <cdr:y>0.28442</cdr:y>
    </cdr:from>
    <cdr:to>
      <cdr:x>0.72002</cdr:x>
      <cdr:y>0.44631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4392488" y="1459683"/>
          <a:ext cx="1969173" cy="830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800" dirty="0"/>
            <a:t>CUNEO</a:t>
          </a:r>
        </a:p>
        <a:p xmlns:a="http://schemas.openxmlformats.org/drawingml/2006/main">
          <a:r>
            <a:rPr lang="it-IT" sz="1800" dirty="0"/>
            <a:t>FISCALE</a:t>
          </a:r>
          <a:r>
            <a:rPr lang="it-IT" sz="1800" baseline="0" dirty="0"/>
            <a:t>  43,05%</a:t>
          </a:r>
          <a:endParaRPr lang="it-IT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0.3767</cdr:x>
      <cdr:y>0.30263</cdr:y>
    </cdr:from>
    <cdr:to>
      <cdr:x>0.50276</cdr:x>
      <cdr:y>0.40789</cdr:y>
    </cdr:to>
    <cdr:sp macro="" textlink="">
      <cdr:nvSpPr>
        <cdr:cNvPr id="2" name="CasellaDiTesto 4"/>
        <cdr:cNvSpPr txBox="1"/>
      </cdr:nvSpPr>
      <cdr:spPr>
        <a:xfrm xmlns:a="http://schemas.openxmlformats.org/drawingml/2006/main">
          <a:off x="3227966" y="1656184"/>
          <a:ext cx="1080121" cy="57606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0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800" dirty="0"/>
            <a:t>GAP 21%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0F03D-98A8-40D0-9550-1C021E04D1AC}" type="datetimeFigureOut">
              <a:rPr lang="it-IT" smtClean="0"/>
              <a:t>23/06/2014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69C3D-6249-46B6-B120-43E1643A02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17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69C3D-6249-46B6-B120-43E1643A026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327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69C3D-6249-46B6-B120-43E1643A026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89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8000">
              <a:schemeClr val="accent1">
                <a:tint val="44500"/>
                <a:satMod val="160000"/>
                <a:alpha val="4000"/>
                <a:lumMod val="25000"/>
                <a:lumOff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23/06/2014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cad=rja&amp;docid=6icTKHumIiyhhM&amp;tbnid=CI_7hl2LbCLDoM:&amp;ved=0CAUQjRw&amp;url=http://www.melablog.it/post/10871/apple-lavora-al-quarto-retail-store-in-germania&amp;ei=6NCyUv6yC-2q0AW2goH4AQ&amp;bvm=bv.58187178,d.bGQ&amp;psig=AFQjCNEbnnE3SXtrf9TxiumSXJTzQtLEYQ&amp;ust=138753689439981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it/url?sa=i&amp;rct=j&amp;q=&amp;esrc=s&amp;frm=1&amp;source=images&amp;cd=&amp;cad=rja&amp;docid=sMdqkR8OKFPsCM&amp;tbnid=Nu2BEUP6oTRUMM:&amp;ved=0CAUQjRw&amp;url=http://www.delgiudice.it/la-distribuzione.html&amp;ei=wFqwUoeuMsHM0QXA74HIAg&amp;bvm=bv.57967247,d.bGE&amp;psig=AFQjCNF1vA8bsUSrpQbq7ZDxBEFs5II7zg&amp;ust=1387375648770879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nsulentidellavoro.pa.it/wp-content/uploads/2014/03/Locandina-Convegno-04.04.2014-Ripartiamo-dal-lavoro-700x3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2938"/>
            <a:ext cx="9144000" cy="383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rdine dei Consulenti del Lavoro Consiglio Provinciale di Paler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Commissione Studi del CPO di Palermo</a:t>
            </a:r>
            <a:endParaRPr lang="it-IT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7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12" y="2904137"/>
            <a:ext cx="4896544" cy="32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http://media.melablog.it/O/Obe/Oberhausen_Centro_CentrO_Management_GmbH_4_0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2904137"/>
            <a:ext cx="4365187" cy="32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54" y="188640"/>
            <a:ext cx="3744416" cy="256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3275856" y="2174825"/>
            <a:ext cx="157203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Vs</a:t>
            </a:r>
            <a:endParaRPr lang="it-IT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87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468" y="116632"/>
            <a:ext cx="91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Costo di un’ora di lavoro</a:t>
            </a:r>
          </a:p>
          <a:p>
            <a:pPr algn="ctr"/>
            <a:endParaRPr lang="it-IT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ll MT" panose="02020503060305020303" pitchFamily="18" charset="0"/>
            </a:endParaRPr>
          </a:p>
          <a:p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Perché un’ora lavorata costa €16,94?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584708"/>
              </p:ext>
            </p:extLst>
          </p:nvPr>
        </p:nvGraphicFramePr>
        <p:xfrm>
          <a:off x="503547" y="2222137"/>
          <a:ext cx="7704858" cy="2309479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tableStyleId>{5C22544A-7EE6-4342-B048-85BDC9FD1C3A}</a:tableStyleId>
              </a:tblPr>
              <a:tblGrid>
                <a:gridCol w="2568347"/>
                <a:gridCol w="1356090"/>
                <a:gridCol w="372470"/>
                <a:gridCol w="1956003"/>
                <a:gridCol w="1451948"/>
              </a:tblGrid>
              <a:tr h="48552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effectLst/>
                          <a:latin typeface="+mn-lt"/>
                        </a:rPr>
                        <a:t>ORE LAVORABILI </a:t>
                      </a:r>
                      <a:r>
                        <a:rPr lang="it-IT" sz="1800" b="0" u="none" strike="noStrike" dirty="0" smtClean="0">
                          <a:effectLst/>
                          <a:latin typeface="+mn-lt"/>
                        </a:rPr>
                        <a:t>ANNO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effectLst/>
                          <a:latin typeface="+mn-lt"/>
                        </a:rPr>
                        <a:t>     </a:t>
                      </a:r>
                      <a:r>
                        <a:rPr lang="it-IT" sz="1800" b="0" u="none" strike="noStrike" dirty="0" smtClean="0">
                          <a:effectLst/>
                          <a:latin typeface="+mn-lt"/>
                        </a:rPr>
                        <a:t>2.087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615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u="none" strike="noStrike" dirty="0" smtClean="0">
                          <a:effectLst/>
                          <a:latin typeface="+mn-lt"/>
                        </a:rPr>
                        <a:t>ferie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effectLst/>
                          <a:latin typeface="+mn-lt"/>
                        </a:rPr>
                        <a:t>         </a:t>
                      </a:r>
                      <a:r>
                        <a:rPr lang="it-IT" sz="1800" b="0" u="none" strike="noStrike" dirty="0" smtClean="0">
                          <a:effectLst/>
                          <a:latin typeface="+mn-lt"/>
                        </a:rPr>
                        <a:t>173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800" b="0" u="sng" strike="noStrike" dirty="0">
                          <a:effectLst/>
                          <a:latin typeface="+mn-lt"/>
                        </a:rPr>
                        <a:t>ORE </a:t>
                      </a:r>
                      <a:r>
                        <a:rPr lang="it-IT" sz="1800" b="0" u="sng" strike="noStrike" dirty="0" smtClean="0">
                          <a:effectLst/>
                          <a:latin typeface="+mn-lt"/>
                        </a:rPr>
                        <a:t>PAGATE MA NON </a:t>
                      </a:r>
                      <a:r>
                        <a:rPr lang="it-IT" sz="1800" b="0" u="sng" strike="noStrike" dirty="0">
                          <a:effectLst/>
                          <a:latin typeface="+mn-lt"/>
                        </a:rPr>
                        <a:t>PRODUTTIVE</a:t>
                      </a:r>
                      <a:endParaRPr lang="it-IT" sz="18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748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u="none" strike="noStrike" dirty="0" smtClean="0">
                          <a:effectLst/>
                          <a:latin typeface="+mn-lt"/>
                        </a:rPr>
                        <a:t>permessi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effectLst/>
                          <a:latin typeface="+mn-lt"/>
                        </a:rPr>
                        <a:t>           </a:t>
                      </a:r>
                      <a:r>
                        <a:rPr lang="it-IT" sz="1800" b="0" u="none" strike="noStrike" dirty="0" smtClean="0">
                          <a:effectLst/>
                          <a:latin typeface="+mn-lt"/>
                        </a:rPr>
                        <a:t>88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u="none" strike="noStrike" dirty="0">
                          <a:effectLst/>
                          <a:latin typeface="+mn-lt"/>
                        </a:rPr>
                        <a:t>             </a:t>
                      </a:r>
                      <a:r>
                        <a:rPr lang="it-IT" sz="2000" b="0" u="none" strike="noStrike" dirty="0" smtClean="0">
                          <a:effectLst/>
                          <a:latin typeface="+mn-lt"/>
                        </a:rPr>
                        <a:t>301 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u="none" strike="noStrike" dirty="0">
                          <a:effectLst/>
                          <a:latin typeface="+mn-lt"/>
                        </a:rPr>
                        <a:t>14,42%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52304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u="sng" strike="noStrike" dirty="0" smtClean="0">
                          <a:effectLst/>
                          <a:latin typeface="+mn-lt"/>
                        </a:rPr>
                        <a:t>malattia/formazione obbligatoria</a:t>
                      </a:r>
                      <a:endParaRPr lang="it-IT" sz="18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>
                          <a:effectLst/>
                          <a:latin typeface="+mn-lt"/>
                        </a:rPr>
                        <a:t>           </a:t>
                      </a:r>
                      <a:r>
                        <a:rPr lang="it-IT" sz="1800" b="0" u="none" strike="noStrike" dirty="0" smtClean="0">
                          <a:effectLst/>
                          <a:latin typeface="+mn-lt"/>
                        </a:rPr>
                        <a:t>40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52614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u="none" strike="noStrike" dirty="0">
                          <a:effectLst/>
                          <a:latin typeface="+mn-lt"/>
                        </a:rPr>
                        <a:t> ORE </a:t>
                      </a:r>
                      <a:r>
                        <a:rPr lang="it-IT" sz="1800" b="0" u="none" strike="noStrike" dirty="0" smtClean="0">
                          <a:effectLst/>
                          <a:latin typeface="+mn-lt"/>
                        </a:rPr>
                        <a:t>PRODUTTIVE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u="none" strike="noStrike" dirty="0" smtClean="0">
                          <a:effectLst/>
                          <a:latin typeface="+mn-lt"/>
                        </a:rPr>
                        <a:t> 1.786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Parentesi graffa chiusa 3"/>
          <p:cNvSpPr/>
          <p:nvPr/>
        </p:nvSpPr>
        <p:spPr>
          <a:xfrm>
            <a:off x="12636500" y="6624638"/>
            <a:ext cx="95250" cy="5619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100" b="1"/>
          </a:p>
        </p:txBody>
      </p:sp>
      <p:sp>
        <p:nvSpPr>
          <p:cNvPr id="5" name="Parentesi graffa chiusa 4"/>
          <p:cNvSpPr/>
          <p:nvPr/>
        </p:nvSpPr>
        <p:spPr>
          <a:xfrm>
            <a:off x="4522795" y="2281340"/>
            <a:ext cx="265229" cy="150769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36068"/>
              </p:ext>
            </p:extLst>
          </p:nvPr>
        </p:nvGraphicFramePr>
        <p:xfrm>
          <a:off x="2087724" y="4653136"/>
          <a:ext cx="5220580" cy="1971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9894"/>
                <a:gridCol w="1730686"/>
              </a:tblGrid>
              <a:tr h="44985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 smtClean="0">
                          <a:effectLst/>
                          <a:latin typeface="+mn-lt"/>
                        </a:rPr>
                        <a:t>COSTO ANNUO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u="none" strike="noStrike" dirty="0" smtClean="0">
                          <a:effectLst/>
                          <a:latin typeface="+mn-lt"/>
                        </a:rPr>
                        <a:t>30.253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449850"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2000" b="1" u="none" strike="noStrike" dirty="0" smtClean="0">
                          <a:effectLst/>
                          <a:latin typeface="+mn-lt"/>
                        </a:rPr>
                        <a:t>diviso 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564899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1" u="none" strike="noStrike" dirty="0" smtClean="0">
                          <a:effectLst/>
                          <a:latin typeface="+mn-lt"/>
                        </a:rPr>
                        <a:t>ORE PRODUTTIVE 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u="none" strike="noStrike" dirty="0" smtClean="0">
                          <a:effectLst/>
                          <a:latin typeface="+mn-lt"/>
                        </a:rPr>
                        <a:t>1786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5069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1" u="sng" strike="noStrike" dirty="0" smtClean="0">
                          <a:effectLst/>
                          <a:latin typeface="+mn-lt"/>
                        </a:rPr>
                        <a:t>COSTO ORA LAVORATA</a:t>
                      </a:r>
                      <a:endParaRPr lang="it-IT" sz="20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1" u="none" strike="noStrike" dirty="0" smtClean="0">
                          <a:effectLst/>
                          <a:latin typeface="+mn-lt"/>
                        </a:rPr>
                        <a:t>€ 16,94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60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744403"/>
              </p:ext>
            </p:extLst>
          </p:nvPr>
        </p:nvGraphicFramePr>
        <p:xfrm>
          <a:off x="179513" y="3068961"/>
          <a:ext cx="8496944" cy="2127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6102"/>
                <a:gridCol w="1806304"/>
                <a:gridCol w="2070778"/>
                <a:gridCol w="1418032"/>
                <a:gridCol w="1935728"/>
              </a:tblGrid>
              <a:tr h="26816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 smtClean="0">
                          <a:effectLst/>
                        </a:rPr>
                        <a:t>ORGANICO superficie mq.</a:t>
                      </a:r>
                      <a:r>
                        <a:rPr lang="it-IT" sz="1800" u="none" strike="noStrike" baseline="0" dirty="0" smtClean="0">
                          <a:effectLst/>
                        </a:rPr>
                        <a:t> 100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0337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UNITA'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Mansione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</a:rPr>
                        <a:t>Costo annuo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Ore prod.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</a:rPr>
                        <a:t>Costo ora produttiva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681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 smtClean="0">
                          <a:effectLst/>
                        </a:rPr>
                        <a:t>CAPO/TITOLARE*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 €                     </a:t>
                      </a:r>
                      <a:r>
                        <a:rPr lang="it-IT" sz="1800" u="none" strike="noStrike" dirty="0" smtClean="0">
                          <a:effectLst/>
                        </a:rPr>
                        <a:t>30.212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1.786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 </a:t>
                      </a:r>
                      <a:r>
                        <a:rPr lang="it-IT" sz="1800" u="none" strike="noStrike" dirty="0" smtClean="0">
                          <a:effectLst/>
                        </a:rPr>
                        <a:t>* (teoriche)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681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1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SALUMIERE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 €                     30.253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1.786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 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681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0,5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TUTTO FARE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 €                     15.126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893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 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681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 </a:t>
                      </a:r>
                      <a:r>
                        <a:rPr lang="it-IT" sz="1800" u="none" strike="noStrike" dirty="0" smtClean="0">
                          <a:effectLst/>
                        </a:rPr>
                        <a:t>2,5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 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effectLst/>
                        </a:rPr>
                        <a:t> </a:t>
                      </a:r>
                      <a:r>
                        <a:rPr lang="it-IT" sz="1800" b="1" u="none" strike="noStrike" dirty="0" smtClean="0">
                          <a:effectLst/>
                        </a:rPr>
                        <a:t>         </a:t>
                      </a:r>
                      <a:r>
                        <a:rPr lang="it-IT" sz="1800" b="0" u="none" strike="noStrike" dirty="0" smtClean="0">
                          <a:effectLst/>
                        </a:rPr>
                        <a:t>€   </a:t>
                      </a:r>
                      <a:r>
                        <a:rPr lang="it-IT" sz="1800" b="0" u="none" strike="noStrike" dirty="0">
                          <a:effectLst/>
                        </a:rPr>
                        <a:t>75.592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435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800" b="1" u="none" strike="noStrike" dirty="0">
                          <a:effectLst/>
                        </a:rPr>
                        <a:t>4.464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u="none" strike="noStrike" dirty="0">
                          <a:effectLst/>
                        </a:rPr>
                        <a:t> €   </a:t>
                      </a:r>
                      <a:r>
                        <a:rPr lang="it-IT" sz="1800" b="0" u="none" strike="noStrike" dirty="0" smtClean="0">
                          <a:effectLst/>
                        </a:rPr>
                        <a:t>16,94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435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532711"/>
              </p:ext>
            </p:extLst>
          </p:nvPr>
        </p:nvGraphicFramePr>
        <p:xfrm>
          <a:off x="323528" y="5229200"/>
          <a:ext cx="8568951" cy="100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831"/>
                <a:gridCol w="1821612"/>
                <a:gridCol w="2088327"/>
                <a:gridCol w="1430049"/>
                <a:gridCol w="1952132"/>
              </a:tblGrid>
              <a:tr h="808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Fatturato di €</a:t>
                      </a:r>
                      <a:r>
                        <a:rPr lang="it-IT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1500/giorno</a:t>
                      </a:r>
                    </a:p>
                    <a:p>
                      <a:pPr algn="ctr" fontAlgn="ctr"/>
                      <a:r>
                        <a:rPr lang="it-IT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Giorni</a:t>
                      </a:r>
                      <a:r>
                        <a:rPr lang="it-IT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apertura</a:t>
                      </a:r>
                    </a:p>
                    <a:p>
                      <a:pPr algn="ctr" fontAlgn="ctr"/>
                      <a:r>
                        <a:rPr lang="it-IT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</a:t>
                      </a:r>
                    </a:p>
                    <a:p>
                      <a:pPr algn="ctr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Fatturato annuo</a:t>
                      </a:r>
                    </a:p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€ 469.500</a:t>
                      </a:r>
                    </a:p>
                    <a:p>
                      <a:pPr algn="ctr" fontAlgn="ctr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Costo lavoro</a:t>
                      </a:r>
                    </a:p>
                    <a:p>
                      <a:pPr algn="ctr" fontAlgn="ctr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€ 75.592</a:t>
                      </a:r>
                    </a:p>
                    <a:p>
                      <a:pPr algn="ctr" fontAlgn="ctr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Incid.</a:t>
                      </a:r>
                      <a:r>
                        <a:rPr lang="it-IT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Costo lavoro</a:t>
                      </a:r>
                    </a:p>
                    <a:p>
                      <a:pPr algn="ctr" fontAlgn="ctr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16,10%</a:t>
                      </a:r>
                    </a:p>
                    <a:p>
                      <a:pPr algn="ctr" fontAlgn="ctr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395536" y="6061938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* 12 compensi da 1520 netti</a:t>
            </a:r>
            <a:endParaRPr lang="it-IT" sz="14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320480" cy="295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8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delgiudice.it/ambienti/default/images/gd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85479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35033"/>
              </p:ext>
            </p:extLst>
          </p:nvPr>
        </p:nvGraphicFramePr>
        <p:xfrm>
          <a:off x="395536" y="2823236"/>
          <a:ext cx="7776865" cy="2505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8805"/>
                <a:gridCol w="1653228"/>
                <a:gridCol w="1895289"/>
                <a:gridCol w="1297860"/>
                <a:gridCol w="1771683"/>
              </a:tblGrid>
              <a:tr h="24561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 smtClean="0">
                          <a:effectLst/>
                        </a:rPr>
                        <a:t>ORGANICO superficie mq. 700 </a:t>
                      </a:r>
                      <a:r>
                        <a:rPr lang="it-IT" sz="1600" u="none" strike="noStrike" dirty="0" err="1" smtClean="0">
                          <a:effectLst/>
                        </a:rPr>
                        <a:t>ca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310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UNITA'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Mansione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Costo annuo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Ore </a:t>
                      </a:r>
                      <a:r>
                        <a:rPr lang="it-IT" sz="1600" u="none" strike="noStrike" dirty="0" err="1">
                          <a:effectLst/>
                        </a:rPr>
                        <a:t>prod</a:t>
                      </a:r>
                      <a:r>
                        <a:rPr lang="it-IT" sz="1600" u="none" strike="noStrike" dirty="0">
                          <a:effectLst/>
                        </a:rPr>
                        <a:t>.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Costo ora produttiva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1552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CAPO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 €                     </a:t>
                      </a:r>
                      <a:r>
                        <a:rPr lang="it-IT" sz="1600" u="none" strike="noStrike" dirty="0" smtClean="0">
                          <a:effectLst/>
                        </a:rPr>
                        <a:t>31.540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1.770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1552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SALUMIERE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 €                     </a:t>
                      </a:r>
                      <a:r>
                        <a:rPr lang="it-IT" sz="1600" u="none" strike="noStrike" dirty="0" smtClean="0">
                          <a:effectLst/>
                        </a:rPr>
                        <a:t>63.081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3.539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1552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MACELLAIO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 €                     </a:t>
                      </a:r>
                      <a:r>
                        <a:rPr lang="it-IT" sz="1600" u="none" strike="noStrike" dirty="0" smtClean="0">
                          <a:effectLst/>
                        </a:rPr>
                        <a:t>63.081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3.539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1552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</a:rPr>
                        <a:t>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>
                          <a:effectLst/>
                        </a:rPr>
                        <a:t>ADD. SALA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 €                     </a:t>
                      </a:r>
                      <a:r>
                        <a:rPr lang="it-IT" sz="1600" u="none" strike="noStrike" dirty="0" smtClean="0">
                          <a:effectLst/>
                        </a:rPr>
                        <a:t>31.540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1.770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1552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</a:rPr>
                        <a:t>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CASSIERI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 €                     </a:t>
                      </a:r>
                      <a:r>
                        <a:rPr lang="it-IT" sz="1600" u="none" strike="noStrike" dirty="0" smtClean="0">
                          <a:effectLst/>
                        </a:rPr>
                        <a:t>63.081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3.539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1552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</a:rPr>
                        <a:t>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MAGAZZINIERE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 €                     </a:t>
                      </a:r>
                      <a:r>
                        <a:rPr lang="it-IT" sz="1600" u="none" strike="noStrike" dirty="0" smtClean="0">
                          <a:effectLst/>
                        </a:rPr>
                        <a:t>31.540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1.770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33445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r>
                        <a:rPr lang="it-IT" sz="1600" u="none" strike="noStrike" dirty="0" smtClean="0">
                          <a:effectLst/>
                        </a:rPr>
                        <a:t>9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 </a:t>
                      </a:r>
                      <a:r>
                        <a:rPr lang="it-IT" sz="1600" b="0" u="none" strike="noStrike" dirty="0">
                          <a:effectLst/>
                        </a:rPr>
                        <a:t>€                   </a:t>
                      </a:r>
                      <a:r>
                        <a:rPr lang="it-IT" sz="1600" b="0" u="none" strike="noStrike" dirty="0" smtClean="0">
                          <a:effectLst/>
                        </a:rPr>
                        <a:t>283.867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b="1" u="none" strike="noStrike" dirty="0">
                          <a:effectLst/>
                        </a:rPr>
                        <a:t>15.927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1" u="none" strike="noStrike" dirty="0">
                          <a:effectLst/>
                        </a:rPr>
                        <a:t> </a:t>
                      </a:r>
                      <a:r>
                        <a:rPr lang="it-IT" sz="1800" b="0" u="none" strike="noStrike" dirty="0">
                          <a:effectLst/>
                        </a:rPr>
                        <a:t>€   </a:t>
                      </a:r>
                      <a:r>
                        <a:rPr lang="it-IT" sz="1800" b="0" u="none" strike="noStrike" dirty="0" smtClean="0">
                          <a:effectLst/>
                        </a:rPr>
                        <a:t>17,82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435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124898"/>
              </p:ext>
            </p:extLst>
          </p:nvPr>
        </p:nvGraphicFramePr>
        <p:xfrm>
          <a:off x="338657" y="5445224"/>
          <a:ext cx="790575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8010"/>
                <a:gridCol w="1680626"/>
                <a:gridCol w="1926699"/>
                <a:gridCol w="1319370"/>
                <a:gridCol w="1801045"/>
              </a:tblGrid>
              <a:tr h="100811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Fatturato di €</a:t>
                      </a:r>
                      <a:r>
                        <a:rPr lang="it-IT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6000/giorno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Giorni</a:t>
                      </a:r>
                      <a:r>
                        <a:rPr lang="it-IT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apertura</a:t>
                      </a:r>
                    </a:p>
                    <a:p>
                      <a:pPr algn="ctr" fontAlgn="ctr"/>
                      <a:r>
                        <a:rPr lang="it-IT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</a:t>
                      </a:r>
                    </a:p>
                    <a:p>
                      <a:pPr algn="ctr" fontAlgn="ctr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Fatturato annuo</a:t>
                      </a:r>
                    </a:p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€ 2.178.000</a:t>
                      </a:r>
                    </a:p>
                    <a:p>
                      <a:pPr algn="ctr" fontAlgn="ctr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Costo lavoro</a:t>
                      </a:r>
                    </a:p>
                    <a:p>
                      <a:pPr algn="ctr" fontAlgn="ctr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€ 283.867</a:t>
                      </a:r>
                    </a:p>
                    <a:p>
                      <a:pPr algn="ctr" fontAlgn="ctr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Incid.</a:t>
                      </a:r>
                      <a:r>
                        <a:rPr lang="it-IT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Costo lavoro</a:t>
                      </a:r>
                    </a:p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13,03%</a:t>
                      </a:r>
                    </a:p>
                    <a:p>
                      <a:pPr algn="ctr" fontAlgn="ctr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6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6664" y="19000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Produttività e margine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-15289" y="1041703"/>
            <a:ext cx="9144000" cy="261610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it-IT" sz="3600" b="1" dirty="0">
                <a:solidFill>
                  <a:schemeClr val="dk1"/>
                </a:solidFill>
              </a:rPr>
              <a:t>Produttività </a:t>
            </a:r>
            <a:r>
              <a:rPr lang="it-IT" sz="3600" b="1" u="sng" dirty="0">
                <a:solidFill>
                  <a:schemeClr val="dk1"/>
                </a:solidFill>
              </a:rPr>
              <a:t>classica</a:t>
            </a:r>
            <a:r>
              <a:rPr lang="it-IT" sz="3600" b="1" dirty="0">
                <a:solidFill>
                  <a:schemeClr val="dk1"/>
                </a:solidFill>
              </a:rPr>
              <a:t> </a:t>
            </a:r>
            <a:r>
              <a:rPr lang="it-IT" sz="2800" b="1" dirty="0">
                <a:solidFill>
                  <a:schemeClr val="dk1"/>
                </a:solidFill>
              </a:rPr>
              <a:t>(</a:t>
            </a:r>
            <a:r>
              <a:rPr lang="it-IT" sz="2800" b="1" dirty="0" smtClean="0">
                <a:solidFill>
                  <a:schemeClr val="dk1"/>
                </a:solidFill>
              </a:rPr>
              <a:t>fatturato/ore </a:t>
            </a:r>
            <a:r>
              <a:rPr lang="it-IT" sz="2800" b="1" dirty="0">
                <a:solidFill>
                  <a:schemeClr val="dk1"/>
                </a:solidFill>
              </a:rPr>
              <a:t>lavorate)</a:t>
            </a:r>
          </a:p>
          <a:p>
            <a:pPr algn="ctr"/>
            <a:r>
              <a:rPr lang="it-IT" sz="3600" b="1" dirty="0">
                <a:solidFill>
                  <a:schemeClr val="dk1"/>
                </a:solidFill>
              </a:rPr>
              <a:t>Quanto "</a:t>
            </a:r>
            <a:r>
              <a:rPr lang="it-IT" sz="3600" b="1" u="sng" dirty="0">
                <a:solidFill>
                  <a:schemeClr val="dk1"/>
                </a:solidFill>
              </a:rPr>
              <a:t>incassa</a:t>
            </a:r>
            <a:r>
              <a:rPr lang="it-IT" sz="3600" b="1" dirty="0">
                <a:solidFill>
                  <a:schemeClr val="dk1"/>
                </a:solidFill>
              </a:rPr>
              <a:t>" </a:t>
            </a:r>
            <a:r>
              <a:rPr lang="it-IT" sz="3600" b="1" dirty="0" smtClean="0">
                <a:solidFill>
                  <a:schemeClr val="dk1"/>
                </a:solidFill>
              </a:rPr>
              <a:t>un’impresa </a:t>
            </a:r>
            <a:r>
              <a:rPr lang="it-IT" sz="3600" b="1" dirty="0">
                <a:solidFill>
                  <a:schemeClr val="dk1"/>
                </a:solidFill>
              </a:rPr>
              <a:t>all’ora ?</a:t>
            </a:r>
          </a:p>
          <a:p>
            <a:pPr algn="ctr"/>
            <a:endParaRPr lang="it-IT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ll MT" panose="02020503060305020303" pitchFamily="18" charset="0"/>
            </a:endParaRPr>
          </a:p>
          <a:p>
            <a:r>
              <a:rPr lang="it-IT" sz="3600" b="1" dirty="0">
                <a:solidFill>
                  <a:schemeClr val="dk1"/>
                </a:solidFill>
              </a:rPr>
              <a:t>Produttività </a:t>
            </a:r>
            <a:r>
              <a:rPr lang="it-IT" sz="3600" b="1" u="sng" dirty="0">
                <a:solidFill>
                  <a:srgbClr val="FF0000"/>
                </a:solidFill>
              </a:rPr>
              <a:t>marginalizzata</a:t>
            </a:r>
            <a:r>
              <a:rPr lang="it-IT" sz="3600" b="1" dirty="0">
                <a:solidFill>
                  <a:schemeClr val="dk1"/>
                </a:solidFill>
              </a:rPr>
              <a:t> </a:t>
            </a:r>
            <a:r>
              <a:rPr lang="it-IT" sz="2800" b="1" dirty="0" smtClean="0">
                <a:solidFill>
                  <a:schemeClr val="dk1"/>
                </a:solidFill>
              </a:rPr>
              <a:t>(produttività x margine)</a:t>
            </a:r>
            <a:endParaRPr lang="it-IT" sz="2800" b="1" dirty="0">
              <a:solidFill>
                <a:schemeClr val="dk1"/>
              </a:solidFill>
            </a:endParaRPr>
          </a:p>
          <a:p>
            <a:pPr algn="ctr"/>
            <a:r>
              <a:rPr lang="it-IT" sz="3600" b="1" dirty="0">
                <a:solidFill>
                  <a:schemeClr val="dk1"/>
                </a:solidFill>
              </a:rPr>
              <a:t>Quanto "</a:t>
            </a:r>
            <a:r>
              <a:rPr lang="it-IT" sz="3600" b="1" u="sng" dirty="0">
                <a:solidFill>
                  <a:srgbClr val="FF0000"/>
                </a:solidFill>
              </a:rPr>
              <a:t>guadagna</a:t>
            </a:r>
            <a:r>
              <a:rPr lang="it-IT" sz="3600" b="1" dirty="0">
                <a:solidFill>
                  <a:schemeClr val="dk1"/>
                </a:solidFill>
              </a:rPr>
              <a:t>" </a:t>
            </a:r>
            <a:r>
              <a:rPr lang="it-IT" sz="3600" b="1" dirty="0" smtClean="0">
                <a:solidFill>
                  <a:schemeClr val="dk1"/>
                </a:solidFill>
              </a:rPr>
              <a:t>un’impresa </a:t>
            </a:r>
            <a:r>
              <a:rPr lang="it-IT" sz="3600" b="1" dirty="0">
                <a:solidFill>
                  <a:schemeClr val="dk1"/>
                </a:solidFill>
              </a:rPr>
              <a:t>all’ora ?</a:t>
            </a:r>
            <a:r>
              <a: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	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633736"/>
              </p:ext>
            </p:extLst>
          </p:nvPr>
        </p:nvGraphicFramePr>
        <p:xfrm>
          <a:off x="539553" y="4005064"/>
          <a:ext cx="7776864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3375"/>
                <a:gridCol w="1166904"/>
                <a:gridCol w="1604839"/>
                <a:gridCol w="1530781"/>
                <a:gridCol w="1009983"/>
                <a:gridCol w="1110982"/>
              </a:tblGrid>
              <a:tr h="6960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FATTURATO BOTTEGA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ORE PRODUTTIVE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PRODUTTIVITA' </a:t>
                      </a:r>
                      <a:endParaRPr lang="it-IT" sz="1600" b="1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it-IT" sz="1600" b="1" u="none" strike="noStrike" dirty="0" smtClean="0">
                          <a:effectLst/>
                          <a:latin typeface="+mn-lt"/>
                        </a:rPr>
                        <a:t>ORARIA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PRODUTTIVITA’ MARGINALIZZATA</a:t>
                      </a:r>
                    </a:p>
                    <a:p>
                      <a:pPr algn="ctr" fontAlgn="ctr"/>
                      <a:r>
                        <a:rPr lang="it-IT" sz="1600" b="1" u="none" strike="noStrike" dirty="0" smtClean="0">
                          <a:effectLst/>
                          <a:latin typeface="+mn-lt"/>
                        </a:rPr>
                        <a:t>Margine al 16%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Costo </a:t>
                      </a:r>
                      <a:r>
                        <a:rPr lang="it-IT" sz="1600" u="none" strike="noStrike" dirty="0" smtClean="0">
                          <a:effectLst/>
                          <a:latin typeface="+mn-lt"/>
                        </a:rPr>
                        <a:t>ora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GUADAGNO </a:t>
                      </a:r>
                      <a:r>
                        <a:rPr lang="it-IT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ORARIO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 €        469.500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  <a:latin typeface="+mn-lt"/>
                        </a:rPr>
                        <a:t>4.464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600" b="1" u="none" strike="noStrike" dirty="0" smtClean="0">
                          <a:effectLst/>
                          <a:latin typeface="+mn-lt"/>
                        </a:rPr>
                        <a:t>€   105,17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 €      16,83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 €     16,94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-€         0,11 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6960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  <a:latin typeface="+mn-lt"/>
                        </a:rPr>
                        <a:t>FATTURATO</a:t>
                      </a:r>
                    </a:p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  <a:latin typeface="+mn-lt"/>
                        </a:rPr>
                        <a:t>GDO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ORE </a:t>
                      </a:r>
                      <a:r>
                        <a:rPr lang="it-IT" sz="1600" u="none" strike="noStrike" dirty="0" smtClean="0">
                          <a:effectLst/>
                          <a:latin typeface="+mn-lt"/>
                        </a:rPr>
                        <a:t>PRODUTTIVE</a:t>
                      </a: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PRODUTTIVITA' </a:t>
                      </a:r>
                      <a:endParaRPr lang="it-IT" sz="1600" b="1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it-IT" sz="1600" b="1" u="none" strike="noStrike" dirty="0" smtClean="0">
                          <a:effectLst/>
                          <a:latin typeface="+mn-lt"/>
                        </a:rPr>
                        <a:t>ORARIA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PRODUTTIVITA’ MARGINALIZZATA</a:t>
                      </a:r>
                    </a:p>
                    <a:p>
                      <a:pPr algn="ctr" fontAlgn="ctr"/>
                      <a:r>
                        <a:rPr lang="it-IT" sz="1600" b="1" u="none" strike="noStrike" dirty="0" smtClean="0">
                          <a:effectLst/>
                          <a:latin typeface="+mn-lt"/>
                        </a:rPr>
                        <a:t>Margine al 20% *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Costo </a:t>
                      </a:r>
                      <a:r>
                        <a:rPr lang="it-IT" sz="1600" u="none" strike="noStrike" dirty="0" smtClean="0">
                          <a:effectLst/>
                          <a:latin typeface="+mn-lt"/>
                        </a:rPr>
                        <a:t>ora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 smtClean="0">
                          <a:effectLst/>
                          <a:latin typeface="+mn-lt"/>
                        </a:rPr>
                        <a:t>GUADAGNO </a:t>
                      </a:r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ORARIO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 €    2.178.000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  <a:latin typeface="+mn-lt"/>
                        </a:rPr>
                        <a:t>  15.927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600" b="1" u="none" strike="noStrike" dirty="0" smtClean="0">
                          <a:effectLst/>
                          <a:latin typeface="+mn-lt"/>
                        </a:rPr>
                        <a:t>€   136,75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 €      27,35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  <a:latin typeface="+mn-lt"/>
                        </a:rPr>
                        <a:t> €     </a:t>
                      </a:r>
                      <a:r>
                        <a:rPr lang="it-IT" sz="1600" u="none" strike="noStrike" dirty="0" smtClean="0">
                          <a:effectLst/>
                          <a:latin typeface="+mn-lt"/>
                        </a:rPr>
                        <a:t>17,82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 €          </a:t>
                      </a:r>
                      <a:r>
                        <a:rPr lang="it-IT" sz="1600" b="1" u="none" strike="noStrike" dirty="0" smtClean="0">
                          <a:effectLst/>
                          <a:latin typeface="+mn-lt"/>
                        </a:rPr>
                        <a:t>9,53 </a:t>
                      </a:r>
                      <a:endParaRPr lang="it-IT" sz="1600" b="1" i="0" u="none" strike="noStrike" dirty="0">
                        <a:solidFill>
                          <a:srgbClr val="538DD5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323528" y="6381328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* +4% per sconto pagamento, minimo d’ordine, centrali di acquisto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32229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116632"/>
            <a:ext cx="9143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Proposta estensione delle agevolazioni L.407/90</a:t>
            </a:r>
            <a:endParaRPr lang="it-IT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3413" y="701407"/>
            <a:ext cx="9143999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it-IT" sz="1600" dirty="0"/>
              <a:t>A decorrere dal 1 gennaio 1991 nei confronti dei datori di lavoro di cui ai commi 1, 2 e 3 in caso di assunzioni con contratto a tempo indeterminato di lavoratori disoccupati da almeno ventiquattro mesi o sospesi dal lavoro e beneficiari di trattamento straordinario di integrazione salariale da un periodo uguale a quello suddetto, quando esse non siano effettuate in sostituzione di lavoratori dipendenti dalle stesse imprese per qualsiasi causa licenziati o sospesi, i contributi previdenziali ed assistenziali sono applicati nella misura del 50 per cento per un periodo di </a:t>
            </a:r>
            <a:r>
              <a:rPr lang="it-IT" sz="1600" dirty="0" smtClean="0"/>
              <a:t>trentasei </a:t>
            </a:r>
            <a:r>
              <a:rPr lang="it-IT" sz="1600" dirty="0"/>
              <a:t>mesi. A tal fine </a:t>
            </a:r>
            <a:r>
              <a:rPr lang="it-IT" sz="1600" dirty="0" smtClean="0"/>
              <a:t>sarà </a:t>
            </a:r>
            <a:r>
              <a:rPr lang="it-IT" sz="1600" dirty="0"/>
              <a:t>costituita in ogni regione apposita lista dalla quale le </a:t>
            </a:r>
            <a:r>
              <a:rPr lang="it-IT" sz="1600" dirty="0" smtClean="0"/>
              <a:t>assunzioni </a:t>
            </a:r>
            <a:r>
              <a:rPr lang="it-IT" sz="1600" dirty="0"/>
              <a:t>possono essere effettuate con richiesta nominativa, secondo le </a:t>
            </a:r>
            <a:r>
              <a:rPr lang="it-IT" sz="1600" dirty="0" smtClean="0"/>
              <a:t>modalità </a:t>
            </a:r>
            <a:r>
              <a:rPr lang="it-IT" sz="1600" dirty="0"/>
              <a:t>indicate entro trenta giorni dalla data di entrata in vigore della presente legge con decreto del Ministro del lavoro e della previdenza sociale.</a:t>
            </a:r>
            <a:r>
              <a:rPr lang="it-IT" sz="2000" dirty="0"/>
              <a:t> Nelle ipotesi di assunzioni di cui al presente comma effettuate da imprese operanti nei territori del Mezzogiorno di cui al testo unico approvato con decreto del Presidente della Repubblica 6 marzo 1978, n. 218, ovvero da imprese artigiane, non sono dovuti i contributi previdenziali e assistenziali per un periodo di trentasei mesi. </a:t>
            </a:r>
            <a:endParaRPr lang="it-IT" sz="2000" dirty="0" smtClean="0"/>
          </a:p>
          <a:p>
            <a:pPr algn="just"/>
            <a:r>
              <a:rPr lang="it-IT" sz="2000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Nelle ipotesi di assunzioni di cui al presente comma effettuate da microimprese, ovvero tutte quelle attività che comprendono meno di 10 addetti e non superano i 2 milioni di euro di fatturato annuo, </a:t>
            </a:r>
            <a:r>
              <a:rPr lang="it-IT" sz="200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it-IT" sz="2000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contributi previdenziali e assistenziali </a:t>
            </a:r>
            <a:r>
              <a:rPr lang="it-IT" sz="200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dopo trentasei mesi, sono dovuti </a:t>
            </a:r>
            <a:r>
              <a:rPr lang="it-IT" sz="2000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nella misura del 25% per i successivi 12 mesi, 50% </a:t>
            </a:r>
            <a:r>
              <a:rPr lang="it-IT" sz="200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 ulteriori 12 </a:t>
            </a:r>
            <a:r>
              <a:rPr lang="it-IT" sz="2000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mesi, 75% per </a:t>
            </a:r>
            <a:r>
              <a:rPr lang="it-IT" sz="200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gli ultimi 12 </a:t>
            </a:r>
            <a:r>
              <a:rPr lang="it-IT" sz="2000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mesi. </a:t>
            </a:r>
          </a:p>
        </p:txBody>
      </p:sp>
    </p:spTree>
    <p:extLst>
      <p:ext uri="{BB962C8B-B14F-4D97-AF65-F5344CB8AC3E}">
        <p14:creationId xmlns:p14="http://schemas.microsoft.com/office/powerpoint/2010/main" val="29352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116632"/>
            <a:ext cx="9143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Un salumiere </a:t>
            </a: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costa </a:t>
            </a:r>
            <a:r>
              <a:rPr lang="it-IT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€ 30.253 </a:t>
            </a:r>
            <a:r>
              <a:rPr lang="it-IT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senza agevolazioni</a:t>
            </a:r>
          </a:p>
          <a:p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Con agevolazione ex Legge 407/90 </a:t>
            </a:r>
            <a:r>
              <a:rPr lang="it-IT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€ 23.945</a:t>
            </a:r>
            <a:endParaRPr lang="it-IT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066327"/>
              </p:ext>
            </p:extLst>
          </p:nvPr>
        </p:nvGraphicFramePr>
        <p:xfrm>
          <a:off x="107504" y="1340768"/>
          <a:ext cx="89289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0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116632"/>
            <a:ext cx="9143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Proposta estensione delle agevolazioni L.407/90</a:t>
            </a:r>
            <a:endParaRPr lang="it-IT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3513" y="908720"/>
            <a:ext cx="9143999" cy="58169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Vantaggi :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Aiuto alle microimprese per una maggiore competitività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Stabilizzazione occupazionale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Aumento livelli occupazionale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Minore utilizzo dell’Aspi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Maggiori opportunità di crescita professionale e formazione sul campo per i disoccupati di unga durata</a:t>
            </a:r>
          </a:p>
          <a:p>
            <a:pPr algn="just"/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 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ll MT" panose="02020503060305020303" pitchFamily="18" charset="0"/>
            </a:endParaRPr>
          </a:p>
          <a:p>
            <a:pPr algn="just"/>
            <a:endParaRPr lang="it-IT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260648"/>
            <a:ext cx="9144000" cy="48245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60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ll MT" panose="02020503060305020303" pitchFamily="18" charset="0"/>
            </a:endParaRPr>
          </a:p>
          <a:p>
            <a:pPr algn="ctr"/>
            <a:r>
              <a:rPr lang="it-IT" sz="4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Riflessioni sul costo del lavoro</a:t>
            </a:r>
          </a:p>
          <a:p>
            <a:pPr algn="ctr"/>
            <a:endParaRPr lang="it-IT" sz="24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ll MT" panose="02020503060305020303" pitchFamily="18" charset="0"/>
            </a:endParaRPr>
          </a:p>
          <a:p>
            <a:pPr algn="ctr"/>
            <a:endParaRPr lang="it-IT" sz="24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ll MT" panose="02020503060305020303" pitchFamily="18" charset="0"/>
            </a:endParaRPr>
          </a:p>
          <a:p>
            <a:pPr algn="ctr"/>
            <a:r>
              <a:rPr lang="it-IT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Finite le agevolazioni, per le piccole imprese iniziano…..</a:t>
            </a:r>
          </a:p>
          <a:p>
            <a:pPr algn="ctr"/>
            <a:r>
              <a:rPr lang="it-IT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i</a:t>
            </a:r>
            <a:r>
              <a:rPr lang="it-IT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 problemi </a:t>
            </a:r>
            <a:r>
              <a:rPr lang="it-IT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225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ssandro.CDLBARBARO\AppData\Local\Microsoft\Windows\Temporary Internet Files\Content.Outlook\D4T3R8H1\IMG_0519.JP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3" t="24266" r="8965" b="19990"/>
          <a:stretch/>
        </p:blipFill>
        <p:spPr bwMode="auto">
          <a:xfrm>
            <a:off x="583482" y="620687"/>
            <a:ext cx="8020966" cy="458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227973" y="5445224"/>
            <a:ext cx="67319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5300 abitanti</a:t>
            </a:r>
          </a:p>
        </p:txBody>
      </p:sp>
    </p:spTree>
    <p:extLst>
      <p:ext uri="{BB962C8B-B14F-4D97-AF65-F5344CB8AC3E}">
        <p14:creationId xmlns:p14="http://schemas.microsoft.com/office/powerpoint/2010/main" val="332969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29" t="967" r="9319" b="25325"/>
          <a:stretch/>
        </p:blipFill>
        <p:spPr bwMode="auto">
          <a:xfrm>
            <a:off x="251520" y="116631"/>
            <a:ext cx="8712968" cy="655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umetto 3 2"/>
          <p:cNvSpPr/>
          <p:nvPr/>
        </p:nvSpPr>
        <p:spPr>
          <a:xfrm>
            <a:off x="2195736" y="3140968"/>
            <a:ext cx="1224136" cy="504056"/>
          </a:xfrm>
          <a:prstGeom prst="wedgeEllipseCallout">
            <a:avLst>
              <a:gd name="adj1" fmla="val 70908"/>
              <a:gd name="adj2" fmla="val 980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301681" y="3208330"/>
            <a:ext cx="1012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ROSALIA</a:t>
            </a:r>
            <a:endParaRPr lang="it-IT" dirty="0"/>
          </a:p>
        </p:txBody>
      </p:sp>
      <p:sp>
        <p:nvSpPr>
          <p:cNvPr id="5" name="Fumetto 3 4"/>
          <p:cNvSpPr/>
          <p:nvPr/>
        </p:nvSpPr>
        <p:spPr>
          <a:xfrm>
            <a:off x="5407852" y="2903640"/>
            <a:ext cx="1180372" cy="641369"/>
          </a:xfrm>
          <a:prstGeom prst="wedgeEllipseCallout">
            <a:avLst>
              <a:gd name="adj1" fmla="val -69419"/>
              <a:gd name="adj2" fmla="val 949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407852" y="3059668"/>
            <a:ext cx="125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CARMELO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56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404664"/>
            <a:ext cx="9144000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Il costo del lavoro</a:t>
            </a:r>
          </a:p>
          <a:p>
            <a:pPr algn="ctr"/>
            <a:endParaRPr lang="it-IT" sz="40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ll MT" panose="02020503060305020303" pitchFamily="18" charset="0"/>
            </a:endParaRPr>
          </a:p>
          <a:p>
            <a:pPr algn="ctr"/>
            <a:r>
              <a:rPr lang="it-IT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Anche a Cerda il </a:t>
            </a:r>
            <a:r>
              <a:rPr lang="it-IT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Ccnl Commercio prevede, senza agevolazioni, che un salumiere </a:t>
            </a:r>
            <a:r>
              <a:rPr lang="it-IT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costi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0" y="4725143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€ 30.253</a:t>
            </a:r>
            <a:r>
              <a:rPr lang="it-IT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/anno</a:t>
            </a:r>
            <a:endParaRPr lang="it-IT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9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054139"/>
              </p:ext>
            </p:extLst>
          </p:nvPr>
        </p:nvGraphicFramePr>
        <p:xfrm>
          <a:off x="195911" y="404664"/>
          <a:ext cx="8768579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tangolo 5"/>
          <p:cNvSpPr/>
          <p:nvPr/>
        </p:nvSpPr>
        <p:spPr>
          <a:xfrm>
            <a:off x="6156176" y="5157192"/>
            <a:ext cx="2808314" cy="738664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it-IT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Bell MT" panose="02020503060305020303" pitchFamily="18" charset="0"/>
                <a:cs typeface="Arial" panose="020B0604020202020204" pitchFamily="34" charset="0"/>
              </a:rPr>
              <a:t>       * Assistenza sanitaria</a:t>
            </a:r>
          </a:p>
          <a:p>
            <a:r>
              <a:rPr lang="it-IT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Bell MT" panose="02020503060305020303" pitchFamily="18" charset="0"/>
                <a:cs typeface="Arial" panose="020B0604020202020204" pitchFamily="34" charset="0"/>
              </a:rPr>
              <a:t>       * Visita periodica ex 81/08</a:t>
            </a:r>
          </a:p>
          <a:p>
            <a:r>
              <a:rPr lang="it-IT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Bell MT" panose="02020503060305020303" pitchFamily="18" charset="0"/>
                <a:cs typeface="Arial" panose="020B0604020202020204" pitchFamily="34" charset="0"/>
              </a:rPr>
              <a:t>       * Consulente del lavoro</a:t>
            </a:r>
          </a:p>
        </p:txBody>
      </p:sp>
    </p:spTree>
    <p:extLst>
      <p:ext uri="{BB962C8B-B14F-4D97-AF65-F5344CB8AC3E}">
        <p14:creationId xmlns:p14="http://schemas.microsoft.com/office/powerpoint/2010/main" val="33548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619610"/>
              </p:ext>
            </p:extLst>
          </p:nvPr>
        </p:nvGraphicFramePr>
        <p:xfrm>
          <a:off x="179512" y="188641"/>
          <a:ext cx="8784976" cy="590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/>
          <p:cNvSpPr/>
          <p:nvPr/>
        </p:nvSpPr>
        <p:spPr>
          <a:xfrm>
            <a:off x="0" y="6165304"/>
            <a:ext cx="9144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Il costo del lavoro non è comprensivo di IRAP</a:t>
            </a:r>
            <a:endParaRPr lang="it-IT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253139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I problemi di ROSALIA….</a:t>
            </a:r>
          </a:p>
          <a:p>
            <a:pPr algn="ctr"/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Netto </a:t>
            </a:r>
            <a:r>
              <a:rPr lang="it-IT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annuo senza TFR 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di € </a:t>
            </a:r>
            <a:r>
              <a:rPr lang="it-IT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15.986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966750"/>
              </p:ext>
            </p:extLst>
          </p:nvPr>
        </p:nvGraphicFramePr>
        <p:xfrm>
          <a:off x="3419872" y="1699688"/>
          <a:ext cx="1656184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378"/>
                <a:gridCol w="1103806"/>
              </a:tblGrid>
              <a:tr h="282653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Bell MT" panose="02020503060305020303" pitchFamily="18" charset="0"/>
                        </a:rPr>
                        <a:t>Gen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Bell MT" panose="02020503060305020303" pitchFamily="18" charset="0"/>
                        </a:rPr>
                        <a:t> €    1.161 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82653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Bell MT" panose="02020503060305020303" pitchFamily="18" charset="0"/>
                        </a:rPr>
                        <a:t>Feb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Bell MT" panose="02020503060305020303" pitchFamily="18" charset="0"/>
                        </a:rPr>
                        <a:t> €    1.161 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82653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Bell MT" panose="02020503060305020303" pitchFamily="18" charset="0"/>
                        </a:rPr>
                        <a:t>Mar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Bell MT" panose="02020503060305020303" pitchFamily="18" charset="0"/>
                        </a:rPr>
                        <a:t> €    1.161 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82653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Bell MT" panose="02020503060305020303" pitchFamily="18" charset="0"/>
                        </a:rPr>
                        <a:t>Apr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Bell MT" panose="02020503060305020303" pitchFamily="18" charset="0"/>
                        </a:rPr>
                        <a:t> €    1.161 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82653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Bell MT" panose="02020503060305020303" pitchFamily="18" charset="0"/>
                        </a:rPr>
                        <a:t>Mag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Bell MT" panose="02020503060305020303" pitchFamily="18" charset="0"/>
                        </a:rPr>
                        <a:t> €    1.161 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826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1" i="1" u="none" strike="noStrike" dirty="0">
                          <a:effectLst/>
                          <a:latin typeface="Bell MT" panose="02020503060305020303" pitchFamily="18" charset="0"/>
                        </a:rPr>
                        <a:t>Giu</a:t>
                      </a:r>
                      <a:endParaRPr lang="it-IT" sz="2000" b="1" i="1" u="none" strike="noStrike" dirty="0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1" i="1" u="none" strike="noStrike" dirty="0">
                          <a:effectLst/>
                          <a:latin typeface="Bell MT" panose="02020503060305020303" pitchFamily="18" charset="0"/>
                        </a:rPr>
                        <a:t> €    </a:t>
                      </a:r>
                      <a:r>
                        <a:rPr lang="it-IT" sz="2000" b="1" i="1" u="none" strike="noStrike" dirty="0" smtClean="0">
                          <a:effectLst/>
                          <a:latin typeface="Bell MT" panose="02020503060305020303" pitchFamily="18" charset="0"/>
                        </a:rPr>
                        <a:t>2.188</a:t>
                      </a:r>
                      <a:endParaRPr lang="it-IT" sz="2000" b="1" i="1" u="none" strike="noStrike" dirty="0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826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u="none" strike="noStrike">
                          <a:effectLst/>
                          <a:latin typeface="Bell MT" panose="02020503060305020303" pitchFamily="18" charset="0"/>
                        </a:rPr>
                        <a:t>Lug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u="none" strike="noStrike" dirty="0">
                          <a:effectLst/>
                          <a:latin typeface="Bell MT" panose="02020503060305020303" pitchFamily="18" charset="0"/>
                        </a:rPr>
                        <a:t> €    </a:t>
                      </a:r>
                      <a:r>
                        <a:rPr lang="it-IT" sz="2000" u="none" strike="noStrike" dirty="0" smtClean="0">
                          <a:effectLst/>
                          <a:latin typeface="Bell MT" panose="02020503060305020303" pitchFamily="18" charset="0"/>
                        </a:rPr>
                        <a:t>1.161 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82653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Bell MT" panose="02020503060305020303" pitchFamily="18" charset="0"/>
                        </a:rPr>
                        <a:t>Ago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Bell MT" panose="02020503060305020303" pitchFamily="18" charset="0"/>
                        </a:rPr>
                        <a:t> €    1.161 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82653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Bell MT" panose="02020503060305020303" pitchFamily="18" charset="0"/>
                        </a:rPr>
                        <a:t>Set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Bell MT" panose="02020503060305020303" pitchFamily="18" charset="0"/>
                        </a:rPr>
                        <a:t> €    1.161 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82653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Bell MT" panose="02020503060305020303" pitchFamily="18" charset="0"/>
                        </a:rPr>
                        <a:t>Ott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Bell MT" panose="02020503060305020303" pitchFamily="18" charset="0"/>
                        </a:rPr>
                        <a:t> €    1.161 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82653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Bell MT" panose="02020503060305020303" pitchFamily="18" charset="0"/>
                        </a:rPr>
                        <a:t>Nov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Bell MT" panose="02020503060305020303" pitchFamily="18" charset="0"/>
                        </a:rPr>
                        <a:t> €    1.161 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282653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1" u="none" strike="noStrike" dirty="0">
                          <a:effectLst/>
                          <a:latin typeface="Bell MT" panose="02020503060305020303" pitchFamily="18" charset="0"/>
                        </a:rPr>
                        <a:t>Dic</a:t>
                      </a:r>
                      <a:endParaRPr lang="it-IT" sz="2000" b="1" i="1" u="none" strike="noStrike" dirty="0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1" u="none" strike="noStrike" dirty="0">
                          <a:effectLst/>
                          <a:latin typeface="Bell MT" panose="02020503060305020303" pitchFamily="18" charset="0"/>
                        </a:rPr>
                        <a:t> €    2.188 </a:t>
                      </a:r>
                      <a:endParaRPr lang="it-IT" sz="2000" b="1" i="1" u="none" strike="noStrike" dirty="0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653"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Bell MT" panose="02020503060305020303" pitchFamily="18" charset="0"/>
                        </a:rPr>
                        <a:t> €  15.986 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0" y="5733256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Ha ancora un senso differire le retribuzioni ??!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QUEhQWFhQXGRgYFxgYGRcfHxwcHxwYHB0YGh8aHyghGx0lHhgdIjEhJikrLi4uHSAzODMsNygtLisBCgoKDg0OGxAQGzgkICQ0LzQ0Lyw3LC4sLywsLCwsLCwsLC0sLCwsLCwsLCwsLCwsLCwsLCwsLCwsLCwsLCwsLP/AABEIALsBDgMBEQACEQEDEQH/xAAcAAABBQEBAQAAAAAAAAAAAAAAAQMEBQYHAgj/xABIEAACAgAEBAMFAwgIBAUFAAABAgMRAAQSIQUGEzEiQVEHFDJhcSOBkRYzQlJUkqGxFVNik8HR0uEkcpTwFzRDovFjc4Ky0//EABsBAAIDAQEBAAAAAAAAAAAAAAADAQIEBQYH/8QAQBEAAQQABAQCCAUCBQQBBQAAAQACAxEEEiExBRNBUWFxFCKBkaGx0fAVMlLB4ULxI1NiY5IGM3LighYkNDXS/9oADAMBAAIRAxEAPwDd5jj8/wDSE8HUSPLQrGWcpZtxHpFk1ZZ/wGMhmdzS26AXoGcPgGAjmyl0jydL00Jv3AKJx/mTOZXMTxFkZVg6sbFKJ3Ub0a2N/wAMUlmkjcW+CfguG4TFQRyAEEuykX4E/ROcY5gzUORXMiVSxWJt410N1L8Efi1al7m/L+Evle2PPfbp3VMLgMNNjDhywgW4bnMMvU6VR6JzhXHM1KjTvIkcEUKO5WPUzMU1sFtqG1H7xiWSvcC4mgAqYjA4WF4hY0ue5xAs0ALoXp3Vnw7PZhpsu3UWTKzoWU9PS6nSGANGjYv8DhjHPLgbsFYsRDA2J7cpbIw0dbBF0a0V/nJ9Clqvt/E1iuMxHo8Dpct10XOjZndlVLDxs63GoNp+Je1f8prf0x5eHj+KEuaRlsedANx9fb8F0H4L1Qaq9j9U0/MkzySDLZXqxRSdJ3MoU6hWrStGwt+u+PV81xJytsBSMBCxjTNLlc4WBV6dLN9VDPOj11hl7yhl6Ql6g1E3p16K+HVt3v8AlivPO9affRP/AAht8oyf4lZstad6u968FCyvtCL6UEKiYzrCU6hqmOkOp0702xHlt64gYm9K1taJOAhluLzlyl111GtEX21CtstzXqzrZZo1EetollD3cgUOUK1tsSPqKwwTevlpYX8MrCCcO9arLa6EkXfX6JhubZkaUvll6EM3Rd1kthZUBtJXceJfPz+WK851mxoCmDhcTmtDZPXc3MARp10u/A9FrxjQuMoXEs90h27gmz2FV+PftjmcS4j6I1oDS5zrrtfinQw8wqBPzEEVPA0juwVESvESGPdiAoAUk2cVwHE/SWElhDgaI8fBaG4EucfWoAWSemw6b6mlEl5v03eVn1IpeVfBca2QCfF4r0kgC9sbuf8A6T9E5vDM1VI2iaadfWPu03rXqmoueI2fprGxYypGBqTcP8Mg33Hy7ixiBiATQCs7hEjWZy4VRPXcbjzUqDmtX94Aja4Q7DdftFRmVihutivn6jEiYG9NvjSU/hzm8u3D1qHX1SRYv2FSuCce94bQ0TxNoWRQxU6kbswKk/gd8WZJm0qkrE4PkjMHBwsjS9COmqucNWNGBCo+aeYlyap4GklkOmONe7H596G48j3GFSyZB4rfgMA7FuOuVrdST0VRJznJDAWzWVaOcuEjiBvXYBBBrtvW17164pzy0esNVtbwiOaUNglBZVl3ZRH5/lhtc3k3jkIuNVN6twK3Hz8r+nbFfSC3RzU5vA45qdh5g5vUnp9+zzSvz/LBYzmTeNiLjAN6vkbG3fyv6YPSHD8zUDgcc2uHmDgN76ff2VK4ZznKJo4s5lWy/VNRtdgnyDWBR7D7xsMWbMbAcKtJn4THynSYaXPl3HX2fftWzxoXDUfP5tYY3kf4UVmP0AvEOOUWUyGJ0sjY27k171iuH8+tcJzMSRxyrqUoxZviZR4a7eG/vFXjM3EHTMN118TwuNjnRwuLnNOorQbbnpv8CTQBK2gz8enVrUC6JJAo+hvsfkd8acwXHEbz/Sfcdk1n+LxQq5d1tFLlQRqoCzS9zsMQ54G6ZDhpZSA1u5q+lnxRw3i8U6K8bjxKHokagp7EjuMDXhwsInw0sLi142NeF+acTiMTBissZC/EQ60Pqb2xOYd1UwyggFp120OqchzSOSFdWI7gMCR9a7YAQVV0b2i3CljOYeGTdTMdLJrmBM8bMXYBdKRoqqKcMSGDHfbtjJKx1mm3f0XewWKhyR8yYsyAgULNlxJOxFVQS8ayM+ajQnKssyxMrAtHoayh0A6yTZXzHrgkY94Hq60owmIgwshAlthcDsbFA67ePRS5MmzljNl55UkKHoP7uUiI2tPH2+Xni5aTuCfDTRZ2zNYAIpGtIv1xnBdffRQeF8LzEccmWkgcwSwqmtWi1K2jQ1gtR2A7XRHnijI3gFhGhHgtWIxWHkkbiGPAe1xNEOoi7Gtd7/hWnDMvMsuWiELrl4IyOo7R2zadK7KxoVf44YxrgQ2tAsWIkhfHJKXgyPN0LoC7OpHktFmYA60TXb+G+DFYZmJidE/Y9lzWPLHWFVxcG8TaiKPcgC2+u2231x56L/psCT/EeSwflA39v8fBa3YzQV09wTE/KkbStIss0auweSNH0o7CvEdrBNC6IvHozCCbtXZxKQRBha0kCgSLIHbt7wmDyTDr/OSiLX1RBq+zD99QFXV71dYjkNvw7Jn4vNl2GaqzV61dv53TEPIMK9I9WUvFL1Vc6L7htB8NFdQ1eu59cQMM3TVMdxuY5hlFOFEa1tV771p7kg5AhCACSTqCXrdao+pf6urTuurxfXB6O2t1J43MXE5RlLcuXXL51e9aJ8cloXZnnndHk6rxEqEZrBGrSoJAobX5DE8gXZJSzxZ4YGtY0EDKDrYHhr1WoGHrkqLncmJO/cbD+GxHn2xgx/DosY0B+hGxHRNjlLNlCzPL8ciqGLBlYMrodLKwsArXbYkffiMHw2LCsysuzqT1J7pzMbIxxIqjoQdQR4qLNyfA1W816dLnqNci2TpkJ7iye1d8ajA0/e6c3iczeg7jQeqdrC8fkXBqDBpAwk6ikFbU0BQ2+HYbfIfO49Hbup/FZqy0KqiO/jvvqfeqXi3BcrlNCjqhhDMWKtGrOn6QYlbdvEAAPTC3xsZ7ituHxmJxNk1WZu4JAPStdB1Km8A0wyqFjld3JhDPIG0pERY2A0qCT94r0xaOmnb7CRiy6WMkuAA9agKsu+ZPyWxxpXHRgQsrznwaaR8vmctTTZdiQjdmBqxv57fxwiZjiQ5u4XX4Zi4o2yQT6Nf1HQrP8TyPE85JHmDAkJy5DRxlgSzWCf5DvXb78Kc2V5Dqql0sPNw7CsdCHlwfuaqh9+a8cW4fxPPPHM0CQnL+KNCwJZ9St6m/hGxobfPA5sshBqqU4afh2Da6IPL8+hNbCiP36WovMWczk0+SOagECiZAgsNb6ltjudtu388VkL3ObmFap2CiwkMMwgfnOU30oUdFbzcPz3EJ4BmoVghgfWSGBLkem5q6+6+5xctkkcMwoBYmz4LAwv5D87nivLzXQMa15xZvnrKzSwomXjLsXF0+kBaNk7i/Lbf6bYVMHFtNC0YbD4aZxGIeWADQtsG/Cv30WX43yNJE6y5UNMy6Gp2Xdgb3uthQofPCXwUbat/CuJOh/wDtZj/hEH1uo0O9CyT1JsqPmuA53pTwjLahJmfeNWtOx/QAJ7jz7eeKcp9EVubXYjx2D5jJTJWVmSqPvtSfycnT3xGyazSTGdo8zrSwHRgF8R1A/wCo+QxIicLGXfqk/iED+S5s2VrcoLKPQjXTT+3iki5VzERyjwQKsgy8omJK0ZGUgB9/FZP07YOS4ZS0a0pdxOCUStmeS3OMu95QenZQW5YzhEp6DAvltBH/AA624dDQWOlA8JIuz6nFeU/XTp4LQOJYQFoz7Pv+s6UerrPXWlc5LlmSDNRvDDoT3RUcqVFy6gWveyaA37YYIiHAgdPisE3EY5sM5kj7OckXf5a0W6zmbSJC8jBVHck0MaXOa0W40F5+ON8jgxgsnsqrJ825SVwiyjUTQ1Kygn0BYAYzsxsDzQct0vCsXE3O5mnhR+SvMalzkYEIwIRgQjAhGBCMCEYEIwIRgQjAhGBCMCEYEIwIXh4ge4B+oGBSCRsULGBvQ8/L13OBFle8ChGBCMCEYEIwIUbN5GOUqZEVyh1JqAOk+ovsfniC0HdMjmkjBDHEXoa6jxUgnEpaanzSIut3VU/WYgD8TtiQCTQUEgbogzaOodHVkPZlYEfiNsBBBooBBFhPYhSjAhGBCMCEYEIwIXNefuKJJmkhkLiKEgyhe5LBW8O/fSavatRxx8bMwzNY/wDKN/Feo4ThJW4R0kdZ37HsAaP7/BHHM1wxoWjijRJNFoyx1TUCFZlFtd0e/n54vipsM5pjO48NvclcPwuPjeJtwdwTqR31+Fq34HzjBFlohmZftAm5CyEEBmUG9A3On8cPjxUbGND3a14rJPwyeWV7omUL2torr38VZDnTJFlXrC2FjwuK8vESvh++qwwY2A/1JJ4RjAD6m3iL9gvX2LDcb4xmA2YX3liFnpQhdSB9uK+EADwgUCdxfzOCWV+tPv1gPmu5hsNEcpMQFsJ1o2fV18N9zrqtpnOd8rDJ02ZiwsEqtjUO69xZ+l42yY6Fji0nZcWDg+KljEgAF7Wda7q54PxNMzEssd6CWAsUfCxU7fUHGmOQSNDm7FYcRA+CQxv3H7i/3U3F0lY32q5ySLJBopJI26qDVGSGqm228sMjvNpX/wAtkBzm6ty3/r0C57Fn82I0kmz88KOCUt5WdgNiyonle1ki/K8ctxdmsuI1/f5LrOxM2UsLMP8Al3B8OhJFnyvVVHEuO5mOVkTiGcmUVUiPIFbYHbVvtdfdh5c7uvHunlDqDgR5p+LmTN6R/wAVmO3nI9/fvimd3dYn4qbMfWPvXUfZbnpJstI0sjyMJSAXYk1oQ1v5bnD4nEjVdfhz3PjJcb1/ZbPDV0EYEIwIVNzLxj3VEkYgJrAbYliKPhQDux7b7YzYiYx5fE/dLdgMIcU9zANa07eZPZRpONSiOFpESF2kCujEsQpsiig+IrXfzwubEPYGnazrfb2JrcHEXvawl4AsEaa9d+lp2PmzKk11fK91cf4d8QOJYY6ZvmqHhWLH9HxH1Xoc0ZerZyu4FMrA73Rojtt3xP4hABqa8wVH4ZiboNvyIP2fBeoeZsu7KqvZb+y1DvWokbXXniWY+B5Aad1D+HYhjS5zdB5fDuvA5ryu/wBp2vfS1Gv1dt8R+I4f9Xz+Ct+F4rT1fiNPPskbmvLVes3dadLah9RXb54g8Rw4G/so2gcLxN1l9tiverfKZlZUDowZW3BGNccjZGhzTYKxSRujcWPFEJ04uqLE5vmUZvOx5OA3FZM7j9IKCTGv9kkAE+dkdu+Yy535G+1dxnDjhsI7FS/m/pHa+p8eoHtWW9sXEC2YigB8EaB68tTEi/uVRX1Prj0fDIwGF/VeM4i8lwatB7P8vlIuHNKZBUin3jU2wI1CtPYGjXayK77Yy4wyOnqttlpwojbDd+aj+zvnrq6ctmm+02Ecjfp+iuf1/Q+f173xmCyeuzbqOyphMXm9R+66RjmLoqvzvGYon0OW1aQ1LHK+xLAE6FIFlW/DC5Jooq5jw2/1ED5kIonYKsfnXKCTpFmDao03RxvINS9xY272BWAzRhgkzAtN6ggihoTe1DunwYaSfPkH5RZ6aKb+UUH/ANX+4zH/APPCvTcL/ms/5N+qTld+k+4/RNZjmvKxi5HdBdW0UwF+llO+xw2KaKZ2WJ7XHsHNJ+BVXeruCPYVRcyQqeKZMFQQwF2Bvu/f17DGSX/8uPyP7ruYb/8AWTeY+bVV5nl/NQ+8QxZZJklNrN4LVe9eJhRH87IvyScNOxr42AEO6rSMfg5HxzyEhzBVDb+3fvsneX+WsymZyjyw0kavrJaM0T162DEn417euLwYWRkjHHYCknGcRglw8kbbtzrGnTT6KJHyrmxkXj6H2pzCsF1xWUEWm71VWona/U1hXoUno4j63a0/i2H9O5+uXJW3XNabzXKmcJlqAnVKrL44tx9rv8f9sd998BwUuZx01cD7NUR8Vw4awG9GFu3X1foVPzPL+bibMpDBHKmY/wDUJS1BJOnxMCCNR8jvRwx2Hnbnayqd3SG8QwknKklzB0dChtp1+u3ZarknIyQZNI5l0OGkJW1NXI7DdSR2I88bMNGY4msduFzOIzsnxLpGbGvkAr3D1iWI9rle5LZYDrR2VFkCm3rzxZgs7A/+WygtzaU0/wDnt/fsspk88+XVY2zGVzGUXcdQK50XZAjrqBiP0TsD54wZi11ZhVrRKDM3LyY212JGnfU5fimZczwqSIGTWp6c8iiOwU6kv2UZ011JUHYEkKLuxWHepS41YYjUDr29ify/B+HRSXJOJYi4VQZQSF2GtukLYk2f0QF7knbFCGgpbMPghmdI/wAgP3PQLX+zKARw5hRpoZh9Olw406I68QJvasMiFArRgG5WuA7/ALBbLDluRgQjAhZT2g5GSaKEREhllD6tJIXSCdRAB229MYMcHeoQNj59F1uFYuHCmSWbVuU2Op8B4qozUJWOF5JGmmmnDO2hgPCpUKFA8Ci/Or3OM87C+NjwbJN9ulbLRgsbFig50LcsYaQAdDqdSb1JKRchPLlIkYRRxrqcO1htr2Ir/vbGZuExE0DY6AG/inyYvDQYl8lkk6UKr2L1Pwc6lLiJGVl1AySOSFBdzbEgDTR01hh4fI5wcWgVXUn5/JLHE4mgtDibB6Aa9Nh8VYZzLyJ1xE0RhzDEl2JBUlSWA28VAEj6Y0Pw07S9sdU/qdx3/jssseLw7hG6W8zOg2NbeXimpslmCsCEwAQlTGd/tD2Udtrr8cLdhcS5rWaept418k1uLwjXPfbvX38L38/Be4Pe/e5H6cXUMa7WdOm6+LzOw+7A0Yn0hzsouvZ71LvRPRWszHLZ878uy0PAMgYIQjEFrZjXa2JND5b46GFhMUYa7f6rmYycTyl4Gmg9ylcQyazRvGxIV1KnSaNHbYjD3CxSTFIY3h7dxrquZcvcDfh/FIkk3RxIscgGzeEmvk21EYxRxmOUAr1WNxrMdw5zmaEUSO2vy1VR7W4iM/Z7NEhH4sP8Mer4af8ABrxXzfiA/wAX2Kdy97OEzOTWczMJXUsgAXQO4Abaydt6Ir7sKm4g6OUtA0HvTIsE18ea9SqLkrlF889m0gU+N/U/qJ6t8/L8L04vFNhFDU/e6RhsMZTZ2XeIkCgAXQAG5JO3qTufrjzxNrubLnftDzbx5jwuYkZcqssoFlEL5vcelkAavK8YMVho55WZmZ3NbIWsOznDJp46Wa6ozuaDRoGrPYarH5LOlcw5hnacHMQKHJ3kAilpWIrULFX51gxGFY/CMGIiEdRyHLWjPXZqOxo34WqskLZDkdeo176HdSouLP7v1Bm3aRzGMwKH/DKWIZlSvDXw7/XGV/DYvS+UcMAxocY9f+6QLALr1vf4JnOdy8webNX/AKe6j8TzjPFKizNmIUlh6crUTZjlLJqAAetjfzxowOGZHiI5HRCKRzH5mDag5mV1f03rp4JcjyWlubM0EUfYV2TNcFikmjncEyR7IdTAefcA0e5743GNpcHEahaGzyNjMYPqncKxxdKRgQjAhGBCMCEYEIwIUbPZCOZdMqK63dMLF+v8cQQDoVV7GvFOFqB+S2T/AGWH9xcV5beyV6ND+ke5H5LZP9lh/cXBy29kejQ/pCPyVyX7LD+4uDls7I9Gh/SFOyHDooFKwxrGpNkKAATQF7edAYsGgbJjI2sFNFKViVdGBCMCEYEJKwIRWBCKwIRWBCKwIS4EIwISHAhRc9k0mXS3kQykd1YbhlPkQcQ5oOhTIpXRm2/3HYql5u5Rjz6JrcpIl6XAB2NWCPMWL77fjjVhsU6A6agrHiMO2YapOWuVFycMkSzSM0ndia09/wA2m4Xud97PfsBiJ8SZnBxGyIYBE3KCr3IZOOGNY4lCoopVHl/v88Jc8uOZx1TmtDRQUjFVZZfmLlqXMT9WOZYwY0QqRKb0tK1+CRRR6nmD2wGOCQDmxhxGxNaXW2ngqEOv1TSqxyNmB2zMfy+zm270dpvIGh/vgMOEO8Q+Ht6deqgCQbOQnI+aF/8AGLZ7nRMCfkfttxipw2CIA5I02208tNEVJ+pMZ/2ezyoEOaQKDqACTEefkZiPPDYm4aJ5kbEMx0vS/fXgquY9wouXRMUTkYEIwIVVxvmLL5TT15ApbsKJJ+dKCa+eKPkazcrZhcBiMVfKbdewe8qTwvicWZQSQuHQ7WPX0IO4PyOJa8OFhJnw8sD8kraKmYskovAhGBCoZucskjMjTqGUlWGl9iDRHw+owozMHVdBnC8W9oc1mh8vqvH5b5H9oX91/wDTg50fdW/CMZ/l/L6o/LfI/tC/uv8A6cHOj7o/CMZ/l/L6o/LfI/tC/uv/AKcHOj7o/CMZ/l/L6o/LfI/tC/uv/pwc6Puj8Ixn+X8vqvUXOWSY0s2o+ipIT+AXBzmd1V3C8W0W5lDxI+qc/KzKatHUOur09OXVXrWm6wc5n3ar+HYnLny6d7bXvtKvNOVLFQ7FgLKiKawPUjRdYnnM+7Ufh+Iy5qFd7bXzSx80ZZiQrsxU0wEUxo+hpNj9cHNZ92h3D8Q0AkAX4t+qY/LTJVfXFXV6JKvc1envsdvkcRzmd0z8Jxd1k+I+qfXmjLEKeodLFQrGOUKSxAHiK1uSPPE81iU7ATtuxtvqL030u9E/Px2BHMbPTD4vC5Ve3xsBpXuO5HceoxewsBkAVliVdGBCMCEYEKv4/kGny8kStpLigTddwaNb0ao/InF43hjg4qkjczSAs5By9mkdSjRRR/aFoY3lVfH1NhQrYsp1AL8PYY0GaMjUEnuaSBFICK08E4eXM1pAGZdW6JGrrSn7Y/p0RWmifpfyGI50d3l69hsp5T636fFQzynmtXU6w6mlVDGWXVVzHTrCggAyIdhv0qPxHF/SI6qtPIeH0+KpyH3d/f38lMPAc54h7xallo9WYGhIWbsDRKMU2O1A/SnNi/T8B2+yr8uTutXBHpULZNACybJrzJ8z88ZStAFJzApRgQjAhGBCw3MHMPSz6rHCZZVWOIfalQWlJbSVrT8IB1H1GFn81rPLxF8YOHaAQSD435pxud5FYwtlwcx1DGFR2ZKCqzMWVC3h1UQFJxOZJ9MIOUt1v2fJLk+b8zM6RR5P7XSzOruUCqGChgWSyDvtV4MxKhuLkcQ1rNfcqLMccmgzuanlyyM6rDEB1B9nqDFADXZiLPavvxkMjmvLiNful7xmChnwkUMchAOY7b1V2L6dO6kZHi8uWzk0a5ZFmmeJWQTfZ6ijnWtR2t1v3xLXua8itT46fJLlwsWIwrHmQlrA7XL61WBR9bXwTmf51keD7TLARyCaI6ZiDqRWJqlsDar79/vk4gluo3tUi4PG2b1JPWblOrdKcRXXf78oXLPMbxyPDBFrlnmJUPIQqqsSMQWIJJr+XzxWKUgkNG5/ZaMfw9kjBLK6msbrQ1JLiNui3XK/GWzcLSMgjYSOhUNq+E13oXjVG/OLK89j8I3DShjXWCAbqt/Bcn43wcnMznr5QXLKaOYQEW7GiDuCLqsYnNGY+sPevWYbG1Cwcp5oDZumw21UL+hW/aMn/wBTHiuQfqHvTvTv9mT/AI/+yP6Fb9oyf/Ux4nIP1D3o9O/2ZP8Aj/7I/oVv2jJ/9THiMg/UPej07/Zk/wCP/sj+hW/aMn/1MeJyD9Q96PT/APZk/wCP/spOQ4eY2JM2UIKspAzUamj6GjR+7EhoH9Q9/wDCRiMSZWZRE/Qg6ssadxmU2IFWFSZTSEKUc5GW3YPZZlIO42GnbFhQO49/8LG9pcwgxvuwdGUNARsH+OptO5aUo7sJMppdVGkZrLfo6qJ1QlT8R/RB+ZxING7Hv/hVcwuiazlPsEm8h61/uX07ry08g19OXIJqkMlGeFwLVFqnUj9C7AHcgADEXvRHv/hWEbDl5kchoVo2upPR3j++6QyuYzEz5BlcN1Cc0NTSOQzS2G06tQUg6TQFDa8Fiqse9WAqQSNZKCKr1BQA0A3uqu9dTqpOVzMrOEMuS0t0EAWeHWNBi7NWptXT+E+uxFYs12oFj3/ws+IijEbnCOQH1jZb6uodv62lXv4bK14xknTOKqTRd5gFaVAPt2upEK2SdVVfi0pVHDyPW3XjHRnmDXuPf7P310XQcnDojRLJ0qq2e5oAWfnhy2rLe0ySYZUdFlW3pwzhdSlWFAkiyDRoHy+WM2KJDNF2eBtiOIPNBOmlC6NjwPl7U1yHxQQ5REzmZiEtkqrzRlghrSD4t/UfIjFcNIAz1nD3hW4pBzsS52FjJaNDQNWN+mnitJJxzLKxRsxAHF2pkQEV3sXYqjjRzGbWFzRg8QW5hG6u9GvknclxSCYkQzRSEdwjq1fXSdsS17XbG1SXDzRayMLfMEfNS8WSUhNYEKu/p/Lf18f7wxm9Mg/WFq9BxP8Aln3Jc1x7LRaermIU1DUuuRF1D1FncfPDw9pFg7rK/wBQ5X6HxXrIcay87FYcxDKwFkRyIxA7WQpO2+JDgdlUOadip+JVlX5rjeXjZkeaMOq6mTUNYHrpHirf0wuSVkbS5xoBWjY6R4YzUnopWUzSyoHQhlbsf/nExyNkaHNNgqZI3RuLHiiEuXnVxakEWRt6juMXVFQ5/k+CbMCZ1tSGLob8bEAByb20gUABipaCsz8Kx78xU2TlrKsiRmBNEd6ABWm+9Eb7+friaCucPGQBWyfyHB4IGLRRqhKqp07DSt0AOwG57d8AAGys2JrTYCgNy3G82aklqRMyIgYyNh0wQDd7nz8qwvlAkk9a+C6f4hI2KJkfqlmbX/yXvJcqZOJlaOFVZSGBBbuAQD332Y/jiRCwGwFEvE8VK0te+wfL6L3JyxlWQIYgVDOwGp+77Me/ng5TKqlDeI4lri8P1NDpsNunRNycoZNl0mBSNWru3egLu77KNu2wxHJj7K44pi2uzB+tV0293irHhnDYsunThQIlk0L7nv3xdrA0U1ZZ8RLO7PKbPdce4xy5mGzE7KikNLKwPVh7F2I7vY74wujcXH6r2OH4nA2FjTdgAfld0A8FE/JjM/qL/ew/68RynfZCd+K4bx/4u+iPyYzP6i/3sP8Arwcp32Qj8Vw3j/xd9FK4TwTMwzRSmJWCMGK9aHf/AN+LNjIcD+4SMTxDDzQujBIsVeV30VzxBJpJIm6LlVWVW1ZmJmqSNk8OuVgCNV/dhjgSR9R9VzIHsjje3NqctUx1eq4HWmg9ExBlZodHQhbwJMqs8+X1apCpu43FAafIg7ntioaW1Xj1HXyTZJ45s3NO5boGvqm33G5vsRonV95aQu8bozQrEXizMIcFZNepWdy1EbEEnuRdUMTTibPzCjNh2syNNgOunMdVZaohrQNN9AnYDOsrP05SDHHHq95g6jFCx1O6yKTeqqB8hd7VIsOv9xfzSnmJ0QYCLzE1kflAIAoAtPbso4OcjMhhj065Wk8WZBsFUADFZlZjak7kjxYr64Jy9fH+U28M8NEpPqtrRnWydLaRVHsCm/dJjE0TZVSH1O7jMQAmVjq6iqDQ0nYDyWx+kbjKaqviN1fnxiUSNkNtoAFjiMo0onfXrpvr0ClxNm2IjaIdM9BVHXQ6dDQ2dJkKUdB+FQ2/fvi4zaDy6/ys0ww4a57Sc3rf0kXYdWuW+o3JCncXyGYXNBFp1f3jwExaZBKbqTVIHNCl2U101rVZAaQc3vXkXsdnA6a9uvfr8FvsnGVjRWbUwVQWPmQACfvw5bVzL21I2rKk30vGDX63h/jXb6HHPx16L1v/AEwW1KB+bT3a/upnCeUInSWSabaYlhGCqqUjICq5K6qDVekjywrBYdpw7STuB9n2rlDjJha2NootzWTvZccxGte8FeI+TpFgkgbMQqZG1SsJG3tgW8BFA0Av/wA4f6Oay2tT+OYfnCWvyjQGu2lm78Vf8ucLjy08ztNG5k0rEbGpY120EgAd62Hp54fFGGEm1zMbxJmIjjjGlWT2Lj1Ts3HZPfGjj0GKOMNICG1WzUNJ7HbsPP78BlPNyjakl8bGYMTEHM40O1Cr9uui0GcHgegSdLbDudjsMNcLBCztdlIPZcsyXMKDLWVYBLVlaJw1kUAyAElqBHhsGt2Hl4iThmI5uXKdfdp4/Wj4LtO4hh5LmsjbTr7OldfDsrPmLgUOY4T13gYzplvstQYOvmBpBoGz23x6+GIsha124C4uMeJ3ulrdYjh3DvdnyckozGVysmX+1my4kDtJbErIVsjxBdq7V88XAqrWINykdlNk4vxVeHglsyIDmK6xU9YQV3O2qvPV67XWJt1Kbfl8FGckZvNyZY5t19yYRSzCQuzfZnYuLI70K9fLFSAb8kNJa/M0nzTvFeK5lEyROYzZPRjD5aLrROSdVurqhVjfdT2qsTsBXuUyPeSCSSV2zINcaEhgSqkh61CwNmrbV6/PD1pGykYFKazOYWNSzEBR3OIJpQ5waLKouL8baLJS5kCtvsgfKyFUn6k39MUc+mlyzSzFkJk9yzPsz4lmMxLP1cwzIqjwtRNsT4l/VA0nttuMKgc4k2Vi4dNJK52d2i0fK/NKZlnhYgTRsy/KQKSOov1qyPL6YvHKHadVsw+KbKSzqFpcOWtGBCMCFw3i/LWabMTsMrIQ0spB0dwXYg/hjnmJ9nRe6w/FcK2FjTIAQB37eSifkvmv2SX9zEcp/ZN/F8J/mj4/RH5L5r9kl/cwcp/ZH4vhP80fH6KbluATrGqtkpSevFIT0xuihwyffY27YsInVq1Z5OJYcyZhMKyuHXc1R2+KnZvh8zLIyZGVJ2kRtQiTTpXqU1G9LkOAwAolbxJjOpDdVkixUILWvnBYAerrsgWLrUWLB36J/LwZk5hXlykpjWIKB0I7VzEis9Crtwx7+fl2xYNdmsj5dlSSbDCBzI5RmJ7v/LmJA18KTmYy8wmMiZKVvstC3CB4tanfxGvCCL774Cw3eVLjmiMPLdMB6wO5OlHw71oly2Xl67ynIyIHjjFCAMQy/FR1LsfXz2sCtwMOay1Ek8XJEYnunE7kaHbp07X770bjgnjMpjyEra5S3jjA8OlQN1BrxBjXoe94jK4E035KxmglDA+cCm1pmOtnvXTr302UY8IYxNGeHzhn1OzqiUshNroBGrQnwhdQBBaxdUcs1+VO9OaJQ8YgENoAHNqBvZqrdvdGiAp0MU50x+4SKo6AV+mPCVMWokeXwv4gb37b4s1rtsvZZJ5Iac8T2Tm011BDq/bSvarHi2QzAzP5kyKxnLUhPU1H7M6x8BVdIXtpKHyIOHEOteRcyTNXTX29tfuqW+yasI0Dm3CqGPq1Cz+OGrYqjnLl8Z7LNFYV7DIx8mH+YJH34VNHzG0t/DcccHOJNxsR4f3TPLfL7QwiLM6JdIoEA9ttt/8AlU/W8JwuHMLSw6i9Pbr87WbHOinxD5WNoO1o9+vs6q2/oqG2JQEsSxvfc0dr7CxdDzxpyhZeSzU0lThcIIIjQEbggDb6YMo7I5TOyjx8CiE3XGrXpCd9qBLCx50Tt93pivKbnz9U/mHlCE7A2PAn9laYYqJKwIRWBCKwIRWBCXAhGBCMCEYELPc25CSRAyEkJdp6/wBoepHphUjSRos2Jjc4aKq5wOrg9r2Ahv7nQH+OKS6xe5Z8ZrhD7Pmuf8rcAnzbSdBwmhRqJZh8V0vh330n5bYzsYXbLkYTDySk5DVL1yzwHMTZnRFcbRN45P6sgkfedjQ8/pgjYXO0VsLhpHS0NK6ruSjHQXpgvWBCMCEYEIwIRgQjAhJgQlwIRgQjAhGBCMCEYEJMCF5jlVr0sDWxog18sSRSLXu8QhGBCMCEYEIwIRgQjAhGBCMCEYEIwIRgQjAhGBCS8CFAzfC45IpYj+bkBsDyJ7lfQ3v9d8VLbFJb42uaWnYrP8p8nHIyO/vBbUukLp0jvYLeI2R5du59cKjiyG7WTC4L0ck5t1pOGZBIE0IKslmPmzHcs3qScNa0NFBbGMDBQUy8WV03LMq/EQMLklZHq40rNYXbLwc4n6wxHPj7qeW7svPv0f64wv0yD9YVuTJ2R79H+uMHpkH6wjkydk/HIGFg2MPY9rxmadEsgg0VSc6cTky2VaSIhW1RqXIsRqzqrSEdjpBJ329cPgYHPopUhIbosrmOemyquOrHm9LynX8FoghFAqgjY3IbIPfYA+WgYbOdq+z7UozZR3VpPzhL1sykaZZky4LM5zFeEpqU1oPnSmjsWGKCAZWk3Z8PFWMps1WihZjn+ZI4nbLxVKjyqROukoojOkMwAEluQR5afO8WGGaSRe2myrzjQsbpBzZOMxmWMkJRZo8ukfUUImtVbqyOE1ADde5BY6dqsnIblaKN1f8AACOY6ykzHtFdER2ihUPGHXVKRq+26LaPD4h+mD5ruawDCgmgfh4X/CDOQL+91d8K5kknzksCpA0UTU0iTW2koGRgmnfc6TR2J+WFPiDWB3UpjZCXkdk9zfzTHkY7NNKwPTj9f7Teij1+4YxTTCMeK6mA4e/FvoaNG5++qz3OfEpMrwgOXPvGY0B3GxBcam0+gCKVFdhWNuAjzvGbzWDicoaXCPQDQeX3us97E8pFrmlMpWRKAQNQKEG2YfpC/wAK+eNvEHOoNrRc/B1qSVbcD5/jiz0+VkcHLGUiCW9kvuhP9XqsA+W3l2VJhXGMPG9apjMQ0PLOi6YDjAtiDgQudrz/ADnTSZdbEhuRmUeFiKu+5rthPMK5J4g+6odd/BKnP08joqJAmtEYCVnFsxrSCBvv227YnmHspGPe5wAA9qci57m62lkgK9foaQ56nxVrCm7Hz9dsHMNobj3ZqIG9eKSHnuY5mSJ0hjVWdQjmRZKF6X3Glwa+Fd/4XQTHNS9jJwpgw4kYSSQDYots9DWopR8v7SX6oWRI+l0tetdY8XTZwPEexKkbjECeztorM4I/0cOcf8S6IG29GlGy/tIzLaAY8tGzNIpMjMqjSFO5J2vVX4Yr6Q7TRan8ChbmOZxArYAnW+is+A88ZjNuUSGNW92eZQSxt1fQFv8AVNf91i7Ji7QDosmK4THh2hznkjMB00FX7174ZzzJmDkkjjTqTtIJgdVRhDuRvdkWd8S2bNlFbqJ+EthErnO9VtV43st3h64aXAhI2BCyOWyOYjjUJEyzaVWWQOlu2qy4BNNfe2ogNWEgOAWQNeG6DVSI484wtmlRi0Ioe70FKJ1GFg7htX+AOAZlYCQ/D+VDzXD85LoEo1VISVYRaPzc638RLIWaMVQIFnv2gtcd0tzJXEX3/Y/wn5ffgrFeobVgoJg1BtEZDN+jWsONvI9u1Sc6uebWiu+EpL9oZS+7tpVunQWzprQPMHzN7YY2+qey9bUbmabSiGwPFRY+X+5ND7zjmcVlEbY/FwHl3PsC6OBZmcfLZVOazy9Sc61pVAhUPQY+EeR38QK18sIdiGunko7AVruT9ha44HctgynU+tpsNfDTTW/FTMxmdJ0unTQuBqZQFChQTbfW9/lh7yxpDXsoE1sK2vfxOizsjLhbTZrYam7008qVfDxNGWRjSBSCg1LboHosNRUC12G/neMsc2Hkc5ooEEe3Xp7FqfhnsLQNb330NbaWdDvp4LVcM/NrXz/mcdjDACMZdtfmuTN+c2pLKCKO4OHpSaOUjoDQtC6GkbX3r0xNlRQUTiEsUAUsgOtljAVQSSx2Fefa/uxVz8u6ZHCZCQOgv3KBl+OQPQMRCjURarVrJ06UAmyzHYjvvvigmBTn4Jze32L+A3Xv+k4jaiAszO8ZQCIklRqYk6tNC6NnucTzVX0WtSRVX16nyUbJccieMPIqm2YRkBKq3pASe4RAW8twO+2Ktm0TZMGQ7KOn8eG17eSl8JzxkmcLDoQIlkhQ2phr0sAbFKV2q7JvyuWyFziOiXJA2NgN6knbsNO3e1lfaRye8pbNQWz6akj7kgCgyfQd1+8b982JgLvWauzwfibYqgl0HQ/X6qL7TW6/CMtMm6homPyBRl/gxAx2OGPBd5hea4tE5jnNPQ/VZv2Y8o5bPidswSShVVRWoiwTrPme1Dy2PfG3GTvjoNWDCxNfZKh8N5Cknz8+WjY9GGQq8xA2XyA8i5Hl9+LuxYbEHnc9FVuGJkLRsF3fIZRYYkiS9KKqLZJNAULJ7nHFcbNldQChSfbEKVynI9KGRWOQz8mjWAHijKnU1k1X4YyhwB/KVpi/6eiBDuc3yJ7r3xDN9SZplyvFIWKqpESIopewxJk1uirSf9PMc/OMQ0eRTcbxqda5LiIkExnEgjTUCatO26Gux+eIz1/SVDf+nIgbE7bu7tMyxozW+V4o0YZnSNlUqrEVsT4qHkCcU0vUFeiaXsbTZIwaokbkfL4JkZCDSUOS4kwIiG8cf/p3Xl5gkHAAKrKVYyy5swlZ16nqpGWjhScTHIcQenlk0PFGVuQAEEV2FbYsKBvKVR7pXRGPnMGgFgm9E7xWYTT9dMrxSBxGIx0URRpBuu19/wCQwONmwCFSBhii5TpI3C79azqrT2dcDYZjM5t4XiDErEkgOqibZjfmaH4nF4Wal1LPxfFgwx4drs1akjbwHsXQ8aF59GBCMCFW8ZgmcKIW07nVRo9tqN+R3/z7Yq6+iXIHH8qrXy+a1aSWIOthpfSAK8KltPcM9/MKPQg19ZLyyWnZMhmjp+1NkvrIaq3ARl7AeGyRvuRsQMFOUlkmmqWHKZnUpJNdQk+P9Hw9/puABsfQXYKcgNfeqvRhieqrmHhvXVR4tiT4SB5Eef1xz+IYczNaA26PktmDxHJcT81nM7ywwAaKI6gdl1LQFVt6V953OOTLw+ZwJayj5jXyXUi4i0nLI7Q9aNn+6fyfL83eXW5vUFLgqD60T3veuw2G+9tbhcUGjMLO++gPv1IS5cdEdI6HS61+/inW5dJk6hRidWuiykWO23egdwL74gYKUOziPXzG53NKjcfTMgIAqut196FaTh8ZWNQwo7/zOOzg2OZCGu31+ZXLmcC8kKTjSlIwITE+URyjMLKElTvsSCtj50SPvxBaDurNe5oIHVQ24DAdI0EaVRRTOKCElOx7gk799zivLam+kyd+/brunMvwaFPgSvjA3bbWQWrfayB2wCNo2UOxEjtz2+GyYXl+IPqGpQKpVYqAQoXUCtEWoAIujQNXviOU1WOKeRR++vzUzK5BI2dkBBcgtu1WAFBomhsoG3piwaAbCW+VzgAeilYslqvn4NC8UsLIDFLZZPKzuSPQ3vt5798Sw5DbVMjjIKfrpSpOXOQMpkpetGHaTcKXYHQDsdNAb1tZs4fLipJG5XbLPHh2MNhaPI5JIV0xrQJLH1LMbZmPmSTZOEFxOpTgANlIxClBwIRgQjAhJgQjAhGBCXAhJgQjAhLgQjAhGBCLwISYEIvAhF4EKMeIRdXo616unXovfTdXXpeIzC6TOS/l8yvVur8U1FxqBpeisqmW2Gjztfi/D/P0xGYXSY7CzNj5hacumvnsp+LLOjAhGBCpuaOYUyUauyl2dgiKCBbH1J2UfPC5JAwWtmCwT8U8taaAFk+Hl1VdFzgdDGXKyxurqhUlNJ1X4kkJCuBW9evninP0shGLwZhoxHmA/p3HmNwmeG+0CCU5gaHU5dHka9PiCGjpo97rv64huJab8Frm4NNGIzYOcgeV91Cj9p8LKjLl52Lu0aqoUksAhoAHe9YqsV9Lb2TzwCVriHPaKANm6o39E/8A+I8NbwzK4lWJo3ADKWBIJs9vCfnifSW9kv8AA5r0cCKJsag1/dWy80p78ck6MsmnUrHTpYVq23vsD+BwzmjPkKyfh7/RfSQQRtXUdPvzXrlbmZM91TEjqkbadbaaY/2aN9qO/qMEcokulGNwDsJlDyLIuu3n99FfYasKy3Feb9Exgy0LZiVb1BTQWu4uj28/Lyu9sKdLRoC11MPwzPEJpnhjTte59i85vnLpRRmWB1nk+GAG2q6BO21nsKv5d8BloCxr2RFwwyyODHjI3d3ReuB82mbMHLTQNDLRIBN3QujsKOnfzGBktuykUUYrhvKhE8bw5qOKc5JDm1ywTWSyKzagApYgVVG6BB+/A6UB2VEHCny4Yz3QF0O9KVx7mP3aaCERmRpjXxVp8SqD2N9z+GJe/KQO6VhcCZ4ny5qDfjur/DFgRgQmc5+bf/lb+RxI3CF8y8M4IZeHvnGzkiaGkTp6WNuqBwNQkBpgRvpOm7OwvHpHyBswjyjXr9hZ60u1J4Vy0865AjNyD3xpU+BiI+mdNk9QagWKjy7/ACo1fO1peMo9WvbfsQGlSsxyksas78QkCdQQqRDIx6mhnZSFkPhAWtSlgSfkcLGIs0GDvuNtuynL4r1DyazTyQ++ygJllzOvpmiCFJQXMFBAdDZbz8vMOKGQOyDevvRGTxTsfIjyZfrxZ52BdkUNHIgJE4gF3IWW2IO67edYg4toflLPl2vspyeKrsxwVI8yIxm5ZkQ5gzDTJGR0B4kUlmDaiKsHYbnDWyZm3lAuq2O/X2KA3Wlq5oEGSin1KRIrnpGONVGjwlQ4+0JJ7Nq1ed3jk4nESRYlkLG3ZrqdO/YV2ql0sPho5I3udpl+9lvvZhlhHktIZmXqMyljZ0uFdQT5kKwB+mKYw3KfvbRYmigtFxnMmKCV1BLKjsABZsA1Q8zfljITWqdDHzJGsurNX28VyjhGd4gpzEjS5t0TKyOutXH2jeBFoWCwNsK+Wwx0WOhlY05Q2zt4KcVByJXR5s1dRsvWcGfRZ/8Aic4dGWy77XvM5XwLS/CoJut9tzhjeSa9Uak+5Z9VDbjmdZldnzqgtIJQvVJUBQAoQRLGpJ7UWI/SI878qIAgAfD6kqLKk8O4hn2ljWebNxuNZlbQ5RUWFShAAp2LWSO9j54TO2JsTi2ttO92nYcEytBF67bX4X0UvLTZnUshOZ0lVWWYB2fpiQgyQh01qGoEirAs44YLt16t7MPRYMt3YboBmy7Oo0a77FecopSSV0lzCLJ7yIpmilcg64CrUE1LrUMC234jBet69eh8FMhDmNa5rTlyW0FoGzrG9GjRpdG5Wmd8rC0iurldxISW7nckgHcbi96IxpYSWi15vGtY3EPDCCL6bK1xZZUYELMc+ZKWWFVjhhnXUC8Up0lh6xvqGhhvv6H5UUztJboLXS4XLHHKS9xaa0I1o+Io2Fhk5UzOmURx9KJpYWTLmeNyoU2z6i1evz3+V4ycp1GtB2td48RgzNzuzOAdbspF3sKq/wBvkkHJuZK9ghfMSLJUkX/l36R1Xq7Aodu+/bByXfHw2U/ikAPemitHfnF6beI128Uh5NzBljGnpxjNyuXSWIMkbGLS6+KwaU0KsV2wch1jzPbbRA4pAIybt2QCiHUXDNYOnj5K15l5M6cKe56p5jOksjSyx6iFV6tmKirP13wySCh6mptZMFxTPIfSPUblIAANCyOgtVnPWazJSPNzRplsxG3TQLIjl0ZWs+En4T/+xwuYuoPIorVwuOAOdh2OL2OFmwRRBHet/wBl0Hkbg/uuShjIpyNb/wDM25B+my/djZCzIwBee4nifSMS5422HkPu1eSkhTW5o19cNWEb6rmPs94xl8v7zJmZAkjEE6rsgai1V3Oomx3xlhe0Xa9TxjCzzctsLbaB0++yefOxjjTSZh1VFW0Zjt+bGnf0OpiD64LHN1SxE93Cg2IWSdQN9zf7KInFg2ezOfF9KLZNviYqI0UCxZO71Yod6xGb1y/omvwrxg48EPzu1PgLsk+Wg8U1meHGo52UoHcTiViKa6bSQ7gxnz7t322rFCDYJHtXLh4ni4pHYaSPOAC0GPbzpWnFeIxnjCNM4SOBRu362ktW3nbj8MNc4c3XotuGgl/DCI2255+F/wALoOTzSSorxsGRhakeY9caAbFheekjdG4scKIT2JVE1mUJRgO5BH8MA3QuJcO5C45BD0IpYVi8Xh1ofiFNuYydxt3x2n4vCPdmc039+KVlcpUHKfMKAKmYiADMwAaPYsxcn815sbxQz4I6lvz+qMrl5PKHMFsfeIxrAU1Io2AIFAR0ppiLWjv3xPpGD/T9+9RlcnfyX5i7e8RVWmtUfbYV+a7eEfgMV52C/Sfj9VOV6Ym5M4+wIM8dESA06jaRg77iO7LAG+99qxYYnBj+n7HtRlcvMvI3HHmjllkhlaPUAHk8JV9nUhUF6waJ7n17YkYrChpa0EfenXojK67V9JyjnjEqEKUWMxrDcAAViCyCYR66NCyEDH1vfChi4gbrXvr8rr414Jlla3kPhuYy+V0ZvR1jI7nQbUAnwhfQAUAPIDGLEvY99s28VDbrVaPCFZFYEIwIRgQkrAhFYEIrAhLgQjAhQM7xqCFgksqIxANE+RNA/wDfzwt0rGmnGimMhkeMzRYUPmjlmLPoiTFwEbUNBUb1W9g4JIhIKK04LHyYRxdGBr3/ALqpn9neXeNImkmKJWkfYjsK3Iis9/MnCzhmkVfy+i1M41Ox5eGizv8Am/8A6pOpyFAJuuJJRJVXWXqqr4elp7bXWD0dt3fy+iqeLymPlFoy/wDy+ea/io8fs2yqxNEJJum5thcV34Tsxj1D4RsDiPRmVX38kw8cxBkEhaLHn8rpepfZzlm6VyT3EAEIMQqqIuo9+3c4n0Zumu332UN43OM1NHrb7/VLlfZxlEnE7GWRw2unZdJa7shVHn5dsAwzA60P43iXRcoUBVaA3XtJWxGNC46MCFWTcvZV3MjZeIuTZJRdz6n1PzxUsaTdLS3GYhrMjXkDtZTmf4Nl5qMsKOVFAsosD0v0+WAtB3CrFipob5biL7FEvBMu0axtBGY1NqmhdIO4sCqvc7/PBkbVUhuJma8vDzZ63qved4ZDMqrLEjqvwhlBA2ra+22JLQd1WOeSIkscQT2KYn5fyrsWfLxMzGySikk+pNYgsadaTG43EMAa15AHiVPy8CxqqIoVVACqBQAHYAeWJArZIc4uJc42SvbNW5xKqqx+PQgXqYj1CMRXrYHb+eIsJkEL5xmZt7r8r3VjDKHAZSCCLBHniVRzS00V7wKEl4EJcCEl4EIvAhF4EJcCEzNmkT43Vb/WIH88SGk7BQSBuiHNI+yurfQg/wAsBaRuEAg7Kk5t5hkyixtDAZyzaSFJ22v9EHc+WEyyFgFC10MDg2Yhzg9+Wh1VhxfiPRy8stDUkbOFJ7kKTp/wxdzqbaz4eHmzNj6EgWqHhnNk0s+Xj92+zliWRpASQpK6j5VQPh3N2cKbM4uArdb5+HxRxPfzNWkgDvr9la1JAexB+mHrlEEbr1gUIwIVPzNx5cpC0hAdhVJqAJsgfWt77YXJIGNLitGGw7p5BGNL6rAcy8M6+YyMtxlc0QT1epqVTpZQNEiqa1Be24u/MFbzHYzD8yuxsoDsp/J9aWy4JzADPNlWv/h1Fyuw8XbUSK8O59e2LtkBeWdlWTCuZCyW/wA1/BaRWBFjthqzJcCFyT2t84ZjJ5lo4c08J92ieJFjjZWczSK5cuhIAjX1G4GNuGha8WR1/ZUc6lV5nmHigEkiTcQaHoaom90hBaUnZWBiHgC7kjvRq9sWEcWgIF336KLKcg4vxg6SZc/pbK6wRlYr952+zI6O0e/c7/PEZYfDfv0U2Uk/HuJxR5eSafPovfOMcpEBGtCyh6W9G7JwBkZJAA8NUWVFzHM/FIYMvNmcxnIg0tTk5aHSkRPhZSYtmI8m9dhiwjic4hoHv6oJIFpngvOHEs1SwZvMyyCf7RI4ISFy/bqajFWv5ED6Yl8MbNxWnfqoDr2Wn9mfMucm4hNl83LMSiTt0pY40KqHy4iclUUliHkvy7GsKnjY1gc3w/dS0m9V0bi+eMSgLWtrot8KhRbO1foqPLzJA2uxge/KtmGhEhJdsO25J0AHiT7hZ1qlhszDmc6txzFVeNpE1X41BAO6tpjPiG2mx+sSDjA4SSjQ/f7L0Ub8NgnU9lkEA1WhPmLd79ewCr8hFPkzlzNOU69sB47XtWpgwonUNiGA88KYHw5c7t1rmdBjOYIo7yeWvkK8D1BK3XLXG+uqajq1oXjagCQpCurAbB0YgGtjYI8wOhDLnA8V5rH4LkOdWlGiO1iwQezhqL1Gx7q04nB1IZEBrUrC/Sxh65UrczC3uFTZDibLEI2hOpRpJBQoQKBNg7+W3zHbFSRWiTh5XkBpFEdbFadd/krHl7L9OBVsE7nY2BZJ038rxIXRxMzZZC5u30U3NFgjFAC9HSD2Jra/leJWd11ouMcN4hL7xHICxfqWLJqyRd0bo3/3WG6bLy0MkhkbICSSfZvr1utlovaG075/KwGd4IJVpWUmtdkG6IvcoNztf1xjkvMBei+ocIELcJJLkD3t6Ht8fFMDLSR8SyOS68kgiUySNqYaiWeTxCzYpUFHFap4b2V+ZG/BTYrIBmNAaaaAaaeah8v8PnzmazHvGcljkgkBeIFqKBjYWmAA2rt5g4hoLibOydjJoMLh2cqIEPGh03ryOqo81zFmSxzq5h/z5VY9RrSBqA03WmqHbfFC8k2t8eBw4AwpjH5bJrW9t+/Vd4U42rwK5P7SclDNxBEkeRXaONVIVWUWzgE+IN3O9Y0Q8TGH/wAMttOHAX4yI4hrwKvTyVZ7Psn4s/E0ohPSMZkugp16e+2xO3ljbxWnQt1q1zOCkx4m8uaundNDKQxgppHXhlhBljlZkdWbeh2B7fx7Y8xQGnUUvoZkkfTr9RwdoQAQQFOaDLTRZ+XNyf8AGo02hGciiB4QovxeKxW/Ybet6a4OLjrqkB80UkLIB/hENsgd97PTRP8AB8jDFLGvVEAzHDyWkZqqRyBYJO3btgY0AjWrCpiJZZI3HLmySaADoPJaD2ZSKhzGWVYyYyrGWJiySXYB32BoeX+GHYcgW1c/jIc/JMSdb9U6EV+y3mNK4aDgQuQcQ4AXeZpgTmGcUdW1WbFVqN7aa+X3+bnxFPdG5pzk6aaUvR4fG8sMyEBgGve15zPLjW4zAPVCxrH46AC0KII3XSKGnzv7rYjE8qRzJQc2mWhoqw4wBreXWXXNfVNnl/MOZdVlyCZRqa9KkadY7kgaSR5mziXSTue9oGoAv3Db4q0eMw7Gt8Ca02sldQ5ZlQ5eNUXSIwE03dUB2b9IUQb+eOxhJ2zxB7dvFcGcESGzatcaUpcw574RFNxIyvEJpYMvlWijMgRSTNm7L3WpRpU1Y/jhvOkZERGLsp+GihklAmdlb3/b2qthyizCF1mTM5hM2rzv1QUjYLYKHUoYKHF1YsEDtWMrY54Rpu7fyXWlxOCxLnNd6rGD1OhJ0386+qbyUGYWOdOmrPNG4ac5hGLkGwU8dUTVmj5du2MwhlAIynzXSkxmCc+N4lAaCKbWw2N6JcvwaeOZWiYrplhpurHshX7QkatwG2r09cAgkBsAofxLCSRlryDYdpXW/V6dvimstwt0VjIVKvFmlzDdZHV/AxRvis2ao97F7YbhoZWStNHxWbiOOws+HexrhplyiqI7hQ/Y/wARhOXSIEdRJnkmj1KrSKUAjZdTKHCkEFSdruu2OlxCN5eHAWFwsFJG1j2k047E7b69DXsWt5SzsbcTiiDrJPDk8wsrK2qlM8BjiL2dTIt3uavCWRvbB63f6qMZJHJO50e379dPNa3mTKFl1USuiWKTTZYJIBbqBuxUqpob1dWaByzNsX5j2FPwMoa7Lsba4XtbTsT0sE696vTVYZc7BlssIZIlJKi3EswWQ99QKJTL8gT6Gu2MGdkceUj4n6L0ZgxGKxBmY7Y7ENJaO1E2D7PEWofEOJjPCBHKtLECPs+rTg6bsdO1+EWb9dx3wt7xPlB3Ha/otMGFdgeY9thrv1ZbB165td+3vWx5H4cyRxCwUjWS2HZpJGDEIfNUArV2Ynbtjfhoy1o8PmfouBxfEtkkeeriNOoa0Vr2LibrcAa7rVZiIOrKexBB+/GorhEAiiq6Tg9myRZ7kg7/APuryH4DFcp7qvJiJsg+/wDhTsjlRGukf4/4k+mLAUpaxrdG7KRiVZZPJcsL75PLJCpjf4QStDyYlR61/PFr0WFuFHOc8jQ/Z96z/HOVeJZyQJK8S5dZCY602i3QrStkha2vvjK5j3HVe0wnEOH4SO42kuqj2J9pUyXlzOrnM5m4tAkddEBLA+ca6msUPAh29TicjsxcEoY7CHDRYd90DbvcdB7So3DeU8/1czmZ3jM8kLxqFIGpmUKC1AAAAD64gRv1PVMn4lg+XHBEDkDgTfQDXTXqq/OezSX3SFY0T3nUxlYua076QPL08sQYTlFbrTHx6P0l5cTkoUK69V1hRjSvIquzvAsvNIJZIUaQVTEbijY/A4oY2k2QtEeLmjZkY4gdvNNry1lQJFEEdSkGTb4qOoX9++GyPdIMrzYSICYH54tD3CIuWcoqlFy8YUsrEAd2X4Sfpe2EiJgFALS7HYhzsxeb29h3XvPcvZWZtcuXid/1mUWfqfP78SY2uNkKIsZiIm5WPIHmkznLmVl0mTLxtpUItqNlHZR6DftgMbTuER43ER3keReu/VSeHcMhy6lYI0jUmyFAFn1PriWtDdglzTyTHNI4k+Kl4slIwISaRgQgqPTAhGkemBCgZ/iUWWUA7E2QqgWfU15b+ZxnmxEcI9b3J8OHkmPq+9VKc2An80dPrqF/hVfxxh/FW3q3Tz+/mtp4YQPzaq1gOXzI16EcjY6lUsPkbx0IMQyVtsKwSwvjNOCdPCoP6mL9xf8ALD7KUvJ4Zl/6mL1+BP8ALBZRS8nh+W/qof3E/wAsRm8VIaey9DhmX/qYv3E/yxOYqKQeH5f+qi27+BP8sGY90ZfBOZfLRIbRI1Nd1VQa+7ywXaKPZPdZfUfiMVsKcp7KFnOCQSWWjFndipZCT6sUIJ+/FHRMduFpixs8dBrtu9GvK7pNZblzLp2jsejs7j8HJGKtgjHRXfxHEv3d7gB8QAVagYcsSXAhR8/mhFG8h3CgsfuxZjC9waOqpI8MaXHosYnPjtusG3lZ/wB8MxJwmGfkll17AE150NEvCNxuKZzIorb0JIF+VnX5Jh/aMQaMNH6/743x8PZKwPY+wdiFz5eJvieY5GU4bgpP/Ek/1I/H/fF/wr/Ul/jH+lOZf2kLrUPFSkgWDuL8++Kv4WQ0kOVmcWDnAFq3wOOSuylwIRgQjAhIzACyaA7nAhYPjXtSysLFYVadh5rQT949/qARjM/FMbtqsj8Yxu2qq8t7YFv7TKsq+qSBj+BVf54WMYOoSxjh1atpy9zZlc7tDJ4+5jbZx9x7j5i8aWStfstUczJPylXuGJqqeMcww5bZ2tv1V3P+2FSTNZuteHwUs/5Rp3WZzPtB38EO39o/5YznF9guozgmnrOT+U9oMZoSRsvzBv8AhizcUDuEqXgrx+R1rV8Pz8cy64mDL8v8caWuDhYXJlifE7K8UVKxZLXl2oE+mIJoWpAvRc5zEzSuXbcsf/gD6Y8rLKZHFx6r0zGCJgaNgmsjmY5JGjR9TJeqlahWx8VaSRe9HGyXhWJja1zh+YgeOvcLE3iEUji1p29ytuCZsBkkQ+E7H6eYI8iPT1GMcT3YWcE/3H38UzFRW0sdv97ea22PVrgrmvEOCTmSWsvIZzJM7ZnUCrwsrhYgLskgquitiLxjMbrOmuuvgvSRYuEMbbxkpoy9Q4EWfmbvwVHLy1m1aMSQvKiLAFPSD+AJKdDKWAJQvpqx2GF8p9ixey3jH4UtcWODSc3WtbGoNHcC9u61/G+AZjMvkjA7ZaGLSwSq0AAeQ/TA8NGwQT6G3uY5zhWgXDwuOjg5zZm5y7r3/jre6puL8qSyNnJtPiMpVE0byKzQ27G/EgonTXcHfC3xElxW+DiUTGxRk6Aam9iA7Qdj4qOeW5gqBYW1BJlmA8IdRPG3Sja9laPUFF9rGK8s9B3+aZ+IQZiS8VbS3rRyEZiO4NX4qwyXDl9+hkGRkSDTGEQxIdDiSTxE6/s6JD2LsYuGjODl0WeTEE4VzDMC6zZs6ihptre3RdJxsXnVX8T43l8uyLNKiM5pATufu9PnizWOdsFBIG6nRSBgGUgqQCCNwQexHqMVUr1gQqvmf/yk/wD9tv5Yfhv+83zWfF/9h3kuUxzhggQjcovyFkDevrjkfhzncRdFiLo5jY66EijqF6D8Ta3hbZcLVjKKPTUAgjRLneByMb1IQALIsbF2VSL72AG7jZh6Y9VgBDg4uUy6u9degvoP7rxnEnT4+USyVdAaAjqa3JUX8npbq0vfzby2P6PrQvsbFbb43emR+K53oEl1YTWY4NJGNZKFVZbon9fQaseTbYg4lj/VH3pasMG9hzH71pd2j7D6DHmTuvUjZesQpRgQjAhc99ofHLzOUyK/DJJGZx+shcARn5NuSPkPXGWeT1gxY8RL6zWd91n04Fk81IygKOk7LIcusi0GfTGNJVizCm1MAB23wrIxxSeXG8+XZRn5RyseoSNOzIFYlSgBDTtAALGxBAY/hivJYPv2KvIYN7+zSf8AZ3wURcRmdrZMu8kSNXd7Kg/ct39Ri2Gi9cnsrYWL/EJ6BdY4vmjFDI4FlVJH17Y2vdlaSuvBGJJGtPVY/O8uQu6yNKVoK84YktTfCV+ptcZHwNJu/NdmHiErGlgZepDa203vyGqb4zy1l4Y2cB2otQ1kdh5Uhs/WsQ+BjRavh+IzyvDSQNun8hQPyfil92EQlBmUuSWUhEUgNdKLJuh88QIWuy5b1THY+WPmcwj1NNqsnbr71P4flTkczB0+qY5tiH7+WxFCiO/0+mGBvLeK2KzPl9LgfnrMzt9+xb/GtcNc64jw6aXPzQNncwkvSaeEoQsQTXpWMoPjI8zt2xta5oiDsoI2PdIN5qvVZDLcdkkMZ6whYBHFsqxUrMHLLRaVmK7KO3l2wNwEETS1kd/O9xr0pWdipZHW5/0VlNwyeOB4Ciy5YOXpC4lddRbp6Rt3Nnc2BtjnwcQwUuI5gdlkIr1tgR47J8uHmZHkItoN6bm1ccm5dpJpiqSR5djF01kBDDSp6hANkLZ23ryHbGDijGycjDlwdJu4t7dzSdh5XgPdqGf0g/sul46SzorAhJWBCKwITZy6d9K/gMVyjsooI93T9VfwGDK3siglGXUdlX8Bico7IoImmVBbMFHqSAP44lSuPe0LmSCTNZfMZSR3aHVHMyRzaUQkMW6i1XhDDufCxPocaYZI2jJI4C9hYs9NB5/HRJeCTYCl8O9r+WhWCBstMiqiIzHSNICgWq92H4GsWGG5luY4Hy1Rza0IXRuH8xZWePqxZiJo6strXby8V7rvtvjM9jmGnCk0G09HxKCW1WSN/IgMp7mvv3NYo14LiGnUfD6KSNNVF/JbJ/s0X7oxo9Jl/UUj0WH9IQOV8n+zRfujEekS/qKPRov0hH5L5P8AZov3Rg9Il/UUejRfpC9R8tZRSCuXjBBBHhHcYDPKd3FSMPENmhOcx5iSPLStD+dC+DYHxEgDY/XCczG+s80Bv5JwCxGW4zxLVUs0Wkq2koIyNeoIEJrY62AP34503F8PkuIGwRYIIOWi4uA0/pBr2Joj7pM/xziQaQwyRtGuy2I9TVQYqAN/FY+7zxOF4rhy1jZ7D3b6Gm3qAT00o+29EOiPRa/lDNzSwXmGVpQ7K2mqFVtttY7H53jcyaOZokjvKdrFe2j0PTwSyKNLJc/cgzZids1lpLkOm42NVpAAMbeXa6Pne+M02HLjmaVhxGGc52dpXN5uD57LubhzCMe5VX3/APyXZvxxk5cjTsVhMcjTsVZ8F5SzmYYazJGhqyxJYi7oLd999633wxkEjt9E2PDSPOugXYeXuBLl0UVQHYE2ST3dj5sTvjoNaGiguoxgaKCuZogylWFggg/Q4kixSu1xaQQuecW5WeN2JZyn6DCzVG6bzAHlXnjC+Ag3a9Fh+Ite0AAX1G1+XTztVj5XMG9OaBU97mdb+obC8r+jvitfMw+7o9f/ABB+IXnL5GfZOv4arTG7MaseGhVd+3yOJDX7ZlV8sP5smvcgD2rWco8vSxnXO7EAkxxkk0e2th2DV5Y0wxOGrlycfjI3jLEB4n9h4LX40rkrFe0LgquUzJneHQphfQN2WRl2Lfojvfhbv2PY6sPJVsq+vuSpG2bTHvPDhHDFHGx6YAjIQMRZPct2JIJs1d3jNicLLMCc5aT2P7dUyKVjK0vzSrxODbxvZNBemQ36XazRG3e68S7744X/ANOyk6vFeX8raeINrZWnDOPZfWqRBizFQzErtd0O+57bDtqF46uF4WzCNOXfv1P8LLJiDIdVpxh6qjAhGBCMCEYEIwIWK9p3G5cpFC0R3ZyDu42q/wBFhjNiWuIGVxb5V+4KyYuYxNBA+f7Uufxc7O5AzALLqjIou2mpELEh2a/CD23/ABxmcx/o8rC8uLmkC63ojoB3WbD48F45mg9v7kqUedkTVpjeUgEBnCgPtJs41EhfGF7E0Pux50cDldVkNHYXpttpvpfmt54pAL3PsTuZ5sy02gy2PtFZ0KMw7R0QAGVgrrq3INLtZ2K2cIxUWYMHSgQQOp8iLBr2+1MHEMO7+r5qE3E8oGgcTMzxy9ST7EgyExJGd1RBVrq3FmsaW4XGZZGcvR7co9b8oD8w3JPhuoONw4r103JzWg0lEk83CsQBE3RWJY49JPgDLrPw71teOlwvBuwsrpJCNiNN3W7Nmdtr06rLPxKItptldJ9mfGJM1lpHlNsJSo3Y7BIz+kSe7HHVwzXBpzOLtetfsArYSUyss/v+612NC1IwIRgQonFYi0TBSVO1EAGiCD2O3ljHjzWGk9XNodNdb6aaqzPzBc6my0uoqFzARXBUpFHuwdmuiK06mv8AA9hjlRwkxhxYC5zaOYyaAtA33vKK87A1KaTr/ZKIpKGmHMFlJKsYYr+IuFvyXV5DfB6KXE5qo6EB0lbBt1WprS9jujN96Lbcp8M93g0amYlmYlu9sbP8cdbA4p+IhD3sydK12Gg38Ep7cppXONaqjAhIqgdhgQlwIRgQjAhR58jE/wAcaN/zKp/mMVLWncJjZpG/lcR7U5FAqilVVHyAH8sSABsque535jacxKqjAhIRgQkCDvQs4EJawIRWBCXAhGBCMCEYEIwIRgQo2e4dFMAJoo5ADYDorAH1GoGsQWg7hVc1rvzC1D/JnJfsmW/uY/8ATivLZ2VOTH+ke4JPyZyX7Jlv7mL/AE4OWzsp5Mf6R7gl/JnJ/smW/uY/9ODlt7KOTH+ke4JPyZyX7Jlv7mL/AE4OWzsFPJj/AEj3BL+TOS/ZMt/cx/6cHLZ2COTH+ke4KbkchFCpWGNI1JshFVQTsLpQN6A3+WLBoGys1oboBSkYlWRgQjAhIRiCLQmfc4/6tP3R/li1lCDk4/6tP3R/l8sFlCdRAooAAegxCF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0" y="692696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I problemi del Sig. CARMELO….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46" t="23636" r="30007" b="20558"/>
          <a:stretch/>
        </p:blipFill>
        <p:spPr bwMode="auto">
          <a:xfrm>
            <a:off x="3419872" y="1466288"/>
            <a:ext cx="2160240" cy="27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401" y="4149080"/>
            <a:ext cx="89009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</a:rPr>
              <a:t>Adesso, ce la farò mai a concorrere con le multinazionali ??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23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833</Words>
  <Application>Microsoft Office PowerPoint</Application>
  <PresentationFormat>Presentazione su schermo (4:3)</PresentationFormat>
  <Paragraphs>219</Paragraphs>
  <Slides>17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Bell MT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Lo Verso</dc:creator>
  <cp:lastModifiedBy>Vincenzo Barbaro</cp:lastModifiedBy>
  <cp:revision>91</cp:revision>
  <cp:lastPrinted>2014-04-03T13:57:14Z</cp:lastPrinted>
  <dcterms:created xsi:type="dcterms:W3CDTF">2013-12-17T13:51:12Z</dcterms:created>
  <dcterms:modified xsi:type="dcterms:W3CDTF">2014-06-23T05:46:38Z</dcterms:modified>
</cp:coreProperties>
</file>