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07" r:id="rId2"/>
    <p:sldId id="490" r:id="rId3"/>
    <p:sldId id="470" r:id="rId4"/>
    <p:sldId id="471" r:id="rId5"/>
    <p:sldId id="472" r:id="rId6"/>
    <p:sldId id="473" r:id="rId7"/>
    <p:sldId id="474" r:id="rId8"/>
    <p:sldId id="475" r:id="rId9"/>
    <p:sldId id="476" r:id="rId10"/>
    <p:sldId id="477" r:id="rId11"/>
    <p:sldId id="478" r:id="rId12"/>
    <p:sldId id="479" r:id="rId13"/>
    <p:sldId id="487" r:id="rId14"/>
    <p:sldId id="480" r:id="rId15"/>
    <p:sldId id="481" r:id="rId16"/>
    <p:sldId id="486" r:id="rId17"/>
    <p:sldId id="489" r:id="rId18"/>
    <p:sldId id="483" r:id="rId19"/>
    <p:sldId id="484" r:id="rId20"/>
    <p:sldId id="485" r:id="rId21"/>
    <p:sldId id="488" r:id="rId22"/>
    <p:sldId id="491" r:id="rId23"/>
    <p:sldId id="495" r:id="rId24"/>
    <p:sldId id="492" r:id="rId25"/>
    <p:sldId id="493" r:id="rId26"/>
    <p:sldId id="494" r:id="rId27"/>
  </p:sldIdLst>
  <p:sldSz cx="9144000" cy="6858000" type="screen4x3"/>
  <p:notesSz cx="6735763" cy="98663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7A7"/>
    <a:srgbClr val="F5FBA3"/>
    <a:srgbClr val="FDA1AE"/>
    <a:srgbClr val="C3F8A6"/>
    <a:srgbClr val="FF3300"/>
    <a:srgbClr val="800000"/>
    <a:srgbClr val="ABB9F3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>
        <p:scale>
          <a:sx n="75" d="100"/>
          <a:sy n="75" d="100"/>
        </p:scale>
        <p:origin x="-1836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0"/>
    </p:cViewPr>
  </p:sorterViewPr>
  <p:notesViewPr>
    <p:cSldViewPr>
      <p:cViewPr varScale="1">
        <p:scale>
          <a:sx n="58" d="100"/>
          <a:sy n="58" d="100"/>
        </p:scale>
        <p:origin x="-1812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4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4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521098B-D65D-4C83-9D99-C2D78E62F78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7110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30E56E4-3196-4632-A149-F2B1C2D7760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2677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43755-966D-4E0F-AEB3-647544F9EFF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BD0FF-941F-4C4D-9999-E41A51ED74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ABA29-0D25-4E47-8C11-EE2F632A382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DD5CB-728E-4006-B081-FD7FA7CAE64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19278-71F4-41FC-8085-353B77BC7D9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9CE45-D778-4A18-858C-465312F6FB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68D2B-0148-48F4-8082-62F9A7C83D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94FA2-F71C-4080-BBAA-034C0894DED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5586F-CFE1-494D-9744-727DD43631D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DF6BC-6D71-4124-9185-DBE7A7A6BB0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B6827-3FE0-4DAB-8AE5-AE18A0EDDF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15EC5AB-9DF4-48B1-9CF4-6AD1CE7A39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2">
                  <a:alpha val="39999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pic>
        <p:nvPicPr>
          <p:cNvPr id="2056" name="Picture 12" descr="sterza 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03575" y="5876925"/>
            <a:ext cx="2592388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684213" y="5876925"/>
            <a:ext cx="1655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/>
              <a:t>@PaoloStern</a:t>
            </a:r>
          </a:p>
        </p:txBody>
      </p:sp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6443663" y="5876925"/>
            <a:ext cx="2232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/>
              <a:t>www.sternzanin.it</a:t>
            </a:r>
          </a:p>
        </p:txBody>
      </p:sp>
      <p:pic>
        <p:nvPicPr>
          <p:cNvPr id="2059" name="Picture 15" descr="ANd9GcT-rRLMZS2hclsc1S5hWipm4pCpLdZ0ugowlm-mOC3-1YZwBEmZAQ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9388" y="5876925"/>
            <a:ext cx="576262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3860800"/>
            <a:ext cx="6400800" cy="1752600"/>
          </a:xfrm>
        </p:spPr>
        <p:txBody>
          <a:bodyPr/>
          <a:lstStyle/>
          <a:p>
            <a:pPr eaLnBrk="1" hangingPunct="1"/>
            <a:r>
              <a:rPr lang="it-IT" dirty="0" smtClean="0"/>
              <a:t>Paolo </a:t>
            </a:r>
            <a:r>
              <a:rPr lang="it-IT" dirty="0" smtClean="0"/>
              <a:t>Stern</a:t>
            </a:r>
          </a:p>
          <a:p>
            <a:pPr eaLnBrk="1" hangingPunct="1"/>
            <a:endParaRPr lang="it-IT" dirty="0" smtClean="0"/>
          </a:p>
          <a:p>
            <a:pPr eaLnBrk="1" hangingPunct="1"/>
            <a:endParaRPr lang="it-IT" i="1" dirty="0" smtClean="0"/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285750" y="714375"/>
            <a:ext cx="850106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 dirty="0" smtClean="0"/>
              <a:t>Tassazione agevolata</a:t>
            </a:r>
            <a:endParaRPr lang="it-IT" sz="3200" b="1" dirty="0" smtClean="0">
              <a:solidFill>
                <a:schemeClr val="tx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it-IT" sz="3200" b="1" dirty="0" smtClean="0">
                <a:solidFill>
                  <a:schemeClr val="tx2"/>
                </a:solidFill>
              </a:rPr>
              <a:t>Salari di produttività</a:t>
            </a:r>
          </a:p>
          <a:p>
            <a:pPr algn="ctr">
              <a:spcBef>
                <a:spcPct val="50000"/>
              </a:spcBef>
            </a:pPr>
            <a:r>
              <a:rPr lang="it-IT" sz="3200" b="1" dirty="0" smtClean="0">
                <a:solidFill>
                  <a:schemeClr val="tx2"/>
                </a:solidFill>
              </a:rPr>
              <a:t>2014</a:t>
            </a:r>
            <a:endParaRPr lang="it-IT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it-IT" sz="4000" dirty="0" smtClean="0">
                <a:solidFill>
                  <a:srgbClr val="000000"/>
                </a:solidFill>
              </a:rPr>
              <a:t>La quota agevolata e sanzioni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14282" y="1071546"/>
            <a:ext cx="87154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000" dirty="0" smtClean="0"/>
          </a:p>
          <a:p>
            <a:endParaRPr lang="it-IT" sz="2000" dirty="0"/>
          </a:p>
        </p:txBody>
      </p:sp>
      <p:sp>
        <p:nvSpPr>
          <p:cNvPr id="4" name="Rettangolo 3"/>
          <p:cNvSpPr/>
          <p:nvPr/>
        </p:nvSpPr>
        <p:spPr>
          <a:xfrm>
            <a:off x="285720" y="1000108"/>
            <a:ext cx="8715436" cy="2862322"/>
          </a:xfrm>
          <a:prstGeom prst="rect">
            <a:avLst/>
          </a:prstGeom>
          <a:solidFill>
            <a:srgbClr val="F5F7A7"/>
          </a:solidFill>
        </p:spPr>
        <p:txBody>
          <a:bodyPr wrap="square">
            <a:spAutoFit/>
          </a:bodyPr>
          <a:lstStyle/>
          <a:p>
            <a:r>
              <a:rPr lang="it-IT" sz="2000" dirty="0" smtClean="0"/>
              <a:t>Il DPCM richiama i c. da 2 a 4 dell’art. 2  </a:t>
            </a:r>
            <a:r>
              <a:rPr lang="it-IT" sz="2000" dirty="0" err="1" smtClean="0"/>
              <a:t>DL</a:t>
            </a:r>
            <a:r>
              <a:rPr lang="it-IT" sz="2000" dirty="0" smtClean="0"/>
              <a:t> 98/2008, quindi le </a:t>
            </a:r>
            <a:r>
              <a:rPr lang="it-IT" sz="2000" dirty="0"/>
              <a:t>somme assoggettate ad imposta </a:t>
            </a:r>
            <a:r>
              <a:rPr lang="it-IT" sz="2000" dirty="0" smtClean="0"/>
              <a:t>sostitutiva:</a:t>
            </a:r>
          </a:p>
          <a:p>
            <a:endParaRPr lang="it-IT" sz="2000" dirty="0"/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non andranno comprese </a:t>
            </a:r>
            <a:r>
              <a:rPr lang="it-IT" sz="2000" dirty="0"/>
              <a:t>tra gli importi da considerarsi ai fini </a:t>
            </a:r>
            <a:r>
              <a:rPr lang="it-IT" sz="2000" dirty="0" smtClean="0"/>
              <a:t>ISEE;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andranno considerate </a:t>
            </a:r>
            <a:r>
              <a:rPr lang="it-IT" sz="2000" dirty="0"/>
              <a:t>ai fini dell'accesso alle prestazioni previdenziali </a:t>
            </a:r>
            <a:r>
              <a:rPr lang="it-IT" sz="2000" dirty="0" smtClean="0"/>
              <a:t>e assistenziali (es. reddito utile x determinazione ANF);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non concorrono alla formazione del reddito complessivo IRPEF del percipiente;</a:t>
            </a:r>
          </a:p>
          <a:p>
            <a:endParaRPr lang="it-IT" sz="2000" dirty="0"/>
          </a:p>
        </p:txBody>
      </p:sp>
      <p:sp>
        <p:nvSpPr>
          <p:cNvPr id="5" name="Rettangolo 4"/>
          <p:cNvSpPr/>
          <p:nvPr/>
        </p:nvSpPr>
        <p:spPr>
          <a:xfrm>
            <a:off x="571472" y="3643314"/>
            <a:ext cx="8215370" cy="1938992"/>
          </a:xfrm>
          <a:prstGeom prst="rect">
            <a:avLst/>
          </a:prstGeom>
          <a:solidFill>
            <a:srgbClr val="C3F8A6"/>
          </a:solidFill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Sanzioni per il Datore Lavoro – sostituto d’imposta</a:t>
            </a:r>
          </a:p>
          <a:p>
            <a:pPr algn="ctr"/>
            <a:endParaRPr lang="it-IT" sz="2000" dirty="0"/>
          </a:p>
          <a:p>
            <a:pPr algn="ctr"/>
            <a:r>
              <a:rPr lang="it-IT" sz="2000" b="1" dirty="0" smtClean="0"/>
              <a:t>Regime previsto in </a:t>
            </a:r>
            <a:r>
              <a:rPr lang="it-IT" sz="2000" b="1" dirty="0"/>
              <a:t>materia di imposte dirette </a:t>
            </a:r>
            <a:r>
              <a:rPr lang="it-IT" sz="2000" dirty="0" smtClean="0"/>
              <a:t>(es. sanzione del </a:t>
            </a:r>
            <a:r>
              <a:rPr lang="it-IT" sz="2000" dirty="0"/>
              <a:t>30% per </a:t>
            </a:r>
            <a:r>
              <a:rPr lang="it-IT" sz="2000" dirty="0" smtClean="0"/>
              <a:t>omesso versamento </a:t>
            </a:r>
            <a:r>
              <a:rPr lang="it-IT" sz="2000" dirty="0"/>
              <a:t>e 20% per l’omessa ritenuta </a:t>
            </a:r>
            <a:r>
              <a:rPr lang="it-IT" sz="2000" dirty="0" smtClean="0"/>
              <a:t>ai sensi artt. </a:t>
            </a:r>
            <a:r>
              <a:rPr lang="it-IT" sz="2000" dirty="0"/>
              <a:t>13 e 14 del </a:t>
            </a:r>
            <a:r>
              <a:rPr lang="it-IT" sz="2000" dirty="0" err="1"/>
              <a:t>D.Lgs</a:t>
            </a:r>
            <a:r>
              <a:rPr lang="it-IT" sz="2000" dirty="0"/>
              <a:t> n. </a:t>
            </a:r>
            <a:r>
              <a:rPr lang="it-IT" sz="2000" dirty="0" smtClean="0"/>
              <a:t>471/1997 - Circolare Agenzia delle Entrate n. 49/E del 10 luglio 2008)</a:t>
            </a:r>
            <a:endParaRPr lang="it-IT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it-IT" sz="4000" dirty="0" smtClean="0">
                <a:solidFill>
                  <a:srgbClr val="000000"/>
                </a:solidFill>
              </a:rPr>
              <a:t>Cosa è “salario di produttività”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14282" y="1071546"/>
            <a:ext cx="87154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000" dirty="0" smtClean="0"/>
          </a:p>
          <a:p>
            <a:endParaRPr lang="it-IT" sz="2000" dirty="0"/>
          </a:p>
        </p:txBody>
      </p:sp>
      <p:sp>
        <p:nvSpPr>
          <p:cNvPr id="4" name="Rettangolo 3"/>
          <p:cNvSpPr/>
          <p:nvPr/>
        </p:nvSpPr>
        <p:spPr>
          <a:xfrm>
            <a:off x="214282" y="2357430"/>
            <a:ext cx="8715436" cy="3170099"/>
          </a:xfrm>
          <a:prstGeom prst="rect">
            <a:avLst/>
          </a:prstGeom>
          <a:solidFill>
            <a:srgbClr val="F5F7A7"/>
          </a:solidFill>
        </p:spPr>
        <p:txBody>
          <a:bodyPr wrap="square">
            <a:spAutoFit/>
          </a:bodyPr>
          <a:lstStyle/>
          <a:p>
            <a:pPr lvl="0"/>
            <a:r>
              <a:rPr lang="it-IT" sz="2000" b="1" dirty="0" smtClean="0"/>
              <a:t>almeno 1 azione in almeno 3 di questi ambiti</a:t>
            </a:r>
            <a:r>
              <a:rPr lang="it-IT" sz="2000" dirty="0" smtClean="0"/>
              <a:t>:</a:t>
            </a:r>
          </a:p>
          <a:p>
            <a:pPr lvl="0"/>
            <a:r>
              <a:rPr lang="it-IT" sz="2000" dirty="0" smtClean="0"/>
              <a:t>1) modifiche </a:t>
            </a:r>
            <a:r>
              <a:rPr lang="it-IT" sz="2000" dirty="0"/>
              <a:t>dell’articolazione dell’orario di lavoro, sia in relazione ad una programmazione mensile di variazioni della quantità di ore sia alla loro diversa collocazione temporale;</a:t>
            </a:r>
          </a:p>
          <a:p>
            <a:pPr lvl="0"/>
            <a:r>
              <a:rPr lang="it-IT" sz="2000" dirty="0" smtClean="0"/>
              <a:t>2) programmazione </a:t>
            </a:r>
            <a:r>
              <a:rPr lang="it-IT" sz="2000" dirty="0"/>
              <a:t>aziendale più flessibile dei periodi di ferie eccedenti le due settimane;</a:t>
            </a:r>
          </a:p>
          <a:p>
            <a:pPr lvl="0"/>
            <a:r>
              <a:rPr lang="it-IT" sz="2000" dirty="0" smtClean="0"/>
              <a:t>3) introduzione </a:t>
            </a:r>
            <a:r>
              <a:rPr lang="it-IT" sz="2000" dirty="0"/>
              <a:t>di misure che abbiano il fine di contemperare la tutela dei lavoratori e l'utilizzo di nuove tecnologie funzionali all'attività lavorativa;</a:t>
            </a:r>
          </a:p>
          <a:p>
            <a:pPr lvl="0"/>
            <a:r>
              <a:rPr lang="it-IT" sz="2000" dirty="0" smtClean="0"/>
              <a:t>4) disciplina </a:t>
            </a:r>
            <a:r>
              <a:rPr lang="it-IT" sz="2000" dirty="0"/>
              <a:t>e individuazione di criteri di fungibilità delle mansioni e di implementazione delle competenze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sp>
        <p:nvSpPr>
          <p:cNvPr id="5" name="Rettangolo 4"/>
          <p:cNvSpPr/>
          <p:nvPr/>
        </p:nvSpPr>
        <p:spPr>
          <a:xfrm>
            <a:off x="214282" y="1500174"/>
            <a:ext cx="8715404" cy="400110"/>
          </a:xfrm>
          <a:prstGeom prst="rect">
            <a:avLst/>
          </a:prstGeom>
          <a:solidFill>
            <a:srgbClr val="C3F8A6"/>
          </a:solidFill>
        </p:spPr>
        <p:txBody>
          <a:bodyPr wrap="square">
            <a:spAutoFit/>
          </a:bodyPr>
          <a:lstStyle/>
          <a:p>
            <a:r>
              <a:rPr lang="it-IT" sz="2000" dirty="0" smtClean="0"/>
              <a:t>indici </a:t>
            </a:r>
            <a:r>
              <a:rPr lang="it-IT" sz="2000" dirty="0"/>
              <a:t>“misurabili” di produttività, redditività, qualità, efficienza,innovazione</a:t>
            </a:r>
          </a:p>
        </p:txBody>
      </p:sp>
      <p:sp>
        <p:nvSpPr>
          <p:cNvPr id="7" name="Rettangolo 6"/>
          <p:cNvSpPr/>
          <p:nvPr/>
        </p:nvSpPr>
        <p:spPr>
          <a:xfrm>
            <a:off x="2428860" y="928670"/>
            <a:ext cx="4265911" cy="400110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it-IT" sz="2000" b="1" dirty="0" smtClean="0"/>
              <a:t>trattamenti economici relativi ad: </a:t>
            </a:r>
            <a:endParaRPr lang="it-IT" sz="2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it-IT" sz="4000" dirty="0" smtClean="0">
                <a:solidFill>
                  <a:srgbClr val="000000"/>
                </a:solidFill>
              </a:rPr>
              <a:t>Cosa è “salario di produttività”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14282" y="1071546"/>
            <a:ext cx="87154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000" dirty="0" smtClean="0"/>
          </a:p>
          <a:p>
            <a:endParaRPr lang="it-IT" sz="2000" dirty="0"/>
          </a:p>
        </p:txBody>
      </p:sp>
      <p:sp>
        <p:nvSpPr>
          <p:cNvPr id="8" name="Rettangolo 7"/>
          <p:cNvSpPr/>
          <p:nvPr/>
        </p:nvSpPr>
        <p:spPr>
          <a:xfrm>
            <a:off x="642910" y="1000108"/>
            <a:ext cx="75009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000" dirty="0" smtClean="0"/>
          </a:p>
          <a:p>
            <a:r>
              <a:rPr lang="it-IT" sz="2000" dirty="0" smtClean="0"/>
              <a:t>I parametri previsti dalla contrattazione </a:t>
            </a:r>
            <a:r>
              <a:rPr lang="it-IT" sz="2000" dirty="0"/>
              <a:t>collettiva di secondo livello come “</a:t>
            </a:r>
            <a:r>
              <a:rPr lang="it-IT" sz="2000" b="1" dirty="0"/>
              <a:t>indici quantitativi”, quindi </a:t>
            </a:r>
            <a:r>
              <a:rPr lang="it-IT" sz="2000" b="1" dirty="0" smtClean="0"/>
              <a:t> devono esprimere valori </a:t>
            </a:r>
            <a:r>
              <a:rPr lang="it-IT" sz="2000" dirty="0" smtClean="0"/>
              <a:t>misurabili rispetto a questi fattori:</a:t>
            </a:r>
          </a:p>
          <a:p>
            <a:endParaRPr lang="it-IT" sz="2000" b="1" dirty="0"/>
          </a:p>
          <a:p>
            <a:endParaRPr lang="it-IT" sz="2000" b="1" dirty="0" smtClean="0"/>
          </a:p>
          <a:p>
            <a:r>
              <a:rPr lang="it-IT" sz="2000" dirty="0" smtClean="0"/>
              <a:t>A - produttività</a:t>
            </a:r>
            <a:r>
              <a:rPr lang="it-IT" sz="2000" dirty="0"/>
              <a:t>,</a:t>
            </a:r>
          </a:p>
          <a:p>
            <a:r>
              <a:rPr lang="it-IT" sz="2000" dirty="0" smtClean="0"/>
              <a:t>B - redditività</a:t>
            </a:r>
            <a:r>
              <a:rPr lang="it-IT" sz="2000" dirty="0"/>
              <a:t>,</a:t>
            </a:r>
          </a:p>
          <a:p>
            <a:r>
              <a:rPr lang="it-IT" sz="2000" dirty="0" smtClean="0"/>
              <a:t>C - efficienza o innovazione;</a:t>
            </a:r>
            <a:endParaRPr lang="it-IT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857752" y="2285992"/>
            <a:ext cx="3143272" cy="286232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2000" dirty="0"/>
              <a:t>G</a:t>
            </a:r>
            <a:r>
              <a:rPr lang="it-IT" sz="2000" dirty="0" smtClean="0"/>
              <a:t>li accordi collettivi non potranno limitarsi ad enunciare voci reddituali definite “utili alla produttività” ma </a:t>
            </a:r>
            <a:r>
              <a:rPr lang="it-IT" sz="2000" b="1" dirty="0" smtClean="0"/>
              <a:t>sarà necessario correlare le stesse voci al raggiungimento di un risultato MISURABILE</a:t>
            </a:r>
            <a:endParaRPr lang="it-IT" sz="2000" b="1" dirty="0"/>
          </a:p>
        </p:txBody>
      </p:sp>
      <p:sp>
        <p:nvSpPr>
          <p:cNvPr id="11" name="Rettangolo 10"/>
          <p:cNvSpPr/>
          <p:nvPr/>
        </p:nvSpPr>
        <p:spPr>
          <a:xfrm>
            <a:off x="214282" y="4429132"/>
            <a:ext cx="3929090" cy="1323439"/>
          </a:xfrm>
          <a:prstGeom prst="rect">
            <a:avLst/>
          </a:prstGeom>
          <a:solidFill>
            <a:srgbClr val="FDA1AE"/>
          </a:solidFill>
        </p:spPr>
        <p:txBody>
          <a:bodyPr wrap="square">
            <a:spAutoFit/>
          </a:bodyPr>
          <a:lstStyle/>
          <a:p>
            <a:r>
              <a:rPr lang="it-IT" sz="2000" i="1" dirty="0"/>
              <a:t>Quale indice quantitativo l’azienda potrà e dovrà produrre per attestare incrementi di innovazione?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it-IT" sz="4000" dirty="0" smtClean="0">
                <a:solidFill>
                  <a:srgbClr val="000000"/>
                </a:solidFill>
              </a:rPr>
              <a:t>Cosa è “salario di produttività”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14282" y="1071546"/>
            <a:ext cx="87154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000" dirty="0" smtClean="0"/>
          </a:p>
          <a:p>
            <a:endParaRPr lang="it-IT" sz="2000" dirty="0"/>
          </a:p>
        </p:txBody>
      </p:sp>
      <p:sp>
        <p:nvSpPr>
          <p:cNvPr id="8" name="Rettangolo 7"/>
          <p:cNvSpPr/>
          <p:nvPr/>
        </p:nvSpPr>
        <p:spPr>
          <a:xfrm>
            <a:off x="285720" y="1000108"/>
            <a:ext cx="85725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MINISTERO DEL LAVORO - Decreto 24 gennaio 2012 – art. 2</a:t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…. </a:t>
            </a:r>
            <a:r>
              <a:rPr lang="it-IT" sz="2000" b="1" dirty="0" smtClean="0"/>
              <a:t>Ai fini della fruizione dello </a:t>
            </a:r>
            <a:r>
              <a:rPr lang="it-IT" sz="2000" b="1" dirty="0" smtClean="0">
                <a:solidFill>
                  <a:srgbClr val="FF0000"/>
                </a:solidFill>
              </a:rPr>
              <a:t>sgravio contributivo </a:t>
            </a:r>
            <a:r>
              <a:rPr lang="it-IT" sz="2000" b="1" dirty="0" smtClean="0"/>
              <a:t>di cui al comma 1, i contratti collettivi aziendali o territoriali, ovvero di secondo livello, devono</a:t>
            </a:r>
            <a:r>
              <a:rPr lang="it-IT" sz="2000" dirty="0" smtClean="0"/>
              <a:t>:</a:t>
            </a:r>
          </a:p>
          <a:p>
            <a:endParaRPr lang="it-IT" sz="2000" dirty="0" smtClean="0"/>
          </a:p>
          <a:p>
            <a:r>
              <a:rPr lang="it-IT" sz="2000" dirty="0" smtClean="0"/>
              <a:t>a) essere sottoscritti dai datori di lavoro e depositati, qualora il deposito non sia già avvenuto, </a:t>
            </a:r>
            <a:r>
              <a:rPr lang="it-IT" sz="2000" dirty="0" smtClean="0">
                <a:solidFill>
                  <a:srgbClr val="FF0000"/>
                </a:solidFill>
              </a:rPr>
              <a:t>a cura dei medesimi datori di lavoro o dalle associazioni a cui aderiscono</a:t>
            </a:r>
            <a:r>
              <a:rPr lang="it-IT" sz="2000" dirty="0" smtClean="0"/>
              <a:t>, presso la Direzione provinciale del lavoro entro trenta giorni dalla data di entrata in vigore del presente decreto;</a:t>
            </a:r>
          </a:p>
          <a:p>
            <a:endParaRPr lang="it-IT" sz="2000" dirty="0" smtClean="0"/>
          </a:p>
          <a:p>
            <a:r>
              <a:rPr lang="it-IT" sz="2000" dirty="0" smtClean="0"/>
              <a:t>b) </a:t>
            </a:r>
            <a:r>
              <a:rPr lang="it-IT" sz="2000" dirty="0" smtClean="0">
                <a:solidFill>
                  <a:srgbClr val="FF0000"/>
                </a:solidFill>
              </a:rPr>
              <a:t>prevedere erogazioni correlate </a:t>
            </a:r>
            <a:r>
              <a:rPr lang="it-IT" sz="2000" dirty="0" smtClean="0"/>
              <a:t>ad incrementi di </a:t>
            </a:r>
            <a:r>
              <a:rPr lang="it-IT" sz="2000" dirty="0" smtClean="0">
                <a:solidFill>
                  <a:srgbClr val="FF0000"/>
                </a:solidFill>
              </a:rPr>
              <a:t>produttività, qualità, redditività, innovazione ed efficienza organizzativa</a:t>
            </a:r>
            <a:r>
              <a:rPr lang="it-IT" sz="2000" dirty="0" smtClean="0"/>
              <a:t>, oltre che </a:t>
            </a:r>
            <a:r>
              <a:rPr lang="it-IT" sz="2000" dirty="0" smtClean="0">
                <a:solidFill>
                  <a:srgbClr val="FF0000"/>
                </a:solidFill>
              </a:rPr>
              <a:t>collegate ai risultati riferiti all'andamento economico o agli utili della impresa </a:t>
            </a:r>
            <a:r>
              <a:rPr lang="it-IT" sz="2000" dirty="0" smtClean="0"/>
              <a:t>o a </a:t>
            </a:r>
            <a:r>
              <a:rPr lang="it-IT" sz="2000" dirty="0" smtClean="0">
                <a:solidFill>
                  <a:srgbClr val="FF0000"/>
                </a:solidFill>
              </a:rPr>
              <a:t>ogni altro elemento rilevante ai fini del miglioramento della competitività aziendale.</a:t>
            </a:r>
            <a:endParaRPr lang="it-IT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it-IT" sz="4000" dirty="0" smtClean="0">
                <a:solidFill>
                  <a:srgbClr val="000000"/>
                </a:solidFill>
              </a:rPr>
              <a:t>Cosa è “salario di produttività”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14282" y="928670"/>
            <a:ext cx="87154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000" dirty="0" smtClean="0"/>
          </a:p>
          <a:p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857224" y="2143116"/>
            <a:ext cx="80010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/>
              <a:t>La redditività</a:t>
            </a:r>
            <a:r>
              <a:rPr lang="it-IT" sz="2000" dirty="0" smtClean="0"/>
              <a:t>, indica la percentuale di guadagno percepita dai soci che hanno investito nel capitale proprio dell'azienda il proprio denaro o i propri beni. </a:t>
            </a:r>
            <a:endParaRPr lang="it-IT" sz="2000" dirty="0"/>
          </a:p>
        </p:txBody>
      </p:sp>
      <p:sp>
        <p:nvSpPr>
          <p:cNvPr id="10" name="Rettangolo 9"/>
          <p:cNvSpPr/>
          <p:nvPr/>
        </p:nvSpPr>
        <p:spPr>
          <a:xfrm>
            <a:off x="428596" y="1071546"/>
            <a:ext cx="75724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/>
              <a:t>La produttività </a:t>
            </a:r>
            <a:r>
              <a:rPr lang="it-IT" sz="2000" dirty="0" smtClean="0"/>
              <a:t>del lavoro può essere calcolata come rapporto fra il fatturato o il margine operativo lordo e il numero di persone occupate ovvero il tempo impiegato per la produzione.</a:t>
            </a:r>
            <a:endParaRPr lang="it-IT" sz="2000" dirty="0"/>
          </a:p>
        </p:txBody>
      </p:sp>
      <p:sp>
        <p:nvSpPr>
          <p:cNvPr id="11" name="Rettangolo 10"/>
          <p:cNvSpPr/>
          <p:nvPr/>
        </p:nvSpPr>
        <p:spPr>
          <a:xfrm>
            <a:off x="1214414" y="3286124"/>
            <a:ext cx="68580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/>
              <a:t>L'efficienza</a:t>
            </a:r>
            <a:r>
              <a:rPr lang="it-IT" sz="2000" dirty="0" smtClean="0"/>
              <a:t> è la capacità di azione o di produzione con il minimo di scarto, di spesa, di risorse e di tempo impiegati</a:t>
            </a:r>
            <a:endParaRPr lang="it-IT" sz="2000" dirty="0"/>
          </a:p>
        </p:txBody>
      </p:sp>
      <p:sp>
        <p:nvSpPr>
          <p:cNvPr id="12" name="Rettangolo 11"/>
          <p:cNvSpPr/>
          <p:nvPr/>
        </p:nvSpPr>
        <p:spPr>
          <a:xfrm>
            <a:off x="1571604" y="4286256"/>
            <a:ext cx="72152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/>
              <a:t>L'innovazione</a:t>
            </a:r>
            <a:r>
              <a:rPr lang="it-IT" sz="2000" dirty="0" smtClean="0"/>
              <a:t> riguarda un processo che garantisce risultati maggiori, anche se non sempre efficaci e migliorativi, rispetto a ciò che va a modificare</a:t>
            </a:r>
            <a:endParaRPr lang="it-IT" sz="2000" dirty="0"/>
          </a:p>
        </p:txBody>
      </p:sp>
      <p:sp>
        <p:nvSpPr>
          <p:cNvPr id="13" name="Freccia circolare a destra 12"/>
          <p:cNvSpPr/>
          <p:nvPr/>
        </p:nvSpPr>
        <p:spPr>
          <a:xfrm rot="20490038">
            <a:off x="188784" y="1381718"/>
            <a:ext cx="357190" cy="1248144"/>
          </a:xfrm>
          <a:prstGeom prst="curvedRightArrow">
            <a:avLst>
              <a:gd name="adj1" fmla="val 25000"/>
              <a:gd name="adj2" fmla="val 50000"/>
              <a:gd name="adj3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4" name="Freccia circolare a destra 13"/>
          <p:cNvSpPr/>
          <p:nvPr/>
        </p:nvSpPr>
        <p:spPr>
          <a:xfrm rot="20490038">
            <a:off x="617382" y="2739040"/>
            <a:ext cx="357190" cy="1248144"/>
          </a:xfrm>
          <a:prstGeom prst="curvedRightArrow">
            <a:avLst>
              <a:gd name="adj1" fmla="val 25000"/>
              <a:gd name="adj2" fmla="val 50000"/>
              <a:gd name="adj3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5" name="Freccia circolare a destra 14"/>
          <p:cNvSpPr/>
          <p:nvPr/>
        </p:nvSpPr>
        <p:spPr>
          <a:xfrm rot="20490038">
            <a:off x="867306" y="4030759"/>
            <a:ext cx="357190" cy="1022309"/>
          </a:xfrm>
          <a:prstGeom prst="curvedRightArrow">
            <a:avLst>
              <a:gd name="adj1" fmla="val 25000"/>
              <a:gd name="adj2" fmla="val 50000"/>
              <a:gd name="adj3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>
                <a:solidFill>
                  <a:srgbClr val="000000"/>
                </a:solidFill>
              </a:rPr>
              <a:t>Cosa è “salario di produttività”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642910" y="1500174"/>
            <a:ext cx="74295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i="1" dirty="0"/>
              <a:t>“La retribuzione di produttività </a:t>
            </a:r>
            <a:r>
              <a:rPr lang="it-IT" sz="2000" b="1" i="1" dirty="0">
                <a:solidFill>
                  <a:srgbClr val="FF0000"/>
                </a:solidFill>
              </a:rPr>
              <a:t>individualmente riconosciuta </a:t>
            </a:r>
            <a:r>
              <a:rPr lang="it-IT" sz="2000" i="1" dirty="0"/>
              <a:t>che </a:t>
            </a:r>
            <a:r>
              <a:rPr lang="it-IT" sz="2000" i="1" dirty="0" smtClean="0"/>
              <a:t>può beneficiare </a:t>
            </a:r>
            <a:r>
              <a:rPr lang="it-IT" sz="2000" i="1" dirty="0"/>
              <a:t>dell'imposta sostitutiva di cui al comma 1, non può </a:t>
            </a:r>
            <a:r>
              <a:rPr lang="it-IT" sz="2000" i="1" dirty="0" smtClean="0"/>
              <a:t>comunque essere </a:t>
            </a:r>
            <a:r>
              <a:rPr lang="it-IT" sz="2000" i="1" dirty="0"/>
              <a:t>complessivamente superiore, nel corso dell'anno 2013, ad euro </a:t>
            </a:r>
            <a:r>
              <a:rPr lang="it-IT" sz="2000" i="1" dirty="0" smtClean="0"/>
              <a:t>2.500 lordi</a:t>
            </a:r>
            <a:r>
              <a:rPr lang="it-IT" sz="2000" i="1" dirty="0"/>
              <a:t>.”</a:t>
            </a:r>
            <a:endParaRPr lang="it-IT" sz="2000" dirty="0"/>
          </a:p>
        </p:txBody>
      </p:sp>
      <p:sp>
        <p:nvSpPr>
          <p:cNvPr id="4" name="Freccia in giù 3"/>
          <p:cNvSpPr/>
          <p:nvPr/>
        </p:nvSpPr>
        <p:spPr>
          <a:xfrm>
            <a:off x="3786182" y="3143248"/>
            <a:ext cx="48463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214414" y="3929066"/>
            <a:ext cx="5857916" cy="1323439"/>
          </a:xfrm>
          <a:prstGeom prst="rect">
            <a:avLst/>
          </a:prstGeom>
          <a:solidFill>
            <a:srgbClr val="F5FBA3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Qualunque siano gli indici che definiscano il salario di produttività, questi vanno ricondotti comunque ad una prestazione (o una retribuzione?)  personale</a:t>
            </a:r>
            <a:endParaRPr lang="it-IT" sz="2000" dirty="0"/>
          </a:p>
        </p:txBody>
      </p:sp>
      <p:sp>
        <p:nvSpPr>
          <p:cNvPr id="6" name="Freccia circolare in giù 5"/>
          <p:cNvSpPr/>
          <p:nvPr/>
        </p:nvSpPr>
        <p:spPr>
          <a:xfrm>
            <a:off x="2071670" y="1142984"/>
            <a:ext cx="2786082" cy="42862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Freccia circolare in giù 6"/>
          <p:cNvSpPr/>
          <p:nvPr/>
        </p:nvSpPr>
        <p:spPr>
          <a:xfrm>
            <a:off x="3500430" y="1142984"/>
            <a:ext cx="1928826" cy="42862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/>
              <a:t>Esempi di azioni nelle aree d’intervento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642910" y="1500174"/>
            <a:ext cx="74295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/>
              <a:t>Orario di lavoro.</a:t>
            </a:r>
            <a:endParaRPr lang="it-IT" sz="2000" dirty="0" smtClean="0"/>
          </a:p>
          <a:p>
            <a:endParaRPr lang="it-IT" sz="2000" dirty="0"/>
          </a:p>
          <a:p>
            <a:r>
              <a:rPr lang="it-IT" sz="2000" dirty="0" smtClean="0"/>
              <a:t>L’azienda </a:t>
            </a:r>
            <a:r>
              <a:rPr lang="it-IT" sz="2000" dirty="0"/>
              <a:t>può </a:t>
            </a:r>
            <a:r>
              <a:rPr lang="it-IT" sz="2000" dirty="0" smtClean="0"/>
              <a:t>avviare una articolazione flessibile degli orari di lavoro in cui si proceda ad un computo “a valle” dell’orario effettivo compensando automaticamente picchi e flessi di attività (es. I set. 35 </a:t>
            </a:r>
            <a:r>
              <a:rPr lang="it-IT" sz="2000" dirty="0" err="1" smtClean="0"/>
              <a:t>hh</a:t>
            </a:r>
            <a:r>
              <a:rPr lang="it-IT" sz="2000" dirty="0" smtClean="0"/>
              <a:t>, II set. 45 </a:t>
            </a:r>
            <a:r>
              <a:rPr lang="it-IT" sz="2000" dirty="0" err="1" smtClean="0"/>
              <a:t>hh</a:t>
            </a:r>
            <a:r>
              <a:rPr lang="it-IT" sz="2000" dirty="0" smtClean="0"/>
              <a:t>, III set. 42 </a:t>
            </a:r>
            <a:r>
              <a:rPr lang="it-IT" sz="2000" dirty="0" err="1" smtClean="0"/>
              <a:t>hh</a:t>
            </a:r>
            <a:r>
              <a:rPr lang="it-IT" sz="2000" dirty="0" smtClean="0"/>
              <a:t>, IV set. 38 </a:t>
            </a:r>
            <a:r>
              <a:rPr lang="it-IT" sz="2000" dirty="0" err="1" smtClean="0"/>
              <a:t>hh</a:t>
            </a:r>
            <a:r>
              <a:rPr lang="it-IT" sz="2000" dirty="0" smtClean="0"/>
              <a:t>). Adottando questo sistema non si maturerebbe orario straordinario ed a fronte di ciò potrebbe essere erogata una indennità di flessibilità. </a:t>
            </a:r>
            <a:r>
              <a:rPr lang="it-IT" sz="2000" dirty="0">
                <a:solidFill>
                  <a:srgbClr val="FF0000"/>
                </a:solidFill>
              </a:rPr>
              <a:t>Il valore </a:t>
            </a:r>
            <a:r>
              <a:rPr lang="it-IT" sz="2000" dirty="0" smtClean="0">
                <a:solidFill>
                  <a:srgbClr val="FF0000"/>
                </a:solidFill>
              </a:rPr>
              <a:t>dell’indennità potrebbe </a:t>
            </a:r>
            <a:r>
              <a:rPr lang="it-IT" sz="2000" dirty="0">
                <a:solidFill>
                  <a:srgbClr val="FF0000"/>
                </a:solidFill>
              </a:rPr>
              <a:t>essere </a:t>
            </a:r>
            <a:r>
              <a:rPr lang="it-IT" sz="2000" dirty="0" smtClean="0">
                <a:solidFill>
                  <a:srgbClr val="FF0000"/>
                </a:solidFill>
              </a:rPr>
              <a:t>detassato</a:t>
            </a:r>
            <a:r>
              <a:rPr lang="it-IT" sz="2000" dirty="0" smtClean="0"/>
              <a:t>.</a:t>
            </a:r>
            <a:endParaRPr lang="it-IT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/>
              <a:t>Esempi di azioni nelle aree d’intervento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642910" y="1500174"/>
            <a:ext cx="74295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/>
              <a:t>Ferie</a:t>
            </a:r>
            <a:r>
              <a:rPr lang="it-IT" sz="2000" dirty="0"/>
              <a:t>. </a:t>
            </a:r>
            <a:endParaRPr lang="it-IT" sz="2000" dirty="0" smtClean="0"/>
          </a:p>
          <a:p>
            <a:endParaRPr lang="it-IT" sz="2000" dirty="0"/>
          </a:p>
          <a:p>
            <a:r>
              <a:rPr lang="it-IT" sz="2000" dirty="0" smtClean="0"/>
              <a:t>L’azienda </a:t>
            </a:r>
            <a:r>
              <a:rPr lang="it-IT" sz="2000" dirty="0"/>
              <a:t>può disporre che 10 giorni di ferie siano goduti singolarmente d’ufficio in un determinato giorno della settimana (es. il venerdì) per 10 settimane consecutive in periodi di scarsa produzione. </a:t>
            </a:r>
            <a:r>
              <a:rPr lang="it-IT" sz="2000" dirty="0">
                <a:solidFill>
                  <a:srgbClr val="FF0000"/>
                </a:solidFill>
              </a:rPr>
              <a:t>Il valore giornaliero del giorno di ferie goduto singolarmente potrebbe essere </a:t>
            </a:r>
            <a:r>
              <a:rPr lang="it-IT" sz="2000" dirty="0" smtClean="0">
                <a:solidFill>
                  <a:srgbClr val="FF0000"/>
                </a:solidFill>
              </a:rPr>
              <a:t>detassato</a:t>
            </a:r>
            <a:r>
              <a:rPr lang="it-IT" sz="2000" dirty="0" smtClean="0"/>
              <a:t>.</a:t>
            </a:r>
            <a:endParaRPr lang="it-IT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/>
              <a:t>Esempi di azioni nelle aree d’intervento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642910" y="1500174"/>
            <a:ext cx="74295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/>
              <a:t>Innovazione tecnologica</a:t>
            </a:r>
            <a:r>
              <a:rPr lang="it-IT" sz="2000" dirty="0" smtClean="0"/>
              <a:t>. </a:t>
            </a:r>
          </a:p>
          <a:p>
            <a:endParaRPr lang="it-IT" sz="2000" dirty="0"/>
          </a:p>
          <a:p>
            <a:r>
              <a:rPr lang="it-IT" sz="2000" dirty="0" smtClean="0"/>
              <a:t>L’azienda potrebbe inserire nuovi macchinari che impongano ritmi del lavoro diversi che comunque garantiscano i principi del TU 81/08. Per fare questo potrebbe aver bisogno di percorsi di formazione.</a:t>
            </a:r>
          </a:p>
          <a:p>
            <a:r>
              <a:rPr lang="it-IT" sz="2000" dirty="0" smtClean="0">
                <a:solidFill>
                  <a:srgbClr val="FF0000"/>
                </a:solidFill>
              </a:rPr>
              <a:t>Le ore retribuite per formazione potrebbero essere detassate</a:t>
            </a:r>
            <a:r>
              <a:rPr lang="it-IT" sz="2000" dirty="0"/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/>
              <a:t>Esempi di azioni nelle aree d’intervento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642910" y="1500174"/>
            <a:ext cx="77153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/>
              <a:t>Mansioni</a:t>
            </a:r>
            <a:r>
              <a:rPr lang="it-IT" sz="2000" dirty="0"/>
              <a:t>. </a:t>
            </a:r>
            <a:endParaRPr lang="it-IT" sz="2000" dirty="0" smtClean="0"/>
          </a:p>
          <a:p>
            <a:endParaRPr lang="it-IT" sz="2000" dirty="0"/>
          </a:p>
          <a:p>
            <a:r>
              <a:rPr lang="it-IT" sz="2000" dirty="0" smtClean="0"/>
              <a:t>Ai </a:t>
            </a:r>
            <a:r>
              <a:rPr lang="it-IT" sz="2000" dirty="0"/>
              <a:t>fini di consentire un più proficuo utilizzo della manodopera si può prevedere l’accorpamento di mansioni differenti, anche di peso professionale diverso, consentendo, per esempio, di evitare sovraccarichi, e lavoro straordinario, per talune figure professionali ed al contrario contrazione di attività per altre. </a:t>
            </a:r>
            <a:endParaRPr lang="it-IT" sz="2000" dirty="0" smtClean="0"/>
          </a:p>
          <a:p>
            <a:r>
              <a:rPr lang="it-IT" sz="2000" dirty="0" smtClean="0">
                <a:solidFill>
                  <a:srgbClr val="FF0000"/>
                </a:solidFill>
              </a:rPr>
              <a:t>Ogni </a:t>
            </a:r>
            <a:r>
              <a:rPr lang="it-IT" sz="2000" dirty="0">
                <a:solidFill>
                  <a:srgbClr val="FF0000"/>
                </a:solidFill>
              </a:rPr>
              <a:t>eventuale indennità economica concessa a tal fine potrebbe essere </a:t>
            </a:r>
            <a:r>
              <a:rPr lang="it-IT" sz="2000" dirty="0" smtClean="0">
                <a:solidFill>
                  <a:srgbClr val="FF0000"/>
                </a:solidFill>
              </a:rPr>
              <a:t>detassata</a:t>
            </a:r>
            <a:r>
              <a:rPr lang="it-IT" sz="2000" dirty="0" smtClean="0"/>
              <a:t>.</a:t>
            </a:r>
            <a:endParaRPr lang="it-IT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1340768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/>
              <a:t>Aumenta di 500 euro il </a:t>
            </a:r>
            <a:r>
              <a:rPr lang="it-IT" sz="2000" b="1" dirty="0"/>
              <a:t>premio di produzione 2014</a:t>
            </a:r>
            <a:r>
              <a:rPr lang="it-IT" sz="2000" dirty="0"/>
              <a:t>: il decreto che proroga </a:t>
            </a:r>
            <a:r>
              <a:rPr lang="it-IT" sz="2000" dirty="0" smtClean="0"/>
              <a:t>la </a:t>
            </a:r>
            <a:r>
              <a:rPr lang="it-IT" sz="2000" b="1" dirty="0" smtClean="0"/>
              <a:t>detassazione</a:t>
            </a:r>
            <a:r>
              <a:rPr lang="it-IT" sz="2000" dirty="0"/>
              <a:t> delle voci di salario legate alla produttività aziendale è stato pubblicato sulla Gazzetta Ufficiale del 29 aprile, innalzando da 2.500 a </a:t>
            </a:r>
            <a:r>
              <a:rPr lang="it-IT" sz="2000" b="1" dirty="0"/>
              <a:t>3.000 euro il tetto</a:t>
            </a:r>
            <a:r>
              <a:rPr lang="it-IT" sz="2000" dirty="0"/>
              <a:t> massimo annuo. </a:t>
            </a:r>
            <a:endParaRPr lang="it-IT" sz="2000" dirty="0" smtClean="0"/>
          </a:p>
          <a:p>
            <a:pPr algn="just"/>
            <a:r>
              <a:rPr lang="it-IT" sz="2000" dirty="0" smtClean="0"/>
              <a:t>Il </a:t>
            </a:r>
            <a:r>
              <a:rPr lang="it-IT" sz="2000" dirty="0"/>
              <a:t>riferimento normativo è la Finanziaria 2013</a:t>
            </a:r>
            <a:r>
              <a:rPr lang="it-IT" sz="2000" i="1" dirty="0"/>
              <a:t> (legge 228/2012</a:t>
            </a:r>
            <a:r>
              <a:rPr lang="it-IT" sz="2000" dirty="0"/>
              <a:t>), in base alla quale i premi di produttività, da erogare </a:t>
            </a:r>
            <a:r>
              <a:rPr lang="it-IT" sz="2000" dirty="0" err="1"/>
              <a:t>esclusivamene</a:t>
            </a:r>
            <a:r>
              <a:rPr lang="it-IT" sz="2000" dirty="0"/>
              <a:t> nel settore privato, possono essere riconosciuti a lavoratori dipendenti con stipendio annuo fino a</a:t>
            </a:r>
            <a:r>
              <a:rPr lang="it-IT" sz="2000" b="1" dirty="0"/>
              <a:t> 40mila euro.</a:t>
            </a:r>
            <a:r>
              <a:rPr lang="it-IT" sz="2000" dirty="0"/>
              <a:t> </a:t>
            </a:r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r>
              <a:rPr lang="it-IT" sz="2000" dirty="0" smtClean="0"/>
              <a:t>Questa </a:t>
            </a:r>
            <a:r>
              <a:rPr lang="it-IT" sz="2000" dirty="0"/>
              <a:t>quota della retribuzione può essere svincolata dalla normale tassazione, applicando se più conveniente l’</a:t>
            </a:r>
            <a:r>
              <a:rPr lang="it-IT" sz="2000" b="1" dirty="0"/>
              <a:t>aliquota agevolata</a:t>
            </a:r>
            <a:r>
              <a:rPr lang="it-IT" sz="2000" dirty="0"/>
              <a:t> del 10%. Le </a:t>
            </a:r>
            <a:r>
              <a:rPr lang="it-IT" sz="2000" b="1" dirty="0"/>
              <a:t>regole applicative</a:t>
            </a:r>
            <a:r>
              <a:rPr lang="it-IT" sz="2000" dirty="0"/>
              <a:t> restano le stesse del </a:t>
            </a:r>
            <a:r>
              <a:rPr lang="it-IT" sz="2000" dirty="0" smtClean="0"/>
              <a:t>2013</a:t>
            </a:r>
            <a:r>
              <a:rPr lang="it-IT" sz="2000" dirty="0"/>
              <a:t>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763688" y="260648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/>
              <a:t>DPCM 19.02.02.2014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602194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it-IT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Il deposito in DTL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642910" y="1000108"/>
            <a:ext cx="77153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…</a:t>
            </a:r>
            <a:r>
              <a:rPr lang="it-IT" sz="2000" dirty="0" smtClean="0">
                <a:solidFill>
                  <a:srgbClr val="FF0000"/>
                </a:solidFill>
              </a:rPr>
              <a:t>, i datori di lavoro provvedono a depositare i contratti presso la </a:t>
            </a:r>
            <a:r>
              <a:rPr lang="it-IT" sz="2000" b="1" dirty="0" smtClean="0">
                <a:solidFill>
                  <a:srgbClr val="FF0000"/>
                </a:solidFill>
              </a:rPr>
              <a:t>Direzione territoriale del lavoro </a:t>
            </a:r>
            <a:r>
              <a:rPr lang="it-IT" sz="2000" dirty="0" smtClean="0">
                <a:solidFill>
                  <a:srgbClr val="FF0000"/>
                </a:solidFill>
              </a:rPr>
              <a:t>territorialmente competente entro </a:t>
            </a:r>
            <a:r>
              <a:rPr lang="it-IT" sz="2000" b="1" dirty="0" smtClean="0">
                <a:solidFill>
                  <a:srgbClr val="FF0000"/>
                </a:solidFill>
              </a:rPr>
              <a:t>30 giorni </a:t>
            </a:r>
            <a:r>
              <a:rPr lang="it-IT" sz="2000" dirty="0" smtClean="0">
                <a:solidFill>
                  <a:srgbClr val="FF0000"/>
                </a:solidFill>
              </a:rPr>
              <a:t>dalla loro sottoscrizione</a:t>
            </a:r>
            <a:r>
              <a:rPr lang="it-IT" sz="2000" dirty="0" smtClean="0"/>
              <a:t>, con </a:t>
            </a:r>
            <a:r>
              <a:rPr lang="it-IT" sz="2000" b="1" dirty="0" smtClean="0">
                <a:solidFill>
                  <a:srgbClr val="FF0000"/>
                </a:solidFill>
              </a:rPr>
              <a:t>allegata autodichiarazione di conformità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000" dirty="0" smtClean="0"/>
              <a:t>dell'accordo depositato alle disposizioni del presente decreto</a:t>
            </a:r>
          </a:p>
          <a:p>
            <a:pPr algn="ctr"/>
            <a:r>
              <a:rPr lang="it-IT" sz="2000" dirty="0" smtClean="0"/>
              <a:t>Art. 3 DPCM </a:t>
            </a:r>
            <a:r>
              <a:rPr lang="it-IT" sz="2000" dirty="0" smtClean="0"/>
              <a:t>22/01/2013 – ribadito da DPCM 2014</a:t>
            </a:r>
            <a:endParaRPr lang="it-IT" sz="2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14282" y="3000372"/>
            <a:ext cx="87868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Annotazioni.</a:t>
            </a:r>
          </a:p>
          <a:p>
            <a:r>
              <a:rPr lang="it-IT" sz="2000" dirty="0" smtClean="0"/>
              <a:t>Procedura nota per la decontribuzione (DM </a:t>
            </a:r>
            <a:r>
              <a:rPr lang="it-IT" sz="2000" dirty="0" err="1" smtClean="0"/>
              <a:t>MinLav</a:t>
            </a:r>
            <a:r>
              <a:rPr lang="it-IT" sz="2000" dirty="0" smtClean="0"/>
              <a:t> 24/01/2012)</a:t>
            </a:r>
          </a:p>
          <a:p>
            <a:endParaRPr lang="it-IT" sz="2000" dirty="0" smtClean="0"/>
          </a:p>
          <a:p>
            <a:r>
              <a:rPr lang="it-IT" sz="2000" dirty="0" smtClean="0"/>
              <a:t>E se gli accordi sono territoriali? (il DM x decontribuzione prevede il deposito a cura delle OODD)</a:t>
            </a:r>
          </a:p>
          <a:p>
            <a:endParaRPr lang="it-IT" sz="2000" dirty="0" smtClean="0"/>
          </a:p>
          <a:p>
            <a:r>
              <a:rPr lang="it-IT" sz="2000" dirty="0" smtClean="0"/>
              <a:t>La dichiarazione di conformità è possibile inserirla nell’ambito del medesimo accordo (in questo modo risulta anche condivisa con le OOSS)?</a:t>
            </a:r>
            <a:endParaRPr lang="it-IT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/>
              <a:t>Da quando posso detassare?</a:t>
            </a:r>
            <a:endParaRPr lang="it-IT" sz="4000" dirty="0"/>
          </a:p>
        </p:txBody>
      </p:sp>
      <p:sp>
        <p:nvSpPr>
          <p:cNvPr id="3" name="Rettangolo 2"/>
          <p:cNvSpPr/>
          <p:nvPr/>
        </p:nvSpPr>
        <p:spPr>
          <a:xfrm>
            <a:off x="357158" y="1357298"/>
            <a:ext cx="807249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/>
              <a:t>Circolare congiunta n. 3/2011 dell’Agenzia </a:t>
            </a:r>
            <a:r>
              <a:rPr lang="it-IT" sz="2000" dirty="0" smtClean="0"/>
              <a:t>delle Entrate </a:t>
            </a:r>
            <a:r>
              <a:rPr lang="it-IT" sz="2000" dirty="0"/>
              <a:t>e del Ministero del lavoro, era stato chiarito che era possibile </a:t>
            </a:r>
            <a:r>
              <a:rPr lang="it-IT" sz="2000" dirty="0" smtClean="0"/>
              <a:t>detassare solamente </a:t>
            </a:r>
            <a:r>
              <a:rPr lang="it-IT" sz="2000" dirty="0"/>
              <a:t>dalla data di firma dell’accordo di secondo </a:t>
            </a:r>
            <a:r>
              <a:rPr lang="it-IT" sz="2000" dirty="0" smtClean="0"/>
              <a:t>livello. Tale criterio deve intendersi confermato.</a:t>
            </a:r>
            <a:endParaRPr lang="it-IT" sz="2000" dirty="0"/>
          </a:p>
        </p:txBody>
      </p:sp>
      <p:sp>
        <p:nvSpPr>
          <p:cNvPr id="4" name="Freccia in giù 3"/>
          <p:cNvSpPr/>
          <p:nvPr/>
        </p:nvSpPr>
        <p:spPr>
          <a:xfrm>
            <a:off x="2571736" y="2714620"/>
            <a:ext cx="571504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071538" y="3643314"/>
            <a:ext cx="6929486" cy="1323439"/>
          </a:xfrm>
          <a:prstGeom prst="rect">
            <a:avLst/>
          </a:prstGeom>
          <a:solidFill>
            <a:srgbClr val="F5FBA3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/>
              <a:t>L’accordo deve essere depositato entro 30 gg.</a:t>
            </a:r>
          </a:p>
          <a:p>
            <a:pPr algn="just"/>
            <a:r>
              <a:rPr lang="it-IT" sz="2000" dirty="0" smtClean="0"/>
              <a:t>Se un accordo già sottoscritto non è stato depositato o non è stata rilasciata dichiarazione di conformità andrà fatto entro 13/06/2014 (entro 30 gg da entrata in vigore DPCM)</a:t>
            </a:r>
            <a:endParaRPr lang="it-IT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1124744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FF0000"/>
                </a:solidFill>
              </a:rPr>
              <a:t>Se </a:t>
            </a:r>
            <a:r>
              <a:rPr lang="it-IT" sz="2000" dirty="0">
                <a:solidFill>
                  <a:srgbClr val="FF0000"/>
                </a:solidFill>
              </a:rPr>
              <a:t>il rapporto di lavoro nel 2013 </a:t>
            </a:r>
            <a:r>
              <a:rPr lang="it-IT" sz="2000" dirty="0" smtClean="0">
                <a:solidFill>
                  <a:srgbClr val="FF0000"/>
                </a:solidFill>
              </a:rPr>
              <a:t>era inferiore </a:t>
            </a:r>
            <a:r>
              <a:rPr lang="it-IT" sz="2000" dirty="0">
                <a:solidFill>
                  <a:srgbClr val="FF0000"/>
                </a:solidFill>
              </a:rPr>
              <a:t>all'anno, deve comunicare </a:t>
            </a:r>
            <a:r>
              <a:rPr lang="it-IT" sz="2000" dirty="0" smtClean="0">
                <a:solidFill>
                  <a:srgbClr val="FF0000"/>
                </a:solidFill>
              </a:rPr>
              <a:t>per </a:t>
            </a:r>
            <a:r>
              <a:rPr lang="it-IT" sz="2000" dirty="0">
                <a:solidFill>
                  <a:srgbClr val="FF0000"/>
                </a:solidFill>
              </a:rPr>
              <a:t>iscritto l'importo del reddito </a:t>
            </a:r>
            <a:r>
              <a:rPr lang="it-IT" sz="2000" dirty="0" smtClean="0">
                <a:solidFill>
                  <a:srgbClr val="FF0000"/>
                </a:solidFill>
              </a:rPr>
              <a:t>di lavoro </a:t>
            </a:r>
            <a:r>
              <a:rPr lang="it-IT" sz="2000" dirty="0">
                <a:solidFill>
                  <a:srgbClr val="FF0000"/>
                </a:solidFill>
              </a:rPr>
              <a:t>dipendente percepito </a:t>
            </a:r>
            <a:r>
              <a:rPr lang="it-IT" sz="2000" dirty="0" smtClean="0">
                <a:solidFill>
                  <a:srgbClr val="FF0000"/>
                </a:solidFill>
              </a:rPr>
              <a:t>(es. lavoratori stagionali)</a:t>
            </a:r>
            <a:endParaRPr lang="it-IT" sz="2000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FF0000"/>
                </a:solidFill>
              </a:rPr>
              <a:t>Comunica </a:t>
            </a:r>
            <a:r>
              <a:rPr lang="it-IT" sz="2000" dirty="0">
                <a:solidFill>
                  <a:srgbClr val="FF0000"/>
                </a:solidFill>
              </a:rPr>
              <a:t>al datore di lavoro se </a:t>
            </a:r>
            <a:r>
              <a:rPr lang="it-IT" sz="2000" dirty="0" smtClean="0">
                <a:solidFill>
                  <a:srgbClr val="FF0000"/>
                </a:solidFill>
              </a:rPr>
              <a:t>non ha </a:t>
            </a:r>
            <a:r>
              <a:rPr lang="it-IT" sz="2000" dirty="0">
                <a:solidFill>
                  <a:srgbClr val="FF0000"/>
                </a:solidFill>
              </a:rPr>
              <a:t>diritto all'agevolazione (es. ha </a:t>
            </a:r>
            <a:r>
              <a:rPr lang="it-IT" sz="2000" dirty="0" smtClean="0">
                <a:solidFill>
                  <a:srgbClr val="FF0000"/>
                </a:solidFill>
              </a:rPr>
              <a:t>avuto </a:t>
            </a:r>
            <a:r>
              <a:rPr lang="it-IT" sz="2000" dirty="0">
                <a:solidFill>
                  <a:srgbClr val="FF0000"/>
                </a:solidFill>
              </a:rPr>
              <a:t>altri redditi di </a:t>
            </a:r>
            <a:r>
              <a:rPr lang="it-IT" sz="2000" dirty="0" smtClean="0">
                <a:solidFill>
                  <a:srgbClr val="FF0000"/>
                </a:solidFill>
              </a:rPr>
              <a:t>lavoro dipendente </a:t>
            </a:r>
            <a:r>
              <a:rPr lang="it-IT" sz="2000" dirty="0">
                <a:solidFill>
                  <a:srgbClr val="FF0000"/>
                </a:solidFill>
              </a:rPr>
              <a:t>nel 2013, ha </a:t>
            </a:r>
            <a:r>
              <a:rPr lang="it-IT" sz="2000" dirty="0" smtClean="0">
                <a:solidFill>
                  <a:srgbClr val="FF0000"/>
                </a:solidFill>
              </a:rPr>
              <a:t>già percepito </a:t>
            </a:r>
            <a:r>
              <a:rPr lang="it-IT" sz="2000" dirty="0">
                <a:solidFill>
                  <a:srgbClr val="FF0000"/>
                </a:solidFill>
              </a:rPr>
              <a:t>somme </a:t>
            </a:r>
            <a:r>
              <a:rPr lang="it-IT" sz="2000" dirty="0" smtClean="0">
                <a:solidFill>
                  <a:srgbClr val="FF0000"/>
                </a:solidFill>
              </a:rPr>
              <a:t>agevolate nel 2014</a:t>
            </a:r>
            <a:r>
              <a:rPr lang="it-IT" sz="2000" dirty="0">
                <a:solidFill>
                  <a:srgbClr val="FF0000"/>
                </a:solidFill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FF0000"/>
                </a:solidFill>
              </a:rPr>
              <a:t>Può </a:t>
            </a:r>
            <a:r>
              <a:rPr lang="it-IT" sz="2000" dirty="0">
                <a:solidFill>
                  <a:srgbClr val="FF0000"/>
                </a:solidFill>
              </a:rPr>
              <a:t>chiedere la </a:t>
            </a:r>
            <a:r>
              <a:rPr lang="it-IT" sz="2000" dirty="0" smtClean="0">
                <a:solidFill>
                  <a:srgbClr val="FF0000"/>
                </a:solidFill>
              </a:rPr>
              <a:t>disapplicazione della </a:t>
            </a:r>
            <a:r>
              <a:rPr lang="it-IT" sz="2000" dirty="0">
                <a:solidFill>
                  <a:srgbClr val="FF0000"/>
                </a:solidFill>
              </a:rPr>
              <a:t>detassazione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FF0000"/>
                </a:solidFill>
              </a:rPr>
              <a:t>Può </a:t>
            </a:r>
            <a:r>
              <a:rPr lang="it-IT" sz="2000" dirty="0">
                <a:solidFill>
                  <a:srgbClr val="FF0000"/>
                </a:solidFill>
              </a:rPr>
              <a:t>optare anche </a:t>
            </a:r>
            <a:r>
              <a:rPr lang="it-IT" sz="2000" dirty="0" smtClean="0">
                <a:solidFill>
                  <a:srgbClr val="FF0000"/>
                </a:solidFill>
              </a:rPr>
              <a:t>nella dichiarazione </a:t>
            </a:r>
            <a:r>
              <a:rPr lang="it-IT" sz="2000" dirty="0">
                <a:solidFill>
                  <a:srgbClr val="FF0000"/>
                </a:solidFill>
              </a:rPr>
              <a:t>fiscale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555776" y="260648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/>
              <a:t>E il lavoratore ….???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8228894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1124744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>
                <a:solidFill>
                  <a:srgbClr val="FF0000"/>
                </a:solidFill>
              </a:rPr>
              <a:t>Se già è stato stipulato un contratto aziendale prima dell’entrata in vigore del </a:t>
            </a:r>
            <a:r>
              <a:rPr lang="it-IT" sz="2000" dirty="0" smtClean="0">
                <a:solidFill>
                  <a:srgbClr val="FF0000"/>
                </a:solidFill>
              </a:rPr>
              <a:t>decreto, cosa </a:t>
            </a:r>
            <a:r>
              <a:rPr lang="it-IT" sz="2000" dirty="0">
                <a:solidFill>
                  <a:srgbClr val="FF0000"/>
                </a:solidFill>
              </a:rPr>
              <a:t>occorre fare? </a:t>
            </a:r>
            <a:endParaRPr lang="it-IT" sz="2000" dirty="0" smtClean="0">
              <a:solidFill>
                <a:srgbClr val="FF0000"/>
              </a:solidFill>
            </a:endParaRPr>
          </a:p>
          <a:p>
            <a:pPr algn="just"/>
            <a:endParaRPr lang="it-IT" sz="2000" dirty="0">
              <a:solidFill>
                <a:srgbClr val="FF0000"/>
              </a:solidFill>
            </a:endParaRPr>
          </a:p>
          <a:p>
            <a:pPr algn="just"/>
            <a:r>
              <a:rPr lang="it-IT" sz="2000" dirty="0"/>
              <a:t>Le aziende che siano </a:t>
            </a:r>
            <a:r>
              <a:rPr lang="it-IT" sz="2000" dirty="0">
                <a:solidFill>
                  <a:srgbClr val="FF0000"/>
                </a:solidFill>
              </a:rPr>
              <a:t>in regola con quanto previsto dal D.P.C.M. 22 gennaio 2013 </a:t>
            </a:r>
            <a:r>
              <a:rPr lang="it-IT" sz="2000" dirty="0"/>
              <a:t>(</a:t>
            </a:r>
            <a:r>
              <a:rPr lang="it-IT" sz="2000" dirty="0" smtClean="0"/>
              <a:t>deposito unitamente </a:t>
            </a:r>
            <a:r>
              <a:rPr lang="it-IT" sz="2000" dirty="0"/>
              <a:t>ad autodichiarazione di conformità) </a:t>
            </a:r>
            <a:r>
              <a:rPr lang="it-IT" sz="2000" dirty="0">
                <a:solidFill>
                  <a:srgbClr val="FF0000"/>
                </a:solidFill>
              </a:rPr>
              <a:t>non debbono effettuare alcuna formalità per il </a:t>
            </a:r>
            <a:r>
              <a:rPr lang="it-IT" sz="2000" dirty="0" smtClean="0">
                <a:solidFill>
                  <a:srgbClr val="FF0000"/>
                </a:solidFill>
              </a:rPr>
              <a:t>2014 </a:t>
            </a:r>
            <a:r>
              <a:rPr lang="it-IT" sz="2000" dirty="0">
                <a:solidFill>
                  <a:srgbClr val="FF0000"/>
                </a:solidFill>
              </a:rPr>
              <a:t>laddove si limitino ad applicare, senza modifica alcuna, l’accordo già depositato </a:t>
            </a:r>
            <a:r>
              <a:rPr lang="it-IT" sz="2000" dirty="0"/>
              <a:t>e in </a:t>
            </a:r>
            <a:r>
              <a:rPr lang="it-IT" sz="2000" dirty="0" smtClean="0"/>
              <a:t>relazione </a:t>
            </a:r>
            <a:r>
              <a:rPr lang="it-IT" sz="2000" dirty="0"/>
              <a:t>al quale abbiano già effettuato nel 2013 la dichiarazione di </a:t>
            </a:r>
            <a:r>
              <a:rPr lang="it-IT" sz="2000" dirty="0" smtClean="0"/>
              <a:t>conformità. Viceversa</a:t>
            </a:r>
            <a:r>
              <a:rPr lang="it-IT" sz="2000" dirty="0"/>
              <a:t>, per le aziende che non abbiano ancora effettuato alcun adempimento, </a:t>
            </a:r>
            <a:r>
              <a:rPr lang="it-IT" sz="2000" dirty="0" smtClean="0">
                <a:solidFill>
                  <a:srgbClr val="FF0000"/>
                </a:solidFill>
              </a:rPr>
              <a:t>occorre effettuare </a:t>
            </a:r>
            <a:r>
              <a:rPr lang="it-IT" sz="2000" dirty="0">
                <a:solidFill>
                  <a:srgbClr val="FF0000"/>
                </a:solidFill>
              </a:rPr>
              <a:t>il deposito e l’autodichiarazione di conformità degli accordi stipulati nel 2014 </a:t>
            </a:r>
            <a:r>
              <a:rPr lang="it-IT" sz="2000" dirty="0" smtClean="0">
                <a:solidFill>
                  <a:srgbClr val="FF0000"/>
                </a:solidFill>
              </a:rPr>
              <a:t>entro 30 </a:t>
            </a:r>
            <a:r>
              <a:rPr lang="it-IT" sz="2000" dirty="0">
                <a:solidFill>
                  <a:srgbClr val="FF0000"/>
                </a:solidFill>
              </a:rPr>
              <a:t>giorni dall’entrata in vigore del D.P.C.M. 19 febbraio 2014, ovvero rendere la sola </a:t>
            </a:r>
          </a:p>
          <a:p>
            <a:pPr algn="just"/>
            <a:r>
              <a:rPr lang="it-IT" sz="2000" dirty="0">
                <a:solidFill>
                  <a:srgbClr val="FF0000"/>
                </a:solidFill>
              </a:rPr>
              <a:t>autodichiarazione di conformità qualora sia stato effettuato il solo deposito.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555776" y="26064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/>
              <a:t>FAQ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862967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1556792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>
                <a:solidFill>
                  <a:srgbClr val="FF0000"/>
                </a:solidFill>
              </a:rPr>
              <a:t>Se esiste già un accordo territoriale, il datore di lavoro deve svolgere </a:t>
            </a:r>
            <a:r>
              <a:rPr lang="it-IT" sz="2000" dirty="0" smtClean="0">
                <a:solidFill>
                  <a:srgbClr val="FF0000"/>
                </a:solidFill>
              </a:rPr>
              <a:t>qualche adempimento </a:t>
            </a:r>
            <a:r>
              <a:rPr lang="it-IT" sz="2000" dirty="0">
                <a:solidFill>
                  <a:srgbClr val="FF0000"/>
                </a:solidFill>
              </a:rPr>
              <a:t>nei confronti della DTL</a:t>
            </a:r>
            <a:r>
              <a:rPr lang="it-IT" sz="2000" dirty="0" smtClean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it-IT" sz="2000" dirty="0" smtClean="0">
                <a:solidFill>
                  <a:srgbClr val="FF0000"/>
                </a:solidFill>
              </a:rPr>
              <a:t> </a:t>
            </a:r>
            <a:endParaRPr lang="it-IT" sz="2000" dirty="0">
              <a:solidFill>
                <a:srgbClr val="FF0000"/>
              </a:solidFill>
            </a:endParaRPr>
          </a:p>
          <a:p>
            <a:pPr algn="just"/>
            <a:r>
              <a:rPr lang="it-IT" sz="2000" dirty="0"/>
              <a:t>No laddove si limiti ad applicare, senza modifica alcuna, l’accordo già depositato e in </a:t>
            </a:r>
            <a:r>
              <a:rPr lang="it-IT" sz="2000" dirty="0" smtClean="0"/>
              <a:t>relazione al </a:t>
            </a:r>
            <a:r>
              <a:rPr lang="it-IT" sz="2000" dirty="0"/>
              <a:t>quale abbiano già effettuato nel 2013 la dichiarazione di conformità.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555776" y="26064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/>
              <a:t>FAQ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2936281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1556792"/>
            <a:ext cx="842493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 smtClean="0">
                <a:solidFill>
                  <a:srgbClr val="FF0000"/>
                </a:solidFill>
              </a:rPr>
              <a:t>Per </a:t>
            </a:r>
            <a:r>
              <a:rPr lang="it-IT" sz="2000" dirty="0">
                <a:solidFill>
                  <a:srgbClr val="FF0000"/>
                </a:solidFill>
              </a:rPr>
              <a:t>godere dei benefici è necessario che i risultati raggiunti siano tangibili? </a:t>
            </a:r>
          </a:p>
          <a:p>
            <a:pPr algn="just"/>
            <a:endParaRPr lang="it-IT" sz="2000" dirty="0" smtClean="0">
              <a:solidFill>
                <a:srgbClr val="FF0000"/>
              </a:solidFill>
            </a:endParaRPr>
          </a:p>
          <a:p>
            <a:pPr algn="just"/>
            <a:r>
              <a:rPr lang="it-IT" sz="2000" dirty="0" smtClean="0"/>
              <a:t>Lo </a:t>
            </a:r>
            <a:r>
              <a:rPr lang="it-IT" sz="2000" dirty="0"/>
              <a:t>si è spiegato già lo scorso anno con circ. n. 15/2013, che evidentemente è </a:t>
            </a:r>
            <a:r>
              <a:rPr lang="it-IT" sz="2000" dirty="0" smtClean="0"/>
              <a:t>possibile richiamare </a:t>
            </a:r>
            <a:r>
              <a:rPr lang="it-IT" sz="2000" dirty="0"/>
              <a:t>attesa l’applicabilità delle medesime regole. Con la circolare si è detto che la rispondenza delle voci retributive introdotte alle finalità volute dal Legislatore rappresenta un </a:t>
            </a:r>
            <a:r>
              <a:rPr lang="it-IT" sz="2000" dirty="0" smtClean="0"/>
              <a:t>elemento </a:t>
            </a:r>
            <a:r>
              <a:rPr lang="it-IT" sz="2000" dirty="0"/>
              <a:t>di esclusiva valutazione da parte della contrattazione collettiva, </a:t>
            </a:r>
            <a:r>
              <a:rPr lang="it-IT" sz="2000" b="1" u="sng" dirty="0" smtClean="0">
                <a:solidFill>
                  <a:srgbClr val="FF0000"/>
                </a:solidFill>
              </a:rPr>
              <a:t>cosicché l’agevolazione </a:t>
            </a:r>
            <a:r>
              <a:rPr lang="it-IT" sz="2000" b="1" u="sng" dirty="0">
                <a:solidFill>
                  <a:srgbClr val="FF0000"/>
                </a:solidFill>
              </a:rPr>
              <a:t>non può ritenersi condizionata ai risultati effettivamente conseguiti.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555776" y="26064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/>
              <a:t>FAQ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1582361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1124744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 smtClean="0">
                <a:solidFill>
                  <a:srgbClr val="FF0000"/>
                </a:solidFill>
              </a:rPr>
              <a:t>Bisogna annotare qualcosa nel CUD?</a:t>
            </a:r>
          </a:p>
          <a:p>
            <a:pPr algn="just"/>
            <a:endParaRPr lang="it-IT" sz="2000" dirty="0">
              <a:solidFill>
                <a:srgbClr val="FF0000"/>
              </a:solidFill>
            </a:endParaRPr>
          </a:p>
          <a:p>
            <a:pPr algn="just"/>
            <a:r>
              <a:rPr lang="it-IT" sz="2000" dirty="0" smtClean="0"/>
              <a:t>In </a:t>
            </a:r>
            <a:r>
              <a:rPr lang="it-IT" sz="2000" dirty="0"/>
              <a:t>sede di compilazione del </a:t>
            </a:r>
            <a:r>
              <a:rPr lang="it-IT" sz="2000" b="1" dirty="0" smtClean="0"/>
              <a:t>CUD</a:t>
            </a:r>
            <a:r>
              <a:rPr lang="it-IT" sz="2000" dirty="0"/>
              <a:t> per la certificazione unica dei redditi il datore di lavoro dovrà indicare separatamente i redditi corrisposti al lavoratore dipendente dalle somme erogate per l’incremento della produttività del lavoro.</a:t>
            </a:r>
          </a:p>
          <a:p>
            <a:pPr algn="just"/>
            <a:r>
              <a:rPr lang="it-IT" sz="2000" dirty="0" smtClean="0"/>
              <a:t>In </a:t>
            </a:r>
            <a:r>
              <a:rPr lang="it-IT" sz="2000" dirty="0"/>
              <a:t>pratica nei </a:t>
            </a:r>
            <a:r>
              <a:rPr lang="it-IT" sz="2000" b="1" dirty="0"/>
              <a:t>punti da 251 a 255</a:t>
            </a:r>
            <a:r>
              <a:rPr lang="it-IT" sz="2000" dirty="0"/>
              <a:t> del CUD 2014 devono essere indicati gli </a:t>
            </a:r>
            <a:r>
              <a:rPr lang="it-IT" sz="2000" b="1" dirty="0"/>
              <a:t>importi</a:t>
            </a:r>
            <a:r>
              <a:rPr lang="it-IT" sz="2000" dirty="0"/>
              <a:t> relativi alle componenti accessorie della retribuzione corrisposti per l’incremento della produttività del </a:t>
            </a:r>
            <a:r>
              <a:rPr lang="it-IT" sz="2000" dirty="0" smtClean="0"/>
              <a:t>lavoro.</a:t>
            </a:r>
            <a:endParaRPr lang="it-IT" sz="2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55776" y="26064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/>
              <a:t>FAQ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902118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dirty="0" smtClean="0"/>
              <a:t>Un po’ di storia …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357158" y="1071546"/>
            <a:ext cx="3714776" cy="1938992"/>
          </a:xfrm>
          <a:prstGeom prst="rect">
            <a:avLst/>
          </a:prstGeom>
          <a:solidFill>
            <a:srgbClr val="F5FBA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/>
              <a:t>2008 - </a:t>
            </a:r>
            <a:r>
              <a:rPr lang="it-IT" sz="2000" b="1" dirty="0" err="1" smtClean="0"/>
              <a:t>DL</a:t>
            </a:r>
            <a:r>
              <a:rPr lang="it-IT" sz="2000" b="1" dirty="0" smtClean="0"/>
              <a:t> 93/08</a:t>
            </a:r>
          </a:p>
          <a:p>
            <a:pPr algn="just">
              <a:buFontTx/>
              <a:buNone/>
            </a:pPr>
            <a:r>
              <a:rPr lang="it-IT" sz="2000" dirty="0" smtClean="0"/>
              <a:t>Viene introdotta la detassazione premi e straordinari. </a:t>
            </a:r>
          </a:p>
          <a:p>
            <a:pPr algn="just">
              <a:buFontTx/>
              <a:buNone/>
            </a:pPr>
            <a:r>
              <a:rPr lang="it-IT" sz="2000" dirty="0" smtClean="0"/>
              <a:t>Quota detassabile € 3.000 limite di reddito € 30.000</a:t>
            </a:r>
            <a:endParaRPr lang="it-IT" sz="2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286380" y="1214422"/>
            <a:ext cx="2714644" cy="1631216"/>
          </a:xfrm>
          <a:prstGeom prst="rect">
            <a:avLst/>
          </a:prstGeom>
          <a:solidFill>
            <a:srgbClr val="C3F8A6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2009 </a:t>
            </a:r>
            <a:r>
              <a:rPr lang="it-IT" sz="2000" b="1" dirty="0" err="1" smtClean="0"/>
              <a:t>DL</a:t>
            </a:r>
            <a:r>
              <a:rPr lang="it-IT" sz="2000" b="1" dirty="0" smtClean="0"/>
              <a:t> 185/08</a:t>
            </a:r>
          </a:p>
          <a:p>
            <a:r>
              <a:rPr lang="it-IT" sz="2000" dirty="0" smtClean="0"/>
              <a:t>Aumenta la quota detassabile a € 6.000 ed il reddito passa a € 35.000</a:t>
            </a:r>
            <a:endParaRPr lang="it-IT" sz="2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3143248"/>
            <a:ext cx="3500462" cy="707886"/>
          </a:xfrm>
          <a:prstGeom prst="rect">
            <a:avLst/>
          </a:prstGeom>
          <a:solidFill>
            <a:srgbClr val="C3F8A6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2010 L.191/2009</a:t>
            </a:r>
          </a:p>
          <a:p>
            <a:r>
              <a:rPr lang="it-IT" sz="2000" dirty="0" smtClean="0"/>
              <a:t>Medesimi parametri 2009 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286380" y="3714752"/>
            <a:ext cx="2786082" cy="1938992"/>
          </a:xfrm>
          <a:prstGeom prst="rect">
            <a:avLst/>
          </a:prstGeom>
          <a:solidFill>
            <a:srgbClr val="F5FBA3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2011 </a:t>
            </a:r>
            <a:r>
              <a:rPr lang="it-IT" sz="2000" b="1" dirty="0" err="1" smtClean="0"/>
              <a:t>DL</a:t>
            </a:r>
            <a:r>
              <a:rPr lang="it-IT" sz="2000" b="1" dirty="0" smtClean="0"/>
              <a:t> 78/10</a:t>
            </a:r>
          </a:p>
          <a:p>
            <a:pPr algn="just"/>
            <a:r>
              <a:rPr lang="it-IT" sz="2000" dirty="0" smtClean="0"/>
              <a:t>Solo somme previste in accordi di secondo livello. Quota detassabile € 6.000 reddito € 40.000 </a:t>
            </a:r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571472" y="4071942"/>
            <a:ext cx="3357585" cy="1631216"/>
          </a:xfrm>
          <a:prstGeom prst="rect">
            <a:avLst/>
          </a:prstGeom>
          <a:solidFill>
            <a:srgbClr val="FDA1AE"/>
          </a:solidFill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/>
              <a:t>2012 DL </a:t>
            </a:r>
            <a:r>
              <a:rPr lang="it-IT" sz="2000" b="1" dirty="0" smtClean="0"/>
              <a:t>98/11</a:t>
            </a:r>
            <a:endParaRPr lang="it-IT" sz="2000" b="1" dirty="0" smtClean="0"/>
          </a:p>
          <a:p>
            <a:pPr lvl="0" algn="just"/>
            <a:r>
              <a:rPr lang="it-IT" sz="2000" dirty="0" smtClean="0">
                <a:solidFill>
                  <a:srgbClr val="000000"/>
                </a:solidFill>
              </a:rPr>
              <a:t>Solo </a:t>
            </a:r>
            <a:r>
              <a:rPr lang="it-IT" sz="2000" dirty="0">
                <a:solidFill>
                  <a:srgbClr val="000000"/>
                </a:solidFill>
              </a:rPr>
              <a:t>somme previste in accordi di secondo </a:t>
            </a:r>
            <a:r>
              <a:rPr lang="it-IT" sz="2000" dirty="0" smtClean="0">
                <a:solidFill>
                  <a:srgbClr val="000000"/>
                </a:solidFill>
              </a:rPr>
              <a:t>livello. </a:t>
            </a:r>
          </a:p>
          <a:p>
            <a:pPr lvl="0" algn="just"/>
            <a:r>
              <a:rPr lang="it-IT" sz="2000" dirty="0" smtClean="0">
                <a:solidFill>
                  <a:srgbClr val="000000"/>
                </a:solidFill>
              </a:rPr>
              <a:t>Quota detassabile </a:t>
            </a:r>
            <a:r>
              <a:rPr lang="it-IT" sz="2000" dirty="0">
                <a:solidFill>
                  <a:srgbClr val="000000"/>
                </a:solidFill>
              </a:rPr>
              <a:t>€ </a:t>
            </a:r>
            <a:r>
              <a:rPr lang="it-IT" sz="2000" dirty="0" smtClean="0">
                <a:solidFill>
                  <a:srgbClr val="000000"/>
                </a:solidFill>
              </a:rPr>
              <a:t>2.500 </a:t>
            </a:r>
            <a:r>
              <a:rPr lang="it-IT" sz="2000" dirty="0">
                <a:solidFill>
                  <a:srgbClr val="000000"/>
                </a:solidFill>
              </a:rPr>
              <a:t>reddito € </a:t>
            </a:r>
            <a:r>
              <a:rPr lang="it-IT" sz="2000" dirty="0" smtClean="0">
                <a:solidFill>
                  <a:srgbClr val="000000"/>
                </a:solidFill>
              </a:rPr>
              <a:t>30.000 </a:t>
            </a:r>
            <a:endParaRPr lang="it-IT" dirty="0"/>
          </a:p>
        </p:txBody>
      </p:sp>
      <p:sp>
        <p:nvSpPr>
          <p:cNvPr id="10" name="Freccia a destra 9"/>
          <p:cNvSpPr/>
          <p:nvPr/>
        </p:nvSpPr>
        <p:spPr>
          <a:xfrm>
            <a:off x="4429124" y="1357298"/>
            <a:ext cx="57150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 rot="8795961">
            <a:off x="4128952" y="2607228"/>
            <a:ext cx="108992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 rot="936718">
            <a:off x="4207733" y="3480618"/>
            <a:ext cx="95511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/>
          <p:cNvSpPr/>
          <p:nvPr/>
        </p:nvSpPr>
        <p:spPr>
          <a:xfrm rot="9702548">
            <a:off x="4196289" y="4452569"/>
            <a:ext cx="91564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eaLnBrk="1" hangingPunct="1"/>
            <a:r>
              <a:rPr lang="it-IT" sz="4000" dirty="0" smtClean="0"/>
              <a:t>L’accordo sulla produttività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428596" y="1285860"/>
            <a:ext cx="828680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000" dirty="0"/>
              <a:t>In data 16 novembre 2012 è stato firmato </a:t>
            </a:r>
            <a:r>
              <a:rPr lang="it-IT" sz="2000" dirty="0" smtClean="0"/>
              <a:t>l’</a:t>
            </a:r>
            <a:r>
              <a:rPr lang="it-IT" sz="2000" b="1" dirty="0" smtClean="0"/>
              <a:t>Accordo interconfederale che </a:t>
            </a:r>
            <a:r>
              <a:rPr lang="it-IT" sz="2000" dirty="0" smtClean="0"/>
              <a:t>traccia </a:t>
            </a:r>
            <a:r>
              <a:rPr lang="it-IT" sz="2000" dirty="0"/>
              <a:t>le </a:t>
            </a:r>
            <a:r>
              <a:rPr lang="it-IT" sz="2000" i="1" dirty="0"/>
              <a:t>“linee programmatiche per la crescita della produttività e </a:t>
            </a:r>
            <a:r>
              <a:rPr lang="it-IT" sz="2000" i="1" dirty="0" smtClean="0"/>
              <a:t>della competitività </a:t>
            </a:r>
            <a:r>
              <a:rPr lang="it-IT" sz="2000" i="1" dirty="0"/>
              <a:t>in </a:t>
            </a:r>
            <a:r>
              <a:rPr lang="it-IT" sz="2000" i="1" dirty="0" smtClean="0"/>
              <a:t>Italia”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357158" y="3643314"/>
            <a:ext cx="4000528" cy="1323439"/>
          </a:xfrm>
          <a:prstGeom prst="rect">
            <a:avLst/>
          </a:prstGeom>
          <a:solidFill>
            <a:srgbClr val="F5F7A7"/>
          </a:solidFill>
        </p:spPr>
        <p:txBody>
          <a:bodyPr wrap="square">
            <a:spAutoFit/>
          </a:bodyPr>
          <a:lstStyle/>
          <a:p>
            <a:r>
              <a:rPr lang="it-IT" sz="2000" dirty="0" smtClean="0"/>
              <a:t>chiedono </a:t>
            </a:r>
            <a:r>
              <a:rPr lang="it-IT" sz="2000" dirty="0"/>
              <a:t>al Governo una definizione strutturale dei benefici fiscali </a:t>
            </a:r>
            <a:r>
              <a:rPr lang="it-IT" sz="2000" dirty="0" smtClean="0"/>
              <a:t>e previdenziali </a:t>
            </a:r>
            <a:r>
              <a:rPr lang="it-IT" sz="2000" dirty="0"/>
              <a:t>in materia di somme legate alla </a:t>
            </a:r>
            <a:r>
              <a:rPr lang="it-IT" sz="2000" dirty="0" smtClean="0"/>
              <a:t>produttività</a:t>
            </a:r>
            <a:endParaRPr lang="it-IT" sz="2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428992" y="2357430"/>
            <a:ext cx="2000264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Le Parti sociali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4429124" y="3214686"/>
            <a:ext cx="4572000" cy="2246769"/>
          </a:xfrm>
          <a:prstGeom prst="rect">
            <a:avLst/>
          </a:prstGeom>
          <a:solidFill>
            <a:srgbClr val="C3F8A6"/>
          </a:solidFill>
        </p:spPr>
        <p:txBody>
          <a:bodyPr>
            <a:spAutoFit/>
          </a:bodyPr>
          <a:lstStyle/>
          <a:p>
            <a:r>
              <a:rPr lang="it-IT" sz="2000" dirty="0"/>
              <a:t>si impegnano a sviluppare un sistema di relazioni industriali tale </a:t>
            </a:r>
            <a:r>
              <a:rPr lang="it-IT" sz="2000" dirty="0" smtClean="0"/>
              <a:t>da creare </a:t>
            </a:r>
            <a:r>
              <a:rPr lang="it-IT" sz="2000" dirty="0"/>
              <a:t>condizioni di competitività e produttività al fine di rafforzare il </a:t>
            </a:r>
            <a:r>
              <a:rPr lang="it-IT" sz="2000" dirty="0" smtClean="0"/>
              <a:t>sistema produttivo</a:t>
            </a:r>
            <a:r>
              <a:rPr lang="it-IT" sz="2000" dirty="0"/>
              <a:t>, l'occupazione e le retribuzioni, tramite la contrattazione nazionale e </a:t>
            </a:r>
            <a:r>
              <a:rPr lang="it-IT" sz="2000" dirty="0" smtClean="0"/>
              <a:t>di secondo </a:t>
            </a:r>
            <a:r>
              <a:rPr lang="it-IT" sz="2000" dirty="0"/>
              <a:t>livello</a:t>
            </a:r>
          </a:p>
        </p:txBody>
      </p:sp>
      <p:sp>
        <p:nvSpPr>
          <p:cNvPr id="7" name="Freccia a destra 6"/>
          <p:cNvSpPr/>
          <p:nvPr/>
        </p:nvSpPr>
        <p:spPr>
          <a:xfrm rot="8037825">
            <a:off x="2359310" y="287485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/>
          <p:cNvSpPr/>
          <p:nvPr/>
        </p:nvSpPr>
        <p:spPr>
          <a:xfrm rot="1825897">
            <a:off x="5556034" y="26432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>
                <a:solidFill>
                  <a:srgbClr val="000000"/>
                </a:solidFill>
              </a:rPr>
              <a:t>L’accordo sulla produttività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285720" y="1357298"/>
            <a:ext cx="83582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I 7 punti per rilanciare la produttività:</a:t>
            </a:r>
          </a:p>
          <a:p>
            <a:endParaRPr lang="it-IT" sz="2000" i="1" dirty="0" smtClean="0"/>
          </a:p>
          <a:p>
            <a:endParaRPr lang="it-IT" sz="2000" i="1" dirty="0" smtClean="0"/>
          </a:p>
          <a:p>
            <a:endParaRPr lang="it-IT" sz="2000" dirty="0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714348" y="2035394"/>
            <a:ext cx="321471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Riduzione cuneo fiscale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Riforma dei</a:t>
            </a:r>
            <a:r>
              <a:rPr kumimoji="0" lang="it-IT" sz="20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</a:rPr>
              <a:t> CCNL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 smtClean="0">
                <a:latin typeface="Arial" pitchFamily="34" charset="0"/>
              </a:rPr>
              <a:t>Contrattazione aziendale</a:t>
            </a:r>
            <a:endParaRPr kumimoji="0" lang="it-IT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Rappresentanza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Democrazia d’impresa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Formazione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Mercato del Lavoro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>
                <a:solidFill>
                  <a:srgbClr val="000000"/>
                </a:solidFill>
              </a:rPr>
              <a:t>L’accordo sulla produttività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285720" y="1214422"/>
            <a:ext cx="83582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i="1" dirty="0"/>
              <a:t>“Le </a:t>
            </a:r>
            <a:r>
              <a:rPr lang="it-IT" sz="2000" i="1" dirty="0" smtClean="0"/>
              <a:t>Parti </a:t>
            </a:r>
            <a:r>
              <a:rPr lang="it-IT" sz="2000" i="1" dirty="0"/>
              <a:t>chiedono al Governo e al Parlamento </a:t>
            </a:r>
            <a:r>
              <a:rPr lang="it-IT" sz="2000" b="1" i="1" dirty="0"/>
              <a:t>di rendere stabili </a:t>
            </a:r>
            <a:r>
              <a:rPr lang="it-IT" sz="2000" b="1" i="1" dirty="0" smtClean="0"/>
              <a:t>e certe </a:t>
            </a:r>
            <a:r>
              <a:rPr lang="it-IT" sz="2000" b="1" i="1" dirty="0"/>
              <a:t>le misure previste dalle disposizioni di legge </a:t>
            </a:r>
            <a:r>
              <a:rPr lang="it-IT" sz="2000" i="1" dirty="0"/>
              <a:t>per applicare, sui </a:t>
            </a:r>
            <a:r>
              <a:rPr lang="it-IT" sz="2000" b="1" i="1" dirty="0" smtClean="0"/>
              <a:t>redditi da </a:t>
            </a:r>
            <a:r>
              <a:rPr lang="it-IT" sz="2000" b="1" i="1" dirty="0"/>
              <a:t>lavoro dipendente fino a 40 mila euro lordi </a:t>
            </a:r>
            <a:r>
              <a:rPr lang="it-IT" sz="2000" i="1" dirty="0"/>
              <a:t>annui, la </a:t>
            </a:r>
            <a:r>
              <a:rPr lang="it-IT" sz="2000" b="1" i="1" dirty="0">
                <a:solidFill>
                  <a:srgbClr val="FF0000"/>
                </a:solidFill>
              </a:rPr>
              <a:t>detassazione </a:t>
            </a:r>
            <a:r>
              <a:rPr lang="it-IT" sz="2000" b="1" i="1" dirty="0" smtClean="0">
                <a:solidFill>
                  <a:srgbClr val="FF0000"/>
                </a:solidFill>
              </a:rPr>
              <a:t>del salario </a:t>
            </a:r>
            <a:r>
              <a:rPr lang="it-IT" sz="2000" b="1" i="1" dirty="0">
                <a:solidFill>
                  <a:srgbClr val="FF0000"/>
                </a:solidFill>
              </a:rPr>
              <a:t>di produttività </a:t>
            </a:r>
            <a:r>
              <a:rPr lang="it-IT" sz="2000" i="1" dirty="0"/>
              <a:t>attraverso la determinazione di </a:t>
            </a:r>
            <a:r>
              <a:rPr lang="it-IT" sz="2000" b="1" i="1" dirty="0" smtClean="0"/>
              <a:t>un'imposta, sostitutiva</a:t>
            </a:r>
            <a:r>
              <a:rPr lang="it-IT" sz="2000" i="1" dirty="0" smtClean="0"/>
              <a:t> </a:t>
            </a:r>
            <a:r>
              <a:rPr lang="it-IT" sz="2000" i="1" dirty="0"/>
              <a:t>dell'IRPEF e delle addizionali, al </a:t>
            </a:r>
            <a:r>
              <a:rPr lang="it-IT" sz="2000" b="1" i="1" dirty="0"/>
              <a:t>10%</a:t>
            </a:r>
            <a:r>
              <a:rPr lang="it-IT" sz="2000" i="1" dirty="0"/>
              <a:t>.”</a:t>
            </a:r>
            <a:endParaRPr lang="it-IT" sz="2000" dirty="0"/>
          </a:p>
        </p:txBody>
      </p:sp>
      <p:sp>
        <p:nvSpPr>
          <p:cNvPr id="4" name="Rettangolo 3"/>
          <p:cNvSpPr/>
          <p:nvPr/>
        </p:nvSpPr>
        <p:spPr>
          <a:xfrm>
            <a:off x="571472" y="4643446"/>
            <a:ext cx="8358214" cy="1015663"/>
          </a:xfrm>
          <a:prstGeom prst="rect">
            <a:avLst/>
          </a:prstGeom>
          <a:solidFill>
            <a:srgbClr val="C3F8A6"/>
          </a:solidFill>
        </p:spPr>
        <p:txBody>
          <a:bodyPr wrap="square">
            <a:spAutoFit/>
          </a:bodyPr>
          <a:lstStyle/>
          <a:p>
            <a:pPr algn="just"/>
            <a:r>
              <a:rPr lang="it-IT" sz="2000" dirty="0"/>
              <a:t>Legge di stabilità per l’anno </a:t>
            </a:r>
            <a:r>
              <a:rPr lang="it-IT" sz="2000" dirty="0" smtClean="0"/>
              <a:t>2013 prevede </a:t>
            </a:r>
            <a:r>
              <a:rPr lang="it-IT" sz="2000" dirty="0"/>
              <a:t>che l’applicazione dell’imposta sostitutiva sia operativa </a:t>
            </a:r>
            <a:r>
              <a:rPr lang="it-IT" sz="2000" dirty="0" smtClean="0"/>
              <a:t>in corso </a:t>
            </a:r>
            <a:r>
              <a:rPr lang="it-IT" sz="2000" dirty="0"/>
              <a:t>2013 solo a seguito di emanazione di un apposito DPCM.</a:t>
            </a:r>
          </a:p>
        </p:txBody>
      </p:sp>
      <p:sp>
        <p:nvSpPr>
          <p:cNvPr id="5" name="Rettangolo 4"/>
          <p:cNvSpPr/>
          <p:nvPr/>
        </p:nvSpPr>
        <p:spPr>
          <a:xfrm>
            <a:off x="214282" y="2857496"/>
            <a:ext cx="864399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i="1" dirty="0"/>
              <a:t>“Le Parti, con riferimento alla </a:t>
            </a:r>
            <a:r>
              <a:rPr lang="it-IT" sz="2000" b="1" i="1" dirty="0">
                <a:solidFill>
                  <a:srgbClr val="FF0000"/>
                </a:solidFill>
              </a:rPr>
              <a:t>decontribuzione del salario di produttività</a:t>
            </a:r>
            <a:r>
              <a:rPr lang="it-IT" sz="2000" i="1" dirty="0"/>
              <a:t>,</a:t>
            </a:r>
          </a:p>
          <a:p>
            <a:r>
              <a:rPr lang="it-IT" sz="2000" i="1" dirty="0"/>
              <a:t>chiedono che venga </a:t>
            </a:r>
            <a:r>
              <a:rPr lang="it-IT" sz="2000" b="1" i="1" dirty="0"/>
              <a:t>data compiuta applicazione ai contenuti della </a:t>
            </a:r>
            <a:r>
              <a:rPr lang="it-IT" sz="2000" b="1" i="1" dirty="0" smtClean="0"/>
              <a:t>legge numero </a:t>
            </a:r>
            <a:r>
              <a:rPr lang="it-IT" sz="2000" b="1" i="1" dirty="0"/>
              <a:t>247 del 2007 </a:t>
            </a:r>
            <a:r>
              <a:rPr lang="it-IT" sz="2000" i="1" dirty="0"/>
              <a:t>che prevede lo </a:t>
            </a:r>
            <a:r>
              <a:rPr lang="it-IT" sz="2000" b="1" i="1" dirty="0"/>
              <a:t>sgravio contributivo </a:t>
            </a:r>
            <a:r>
              <a:rPr lang="it-IT" sz="2000" i="1" dirty="0"/>
              <a:t>per incentivare </a:t>
            </a:r>
            <a:r>
              <a:rPr lang="it-IT" sz="2000" i="1" dirty="0" smtClean="0"/>
              <a:t>la contrattazione </a:t>
            </a:r>
            <a:r>
              <a:rPr lang="it-IT" sz="2000" i="1" dirty="0"/>
              <a:t>collettiva di secondo livello fino al limite del </a:t>
            </a:r>
            <a:r>
              <a:rPr lang="it-IT" sz="2000" b="1" i="1" dirty="0"/>
              <a:t>5% </a:t>
            </a:r>
            <a:r>
              <a:rPr lang="it-IT" sz="2000" i="1" dirty="0" smtClean="0"/>
              <a:t>della retribuzione </a:t>
            </a:r>
            <a:r>
              <a:rPr lang="it-IT" sz="2000" i="1" dirty="0"/>
              <a:t>contrattuale percepita.”</a:t>
            </a:r>
            <a:endParaRPr lang="it-IT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0"/>
            <a:ext cx="6143668" cy="1143000"/>
          </a:xfrm>
        </p:spPr>
        <p:txBody>
          <a:bodyPr/>
          <a:lstStyle/>
          <a:p>
            <a:r>
              <a:rPr lang="it-IT" sz="4000" dirty="0" smtClean="0">
                <a:solidFill>
                  <a:srgbClr val="000000"/>
                </a:solidFill>
              </a:rPr>
              <a:t>Gli accordi di II livello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85720" y="857232"/>
            <a:ext cx="84296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000" b="1" dirty="0" smtClean="0"/>
          </a:p>
          <a:p>
            <a:r>
              <a:rPr lang="it-IT" sz="2000" b="1" dirty="0" err="1" smtClean="0"/>
              <a:t>DL</a:t>
            </a:r>
            <a:r>
              <a:rPr lang="it-IT" sz="2000" b="1" dirty="0" smtClean="0"/>
              <a:t> 98/11 – </a:t>
            </a:r>
            <a:r>
              <a:rPr lang="it-IT" sz="2000" b="1" dirty="0" err="1" smtClean="0"/>
              <a:t>detax</a:t>
            </a:r>
            <a:r>
              <a:rPr lang="it-IT" sz="2000" b="1" dirty="0" smtClean="0"/>
              <a:t> 2012</a:t>
            </a:r>
          </a:p>
          <a:p>
            <a:endParaRPr lang="it-IT" sz="2000" dirty="0" smtClean="0"/>
          </a:p>
          <a:p>
            <a:r>
              <a:rPr lang="it-IT" sz="2000" dirty="0" smtClean="0"/>
              <a:t>“</a:t>
            </a:r>
            <a:r>
              <a:rPr lang="it-IT" sz="2000" i="1" dirty="0" smtClean="0"/>
              <a:t>accordi o contratti collettivi aziendali o territoriali sottoscritti    </a:t>
            </a:r>
            <a:r>
              <a:rPr lang="it-IT" sz="2000" b="1" i="1" dirty="0" smtClean="0">
                <a:solidFill>
                  <a:srgbClr val="FF0000"/>
                </a:solidFill>
              </a:rPr>
              <a:t>da </a:t>
            </a:r>
            <a:r>
              <a:rPr lang="it-IT" sz="2000" i="1" dirty="0" smtClean="0"/>
              <a:t>associazioni dei datori di lavoro e dei lavoratori comparativamente più rappresentative sul piano nazionale</a:t>
            </a:r>
            <a:r>
              <a:rPr lang="it-IT" sz="2000" dirty="0" smtClean="0"/>
              <a:t>”.</a:t>
            </a:r>
          </a:p>
          <a:p>
            <a:endParaRPr lang="it-IT" sz="2000" dirty="0" smtClean="0"/>
          </a:p>
          <a:p>
            <a:r>
              <a:rPr lang="it-IT" sz="2000" b="1" dirty="0"/>
              <a:t>A</a:t>
            </a:r>
            <a:r>
              <a:rPr lang="it-IT" sz="2000" b="1" dirty="0" smtClean="0"/>
              <a:t>ccordi territoriali: </a:t>
            </a:r>
            <a:r>
              <a:rPr lang="it-IT" sz="2000" dirty="0" smtClean="0"/>
              <a:t>entrambe le parti devono essere in possesso di tale requisito di rappresentatività. </a:t>
            </a:r>
          </a:p>
          <a:p>
            <a:endParaRPr lang="it-IT" sz="2000" dirty="0"/>
          </a:p>
          <a:p>
            <a:r>
              <a:rPr lang="it-IT" sz="2000" b="1" dirty="0" smtClean="0"/>
              <a:t>Accordi aziendali</a:t>
            </a:r>
            <a:r>
              <a:rPr lang="it-IT" sz="2000" dirty="0" smtClean="0"/>
              <a:t>: il requisito è richiesto per le rappresentanze dei lavoratori che devono riferirsi a organizzazioni comparativamente più rappresentative sul piano nazionale (sia rappresentanza aziendali che territoriali</a:t>
            </a:r>
          </a:p>
          <a:p>
            <a:endParaRPr lang="it-IT" sz="2000" dirty="0" smtClean="0"/>
          </a:p>
          <a:p>
            <a:pPr algn="ctr"/>
            <a:r>
              <a:rPr lang="it-IT" sz="2000" dirty="0" smtClean="0"/>
              <a:t> (Interpello Ministero del lavoro del 5 febbraio 2013, n. 8)</a:t>
            </a:r>
            <a:endParaRPr lang="it-IT" sz="2000" dirty="0"/>
          </a:p>
        </p:txBody>
      </p:sp>
      <p:sp>
        <p:nvSpPr>
          <p:cNvPr id="7" name="Ovale 6"/>
          <p:cNvSpPr/>
          <p:nvPr/>
        </p:nvSpPr>
        <p:spPr>
          <a:xfrm>
            <a:off x="7143768" y="1785926"/>
            <a:ext cx="642942" cy="35719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7191469" y="214290"/>
            <a:ext cx="1952531" cy="1015663"/>
          </a:xfrm>
          <a:prstGeom prst="rect">
            <a:avLst/>
          </a:prstGeom>
          <a:solidFill>
            <a:srgbClr val="F5F7A7"/>
          </a:solidFill>
        </p:spPr>
        <p:txBody>
          <a:bodyPr wrap="square" rtlCol="0">
            <a:spAutoFit/>
          </a:bodyPr>
          <a:lstStyle/>
          <a:p>
            <a:r>
              <a:rPr lang="it-IT" sz="2000" i="1" dirty="0" smtClean="0"/>
              <a:t>Validi accordi </a:t>
            </a:r>
            <a:r>
              <a:rPr lang="it-IT" sz="2000" i="1" dirty="0"/>
              <a:t>sottoscritti </a:t>
            </a:r>
            <a:r>
              <a:rPr lang="it-IT" sz="2000" i="1" dirty="0" smtClean="0"/>
              <a:t>solo da una OS</a:t>
            </a:r>
            <a:endParaRPr lang="it-IT" sz="2000" i="1" dirty="0"/>
          </a:p>
        </p:txBody>
      </p:sp>
      <p:cxnSp>
        <p:nvCxnSpPr>
          <p:cNvPr id="11" name="Connettore 2 10"/>
          <p:cNvCxnSpPr/>
          <p:nvPr/>
        </p:nvCxnSpPr>
        <p:spPr>
          <a:xfrm rot="5400000" flipH="1" flipV="1">
            <a:off x="7548037" y="1310221"/>
            <a:ext cx="571503" cy="37990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/>
          <p:cNvSpPr/>
          <p:nvPr/>
        </p:nvSpPr>
        <p:spPr>
          <a:xfrm>
            <a:off x="285720" y="2071678"/>
            <a:ext cx="3643338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noFill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0" y="500042"/>
            <a:ext cx="1571636" cy="646331"/>
          </a:xfrm>
          <a:prstGeom prst="rect">
            <a:avLst/>
          </a:prstGeom>
          <a:solidFill>
            <a:srgbClr val="F5F7A7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Manca nel DPCM 2013</a:t>
            </a:r>
            <a:endParaRPr lang="it-IT" dirty="0"/>
          </a:p>
        </p:txBody>
      </p:sp>
      <p:cxnSp>
        <p:nvCxnSpPr>
          <p:cNvPr id="13" name="Connettore 2 12"/>
          <p:cNvCxnSpPr/>
          <p:nvPr/>
        </p:nvCxnSpPr>
        <p:spPr>
          <a:xfrm rot="16200000" flipV="1">
            <a:off x="642910" y="1357298"/>
            <a:ext cx="1000132" cy="428628"/>
          </a:xfrm>
          <a:prstGeom prst="straightConnector1">
            <a:avLst/>
          </a:prstGeom>
          <a:ln>
            <a:solidFill>
              <a:srgbClr val="FF0000">
                <a:alpha val="97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it-IT" sz="4000" dirty="0" smtClean="0">
                <a:solidFill>
                  <a:srgbClr val="000000"/>
                </a:solidFill>
              </a:rPr>
              <a:t>Le regole per il 2013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357158" y="1142984"/>
            <a:ext cx="84296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/>
              <a:t>Manovra (DPCM </a:t>
            </a:r>
            <a:r>
              <a:rPr lang="it-IT" sz="2000" b="1" dirty="0" smtClean="0"/>
              <a:t>22/01/13 – requisiti richiamati nel DPCM 19.02.2014) </a:t>
            </a:r>
            <a:r>
              <a:rPr lang="it-IT" sz="2000" b="1" dirty="0" smtClean="0"/>
              <a:t>valida solo per:</a:t>
            </a:r>
          </a:p>
          <a:p>
            <a:endParaRPr lang="it-IT" sz="2000" b="1" dirty="0" smtClean="0"/>
          </a:p>
          <a:p>
            <a:r>
              <a:rPr lang="it-IT" sz="2000" dirty="0" smtClean="0"/>
              <a:t>contratti di II livello sottoscritti, </a:t>
            </a:r>
            <a:r>
              <a:rPr lang="it-IT" sz="2000" b="1" dirty="0" smtClean="0"/>
              <a:t>ai sensi di legge o di accordi interconfederali</a:t>
            </a:r>
            <a:r>
              <a:rPr lang="it-IT" sz="2000" dirty="0" smtClean="0"/>
              <a:t>, </a:t>
            </a:r>
            <a:r>
              <a:rPr lang="it-IT" sz="2000" b="1" dirty="0" smtClean="0">
                <a:solidFill>
                  <a:srgbClr val="FF0000"/>
                </a:solidFill>
              </a:rPr>
              <a:t>da</a:t>
            </a:r>
            <a:r>
              <a:rPr lang="it-IT" sz="2000" dirty="0" smtClean="0"/>
              <a:t> OOSS comparativamente più rappresentative sul piano nazionale</a:t>
            </a:r>
          </a:p>
          <a:p>
            <a:endParaRPr lang="it-IT" sz="2000" dirty="0" smtClean="0"/>
          </a:p>
          <a:p>
            <a:r>
              <a:rPr lang="it-IT" sz="2000" dirty="0" smtClean="0"/>
              <a:t>lavoratori </a:t>
            </a:r>
            <a:r>
              <a:rPr lang="it-IT" sz="2000" b="1" dirty="0"/>
              <a:t>dipendenti del settore </a:t>
            </a:r>
            <a:r>
              <a:rPr lang="it-IT" sz="2000" b="1" dirty="0" smtClean="0"/>
              <a:t>privato;</a:t>
            </a:r>
            <a:endParaRPr lang="it-IT" sz="2000" b="1" dirty="0"/>
          </a:p>
          <a:p>
            <a:endParaRPr lang="it-IT" sz="2000" dirty="0" smtClean="0"/>
          </a:p>
          <a:p>
            <a:r>
              <a:rPr lang="it-IT" sz="2000" dirty="0" smtClean="0"/>
              <a:t>reddito </a:t>
            </a:r>
            <a:r>
              <a:rPr lang="it-IT" sz="2000" dirty="0"/>
              <a:t>da lavoro dipendente pari o inferiore, nel periodo</a:t>
            </a:r>
          </a:p>
          <a:p>
            <a:r>
              <a:rPr lang="it-IT" sz="2000" b="1" dirty="0"/>
              <a:t>d’imposta </a:t>
            </a:r>
            <a:r>
              <a:rPr lang="it-IT" sz="2000" b="1" dirty="0" smtClean="0"/>
              <a:t>2013, </a:t>
            </a:r>
            <a:r>
              <a:rPr lang="it-IT" sz="2000" b="1" dirty="0"/>
              <a:t>a 40.000,00 euro, comprensivo di eventuali somme </a:t>
            </a:r>
            <a:r>
              <a:rPr lang="it-IT" sz="2000" b="1" dirty="0" smtClean="0"/>
              <a:t>assoggettate </a:t>
            </a:r>
            <a:r>
              <a:rPr lang="it-IT" sz="2000" dirty="0" smtClean="0"/>
              <a:t>ad </a:t>
            </a:r>
            <a:r>
              <a:rPr lang="it-IT" sz="2000" b="1" dirty="0"/>
              <a:t>imposta sostitutiva nel </a:t>
            </a:r>
            <a:r>
              <a:rPr lang="it-IT" sz="2000" b="1" dirty="0" smtClean="0"/>
              <a:t>2013;</a:t>
            </a:r>
            <a:endParaRPr lang="it-IT" sz="2000" b="1" dirty="0"/>
          </a:p>
          <a:p>
            <a:endParaRPr lang="it-IT" sz="2000" dirty="0" smtClean="0"/>
          </a:p>
          <a:p>
            <a:r>
              <a:rPr lang="it-IT" sz="2000" dirty="0" smtClean="0"/>
              <a:t>limite </a:t>
            </a:r>
            <a:r>
              <a:rPr lang="it-IT" sz="2000" dirty="0"/>
              <a:t>di </a:t>
            </a:r>
            <a:r>
              <a:rPr lang="it-IT" sz="2000" dirty="0" smtClean="0"/>
              <a:t>retribuzione € </a:t>
            </a:r>
            <a:r>
              <a:rPr lang="it-IT" sz="2000" b="1" dirty="0" smtClean="0"/>
              <a:t>3</a:t>
            </a:r>
            <a:r>
              <a:rPr lang="it-IT" sz="2000" b="1" dirty="0" smtClean="0"/>
              <a:t>.000,00 lordi</a:t>
            </a:r>
            <a:endParaRPr lang="it-IT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it-IT" sz="4000" dirty="0" smtClean="0">
                <a:solidFill>
                  <a:srgbClr val="000000"/>
                </a:solidFill>
              </a:rPr>
              <a:t>Il reddito del 2012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14282" y="928670"/>
            <a:ext cx="871543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rgbClr val="FF0000"/>
                </a:solidFill>
              </a:rPr>
              <a:t>Cosa computare ai fini del raggiungimento di € 40.000?</a:t>
            </a:r>
          </a:p>
          <a:p>
            <a:r>
              <a:rPr lang="it-IT" sz="2000" b="1" dirty="0" smtClean="0"/>
              <a:t>Inclusi</a:t>
            </a:r>
            <a:endParaRPr lang="it-IT" sz="2000" b="1" dirty="0"/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redditi da lavoro dipendente (anche somme detassate)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redditi </a:t>
            </a:r>
            <a:r>
              <a:rPr lang="it-IT" sz="2000" dirty="0"/>
              <a:t>da pensione eventualmente </a:t>
            </a:r>
            <a:r>
              <a:rPr lang="it-IT" sz="2000" dirty="0" smtClean="0"/>
              <a:t>percepiti (equiparati a quelli </a:t>
            </a:r>
            <a:r>
              <a:rPr lang="it-IT" sz="2000" dirty="0"/>
              <a:t>da lavoro dipendente ed anch’essi ricompresi dall’articolo 49 del </a:t>
            </a:r>
            <a:r>
              <a:rPr lang="it-IT" sz="2000" dirty="0" smtClean="0"/>
              <a:t>TUIR)</a:t>
            </a:r>
            <a:endParaRPr lang="it-IT" sz="2000" dirty="0"/>
          </a:p>
          <a:p>
            <a:endParaRPr lang="it-IT" sz="2000" dirty="0" smtClean="0"/>
          </a:p>
          <a:p>
            <a:r>
              <a:rPr lang="it-IT" sz="2000" b="1" dirty="0" smtClean="0"/>
              <a:t>Esclusi</a:t>
            </a:r>
            <a:endParaRPr lang="it-IT" sz="2000" b="1" dirty="0" smtClean="0"/>
          </a:p>
          <a:p>
            <a:r>
              <a:rPr lang="it-IT" sz="2000" dirty="0" smtClean="0"/>
              <a:t>redditi </a:t>
            </a:r>
            <a:r>
              <a:rPr lang="it-IT" sz="2000" dirty="0"/>
              <a:t>da lavoro dipendente </a:t>
            </a:r>
            <a:r>
              <a:rPr lang="it-IT" sz="2000" dirty="0" smtClean="0"/>
              <a:t>assoggettati a tassazione </a:t>
            </a:r>
            <a:r>
              <a:rPr lang="it-IT" sz="2000" dirty="0"/>
              <a:t>separata (ad esempio importi una tantum relativi ad anni </a:t>
            </a:r>
            <a:r>
              <a:rPr lang="it-IT" sz="2000" dirty="0" smtClean="0"/>
              <a:t>precedenti, erogati </a:t>
            </a:r>
            <a:r>
              <a:rPr lang="it-IT" sz="2000" dirty="0"/>
              <a:t>ai sensi di rinnovi contrattuali, TFR ecc..), </a:t>
            </a:r>
            <a:endParaRPr lang="it-IT" sz="2000" dirty="0" smtClean="0"/>
          </a:p>
          <a:p>
            <a:endParaRPr lang="it-IT" sz="2000" dirty="0" smtClean="0"/>
          </a:p>
          <a:p>
            <a:r>
              <a:rPr lang="it-IT" sz="2000" b="1" dirty="0" smtClean="0"/>
              <a:t>Esclusi</a:t>
            </a:r>
          </a:p>
          <a:p>
            <a:r>
              <a:rPr lang="it-IT" sz="2000" dirty="0"/>
              <a:t>r</a:t>
            </a:r>
            <a:r>
              <a:rPr lang="it-IT" sz="2000" dirty="0" smtClean="0"/>
              <a:t>edditi derivanti da </a:t>
            </a:r>
            <a:r>
              <a:rPr lang="it-IT" sz="2000" dirty="0"/>
              <a:t>collaborazioni a progetto o meno, </a:t>
            </a:r>
            <a:r>
              <a:rPr lang="it-IT" sz="2000" dirty="0" smtClean="0"/>
              <a:t>in quanto </a:t>
            </a:r>
            <a:r>
              <a:rPr lang="it-IT" sz="2000" dirty="0"/>
              <a:t>redditi assimilati a lavoro dipendente ma non ricompresi all’articolo 49 </a:t>
            </a:r>
            <a:r>
              <a:rPr lang="it-IT" sz="2000" dirty="0" smtClean="0"/>
              <a:t>del TUIR </a:t>
            </a:r>
            <a:r>
              <a:rPr lang="it-IT" sz="2000" dirty="0"/>
              <a:t>bensì all’articolo 50 </a:t>
            </a:r>
            <a:r>
              <a:rPr lang="it-IT" sz="2000" dirty="0" smtClean="0"/>
              <a:t>TUIR</a:t>
            </a:r>
            <a:endParaRPr lang="it-IT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uovo layout ppt">
  <a:themeElements>
    <a:clrScheme name="nuovo layout 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uovo layout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uovo layout 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ovo layout pp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ovo layout pp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ovo layout pp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ovo layout pp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ovo layout pp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ovo layout pp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ovo layout pp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ovo layout pp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ovo layout pp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ovo layout pp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ovo layout pp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nuovo layout ppt</Template>
  <TotalTime>7409</TotalTime>
  <Words>1983</Words>
  <Application>Microsoft Office PowerPoint</Application>
  <PresentationFormat>Presentazione su schermo (4:3)</PresentationFormat>
  <Paragraphs>172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nuovo layout ppt</vt:lpstr>
      <vt:lpstr>Presentazione standard di PowerPoint</vt:lpstr>
      <vt:lpstr>Presentazione standard di PowerPoint</vt:lpstr>
      <vt:lpstr>Un po’ di storia …</vt:lpstr>
      <vt:lpstr>L’accordo sulla produttività</vt:lpstr>
      <vt:lpstr>L’accordo sulla produttività</vt:lpstr>
      <vt:lpstr>L’accordo sulla produttività</vt:lpstr>
      <vt:lpstr>Gli accordi di II livello</vt:lpstr>
      <vt:lpstr>Le regole per il 2013</vt:lpstr>
      <vt:lpstr>Il reddito del 2012</vt:lpstr>
      <vt:lpstr>La quota agevolata e sanzioni</vt:lpstr>
      <vt:lpstr>Cosa è “salario di produttività”</vt:lpstr>
      <vt:lpstr>Cosa è “salario di produttività”</vt:lpstr>
      <vt:lpstr>Cosa è “salario di produttività”</vt:lpstr>
      <vt:lpstr>Cosa è “salario di produttività”</vt:lpstr>
      <vt:lpstr>Cosa è “salario di produttività”</vt:lpstr>
      <vt:lpstr>Esempi di azioni nelle aree d’intervento</vt:lpstr>
      <vt:lpstr>Esempi di azioni nelle aree d’intervento</vt:lpstr>
      <vt:lpstr>Esempi di azioni nelle aree d’intervento</vt:lpstr>
      <vt:lpstr>Esempi di azioni nelle aree d’intervento</vt:lpstr>
      <vt:lpstr>Il deposito in DTL</vt:lpstr>
      <vt:lpstr>Da quando posso detassare?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SM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Michela Ruffino</dc:creator>
  <cp:lastModifiedBy>PC1</cp:lastModifiedBy>
  <cp:revision>232</cp:revision>
  <dcterms:created xsi:type="dcterms:W3CDTF">2006-12-19T15:44:31Z</dcterms:created>
  <dcterms:modified xsi:type="dcterms:W3CDTF">2014-05-26T21:41:40Z</dcterms:modified>
</cp:coreProperties>
</file>