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handoutMasterIdLst>
    <p:handoutMasterId r:id="rId30"/>
  </p:handoutMasterIdLst>
  <p:sldIdLst>
    <p:sldId id="307" r:id="rId2"/>
    <p:sldId id="634" r:id="rId3"/>
    <p:sldId id="620" r:id="rId4"/>
    <p:sldId id="601" r:id="rId5"/>
    <p:sldId id="622" r:id="rId6"/>
    <p:sldId id="602" r:id="rId7"/>
    <p:sldId id="604" r:id="rId8"/>
    <p:sldId id="627" r:id="rId9"/>
    <p:sldId id="635" r:id="rId10"/>
    <p:sldId id="638" r:id="rId11"/>
    <p:sldId id="636" r:id="rId12"/>
    <p:sldId id="639" r:id="rId13"/>
    <p:sldId id="637" r:id="rId14"/>
    <p:sldId id="640" r:id="rId15"/>
    <p:sldId id="641" r:id="rId16"/>
    <p:sldId id="642" r:id="rId17"/>
    <p:sldId id="643" r:id="rId18"/>
    <p:sldId id="644" r:id="rId19"/>
    <p:sldId id="645" r:id="rId20"/>
    <p:sldId id="646" r:id="rId21"/>
    <p:sldId id="631" r:id="rId22"/>
    <p:sldId id="610" r:id="rId23"/>
    <p:sldId id="626" r:id="rId24"/>
    <p:sldId id="630" r:id="rId25"/>
    <p:sldId id="633" r:id="rId26"/>
    <p:sldId id="629" r:id="rId27"/>
    <p:sldId id="605" r:id="rId28"/>
  </p:sldIdLst>
  <p:sldSz cx="9144000" cy="6858000" type="screen4x3"/>
  <p:notesSz cx="6735763" cy="98663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." initials="." lastIdx="2" clrIdx="0"/>
  <p:cmAuthor id="1" name="ADMIN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3300"/>
    <a:srgbClr val="CCFFCC"/>
    <a:srgbClr val="B8C0E6"/>
    <a:srgbClr val="ABB9F3"/>
    <a:srgbClr val="F5FBA3"/>
    <a:srgbClr val="800000"/>
    <a:srgbClr val="FDA1AE"/>
    <a:srgbClr val="C3F8A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19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6DF3C5-FE83-4906-947F-91C6FC2E07D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54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4A2537-FCD2-4FCD-851E-F986D782349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559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9ED97-984F-4824-A2D1-D386D6D5D0E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281-446B-4704-8203-19AE7D4051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03E32-D2A0-47FD-B467-E0C362920D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4322A-8594-4396-AB18-052B7C275D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CFB14-608D-4333-B941-F56B0D2EC1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460C-F7DF-4D95-909B-7EC91A39DA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4B43D-71DB-490D-B8C1-289DDA4CEF1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FB44-234B-48F0-B3DF-A34AAC0C8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02572-0334-45C6-A88F-130F876515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D3C47-179B-4311-B4CE-5DE57033D0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06020-5674-44F7-86A7-E7D9A1ED30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4117CD-525D-412E-ADFC-BAD67CBB2C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2">
                  <a:alpha val="39999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1032" name="Picture 12" descr="sterza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575" y="5876925"/>
            <a:ext cx="25923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84213" y="587692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/>
              <a:t>@PaoloStern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443663" y="587692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/>
              <a:t>www.sternzanin.it</a:t>
            </a:r>
          </a:p>
        </p:txBody>
      </p:sp>
      <p:pic>
        <p:nvPicPr>
          <p:cNvPr id="1035" name="Picture 15" descr="ANd9GcT-rRLMZS2hclsc1S5hWipm4pCpLdZ0ugowlm-mOC3-1YZwBEmZAQ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5876925"/>
            <a:ext cx="5762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sterza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575" y="5876925"/>
            <a:ext cx="2592388" cy="6969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pull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9795"/>
            <a:ext cx="9144000" cy="1071570"/>
          </a:xfrm>
        </p:spPr>
        <p:txBody>
          <a:bodyPr/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I famosi 80 euro</a:t>
            </a:r>
            <a:endParaRPr lang="it-IT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8207947" cy="375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utente\Desktop\renzi-80-euro-6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0220" y="1268760"/>
            <a:ext cx="6786610" cy="285750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3)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Parametro di misurazione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717032"/>
            <a:ext cx="619125" cy="628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ttangolo 2"/>
          <p:cNvSpPr/>
          <p:nvPr/>
        </p:nvSpPr>
        <p:spPr>
          <a:xfrm>
            <a:off x="1115616" y="1411421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Parametrazione al periodo di lavoro (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meglio ….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percepimento reddito nel 2014)</a:t>
            </a:r>
          </a:p>
          <a:p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Se il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periodo di lavoro nell’anno 2014 è inferiore a 365 giorni, l’importo del bonus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spettante deve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essere parametrato al numero dei giorni di lavoro dell’anno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, intendendo per tali i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giorni per i quali spettano le detrazioni di lavoro dipendente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(ex art. 13 del TUIR). </a:t>
            </a: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Quest’ultimo chiarimento è stato fornito Circolare n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. 9/E </a:t>
            </a:r>
            <a:endParaRPr lang="it-IT" sz="2000" u="sng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5196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35785" y="40593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1540" y="1412776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I sostituti devono </a:t>
            </a:r>
            <a:r>
              <a:rPr lang="it-IT" sz="2000" b="1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effettuare  4 passaggi logici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:</a:t>
            </a:r>
          </a:p>
          <a:p>
            <a:pPr algn="just">
              <a:spcAft>
                <a:spcPts val="0"/>
              </a:spcAft>
            </a:pPr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1) verificare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la 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“capienza” dell’imposta lorda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sui redditi da lavoro rispetto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alle detrazioni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per lavoro (comma 1-bis dell’art. 13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);</a:t>
            </a: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</a:t>
            </a:r>
            <a:endParaRPr lang="it-IT" sz="2000" b="1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2) </a:t>
            </a:r>
            <a:r>
              <a:rPr lang="it-IT" sz="2000" b="1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calcolare 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l’importo del credito spettante in relazione al reddito </a:t>
            </a:r>
            <a:r>
              <a:rPr lang="it-IT" sz="2000" b="1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complessivo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(comma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1-bis dell’art. 13), tenendo conto che il credito va rapportato al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periodo di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lavoro nell'anno (comma 3 dell’art.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1);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</a:t>
            </a:r>
            <a:endParaRPr lang="it-IT" sz="2000" b="1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3) </a:t>
            </a:r>
            <a:r>
              <a:rPr lang="it-IT" sz="2000" b="1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determinare </a:t>
            </a:r>
            <a:r>
              <a:rPr lang="it-IT" sz="2000" b="1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l’importo da erogare in ciascun periodo di paga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(commi 3 e 4 </a:t>
            </a:r>
          </a:p>
          <a:p>
            <a:pPr algn="just">
              <a:spcAft>
                <a:spcPts val="0"/>
              </a:spcAft>
            </a:pP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dell’art.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1)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b="1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Times New Roman"/>
              </a:rPr>
              <a:t>4</a:t>
            </a:r>
            <a:r>
              <a:rPr lang="it-IT" sz="20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) recuperare la somma anticipata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Times New Roman"/>
              </a:rPr>
              <a:t>su F24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507274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1 – imposta lorda 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1540" y="1052736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Verifica della presenza di imposta lorda positiva 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Per quanto concerne la verifica della capienza dell’imposta lorda sui redditi da lavoro rispetto alle detrazioni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da lavoro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dipendente, l’Agenzia delle Entrate,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Circ.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9/E, precisa </a:t>
            </a:r>
            <a:r>
              <a:rPr lang="it-IT" sz="2000" u="sng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che occorre calcolare le detrazioni spettanti in base ai soli redditi che danno potenzialmente diritto al bonus.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</a:t>
            </a: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it-IT" sz="2000" dirty="0" smtClean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Quindi: </a:t>
            </a:r>
            <a:r>
              <a:rPr lang="it-IT" sz="2000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l’imposta </a:t>
            </a:r>
            <a:r>
              <a:rPr lang="it-IT" sz="2000" u="sng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lorda sui redditi di lavoro dipendente </a:t>
            </a:r>
            <a:r>
              <a:rPr lang="it-IT" sz="2000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e assimilati </a:t>
            </a:r>
            <a:r>
              <a:rPr lang="it-IT" sz="2000" u="sng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deve essere di importo superiore alle detrazioni calcolate su un reddito complessivo formato dai medesimi redditi che hanno determinato l’imposta lorda stessa</a:t>
            </a:r>
            <a:r>
              <a:rPr lang="it-IT" sz="2000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. 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31923" y="4377071"/>
            <a:ext cx="8856984" cy="1323439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NB. La sussistenza di </a:t>
            </a:r>
            <a:r>
              <a:rPr lang="it-IT" sz="2000" b="1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IRPEF positiva </a:t>
            </a: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risulta </a:t>
            </a:r>
            <a:r>
              <a:rPr lang="it-IT" sz="2000" b="1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soddisfatta </a:t>
            </a: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anche nell’ipotesi in cui l’</a:t>
            </a:r>
            <a:r>
              <a:rPr lang="it-IT" sz="2000" b="1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IRPEF residuale </a:t>
            </a: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al netto delle sole detrazioni di lavoro dipendente venisse poi </a:t>
            </a:r>
            <a:r>
              <a:rPr lang="it-IT" sz="2000" b="1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azzerata da </a:t>
            </a: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ulteriori detrazioni spettanti quali, ad esempio, le </a:t>
            </a:r>
            <a:r>
              <a:rPr lang="it-IT" sz="2000" b="1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detrazioni per carichi di famiglia</a:t>
            </a:r>
            <a:r>
              <a:rPr lang="it-IT" sz="2000" dirty="0">
                <a:solidFill>
                  <a:srgbClr val="BBE0E3">
                    <a:lumMod val="25000"/>
                  </a:srgbClr>
                </a:solidFill>
                <a:latin typeface="Calibri"/>
                <a:ea typeface="Times New Roman"/>
                <a:cs typeface="Calibri"/>
              </a:rPr>
              <a:t>. </a:t>
            </a:r>
            <a:endParaRPr lang="it-IT" sz="2000" dirty="0">
              <a:solidFill>
                <a:srgbClr val="BBE0E3">
                  <a:lumMod val="25000"/>
                </a:srgbClr>
              </a:solidFill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915232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19714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2 – calcolo bonus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9432" y="816676"/>
            <a:ext cx="8280920" cy="165686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50"/>
              </a:spcAft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Mario Rossi lavora per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l’intero 2014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e guadagna 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24.596,31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 euro. Avrà diritto ad un bonus pari a: 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>
              <a:spcAft>
                <a:spcPts val="1250"/>
              </a:spcAft>
            </a:pP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€ 640 x [(26.000 – 24.596,31)/2.000] = </a:t>
            </a: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pPr>
              <a:spcAft>
                <a:spcPts val="1250"/>
              </a:spcAft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640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x 0,7018 = </a:t>
            </a:r>
            <a:r>
              <a:rPr lang="it-IT" sz="2000" dirty="0">
                <a:solidFill>
                  <a:srgbClr val="FF3300"/>
                </a:solidFill>
                <a:latin typeface="Calibri"/>
                <a:ea typeface="Times New Roman"/>
                <a:cs typeface="Calibri"/>
              </a:rPr>
              <a:t>€ 449,15 </a:t>
            </a:r>
          </a:p>
        </p:txBody>
      </p:sp>
      <p:sp>
        <p:nvSpPr>
          <p:cNvPr id="5" name="Rettangolo 4"/>
          <p:cNvSpPr/>
          <p:nvPr/>
        </p:nvSpPr>
        <p:spPr>
          <a:xfrm>
            <a:off x="827584" y="2624817"/>
            <a:ext cx="7740860" cy="1323439"/>
          </a:xfrm>
          <a:prstGeom prst="rect">
            <a:avLst/>
          </a:prstGeom>
          <a:ln>
            <a:solidFill>
              <a:srgbClr val="336699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Se il periodo di lavoro nell’anno 2014 è inferiore a 365 giorni, l’importo </a:t>
            </a:r>
          </a:p>
          <a:p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del credito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spettante </a:t>
            </a: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deve </a:t>
            </a:r>
            <a:r>
              <a:rPr lang="it-IT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essere parametrato </a:t>
            </a: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al numero dei giorni di lavoro dell’anno, calcolati tenendo </a:t>
            </a:r>
            <a:r>
              <a:rPr lang="it-IT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conto delle </a:t>
            </a: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regole ordinariamente applicabili per l’applicazione delle </a:t>
            </a:r>
            <a:r>
              <a:rPr lang="it-IT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detrazioni previste </a:t>
            </a: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dall’art. 13 del TUIR</a:t>
            </a:r>
          </a:p>
        </p:txBody>
      </p:sp>
      <p:sp>
        <p:nvSpPr>
          <p:cNvPr id="6" name="Rettangolo 5"/>
          <p:cNvSpPr/>
          <p:nvPr/>
        </p:nvSpPr>
        <p:spPr>
          <a:xfrm>
            <a:off x="197404" y="4103139"/>
            <a:ext cx="8784976" cy="1631216"/>
          </a:xfrm>
          <a:prstGeom prst="rect">
            <a:avLst/>
          </a:prstGeom>
          <a:ln>
            <a:solidFill>
              <a:srgbClr val="336699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cugino di Mario Rossi 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ha cessato il rapporto di lavoro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il 30 aprile 2014 (120 giorni di lavoro nel 2014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e ha guadagnato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24.596,31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 euro (era più bravo del cugino!).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Avrà diritto ad un bonus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pari a: 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€ 449,15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x 120/365 =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€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222,74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36924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3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49432" y="980728"/>
            <a:ext cx="8280920" cy="179792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50"/>
              </a:spcAft>
            </a:pP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i sostituti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d’imposta riconoscono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il credito “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ripartendolo fra le retribuzioni erogate successivamente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alla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data di entrata in vigore del presente decreto, a partire dal primo periodo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di paga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utile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”;</a:t>
            </a:r>
          </a:p>
          <a:p>
            <a:pPr>
              <a:spcAft>
                <a:spcPts val="1250"/>
              </a:spcAft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il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credito “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è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attribuito sugli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emolumenti corrisposti in ciascun periodo di paga rapportandolo al </a:t>
            </a:r>
            <a:r>
              <a:rPr lang="it-IT" sz="2000" dirty="0" smtClean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periodo </a:t>
            </a:r>
            <a:r>
              <a:rPr lang="it-IT" sz="2000" dirty="0">
                <a:solidFill>
                  <a:srgbClr val="FF0000"/>
                </a:solidFill>
                <a:latin typeface="Calibri"/>
                <a:ea typeface="Times New Roman"/>
                <a:cs typeface="Calibri"/>
              </a:rPr>
              <a:t>stesso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”</a:t>
            </a:r>
            <a:endParaRPr lang="it-IT" sz="2000" dirty="0">
              <a:solidFill>
                <a:srgbClr val="FF3300"/>
              </a:solidFill>
              <a:latin typeface="Calibri"/>
              <a:ea typeface="Times New Roman"/>
              <a:cs typeface="Calibri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2996952"/>
            <a:ext cx="8406824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erogazione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del bonus avviene a partire dal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maggio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2014,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ammontare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annuo spettante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euro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640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diviso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per 245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giorni (giorni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detrazione dal 1° maggio al 31 dicembre 2014) </a:t>
            </a: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valore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ottenuto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moltiplicato per i giorni di detrazione cadenti in ciascun periodo di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paga (pertanto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, 31 giorni per i mesi di maggio, luglio, agosto, ottobre, dicembre 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30 giorni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per i mesi di giugno, settembre e novembre). </a:t>
            </a:r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media, vengono riconosciuti 80 euro (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precisamente, euro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80,98 nei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mesi da 31 giorni e euro 78,37 per i mesi da 30 giorni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222134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3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847144"/>
            <a:ext cx="8406824" cy="470898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Es. 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Mario Rossi inizia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15 maggio 2014 e termina il 15 settembre 2014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, per un totale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124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giorni di lavoro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(= giorni di detrazione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), produce un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reddito di lavoro non superiore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 euro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24.000.</a:t>
            </a:r>
          </a:p>
          <a:p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Il bonus spettante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è pari a € 640 da rapportare ai giorni di lavoro</a:t>
            </a:r>
          </a:p>
          <a:p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640 x 124/365 = 217,42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Tale importo va ulteriormente diviso per i giorni di detrazione ricompresi nella durata del rapporto (pertanto 124 giorni) e riconosciuto in ciascun periodo di paga in funzione dei relativi giorni di detrazione: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euro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29,81 euro per i 17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giorni di maggio;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euro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52,60 per i 30 giorni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giugno;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euro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54,36 per i 31 giorni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rispettivamente di luglio e agosto;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euro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26,30 per i 15 giorni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settembre</a:t>
            </a:r>
          </a:p>
        </p:txBody>
      </p:sp>
    </p:spTree>
    <p:extLst>
      <p:ext uri="{BB962C8B-B14F-4D97-AF65-F5344CB8AC3E}">
        <p14:creationId xmlns:p14="http://schemas.microsoft.com/office/powerpoint/2010/main" val="280792182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2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1052736"/>
            <a:ext cx="8406824" cy="10156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</a:rPr>
              <a:t>Agenzia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</a:rPr>
              <a:t>delle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</a:rPr>
              <a:t>Entrate: </a:t>
            </a:r>
            <a:r>
              <a:rPr lang="it-IT" sz="2000" dirty="0" smtClean="0">
                <a:solidFill>
                  <a:srgbClr val="FF0000"/>
                </a:solidFill>
              </a:rPr>
              <a:t>possono essere </a:t>
            </a:r>
            <a:r>
              <a:rPr lang="it-IT" sz="2000" dirty="0">
                <a:solidFill>
                  <a:srgbClr val="FF0000"/>
                </a:solidFill>
              </a:rPr>
              <a:t>utilizzati anche altri criteri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</a:rPr>
              <a:t>“(…) </a:t>
            </a:r>
            <a:r>
              <a:rPr lang="it-IT" sz="2000" i="1" dirty="0">
                <a:solidFill>
                  <a:schemeClr val="accent1">
                    <a:lumMod val="25000"/>
                  </a:schemeClr>
                </a:solidFill>
              </a:rPr>
              <a:t>purché </a:t>
            </a:r>
            <a:r>
              <a:rPr lang="it-IT" sz="2000" i="1" dirty="0">
                <a:solidFill>
                  <a:srgbClr val="FF0000"/>
                </a:solidFill>
              </a:rPr>
              <a:t>oggettivi e costanti</a:t>
            </a:r>
            <a:r>
              <a:rPr lang="it-IT" sz="2000" i="1" dirty="0">
                <a:solidFill>
                  <a:schemeClr val="accent1">
                    <a:lumMod val="25000"/>
                  </a:schemeClr>
                </a:solidFill>
              </a:rPr>
              <a:t>, ferma restando </a:t>
            </a:r>
            <a:r>
              <a:rPr lang="it-IT" sz="2000" i="1" dirty="0" smtClean="0">
                <a:solidFill>
                  <a:schemeClr val="accent1">
                    <a:lumMod val="25000"/>
                  </a:schemeClr>
                </a:solidFill>
              </a:rPr>
              <a:t>la ripartizione </a:t>
            </a:r>
            <a:r>
              <a:rPr lang="it-IT" sz="2000" i="1" dirty="0">
                <a:solidFill>
                  <a:schemeClr val="accent1">
                    <a:lumMod val="25000"/>
                  </a:schemeClr>
                </a:solidFill>
              </a:rPr>
              <a:t>dell’intero importo del credito spettante tra le retribuzioni dell’anno 2014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</a:rPr>
              <a:t>”.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10086" y="2780928"/>
            <a:ext cx="5544616" cy="193899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Non è consentito,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invece, dividere l’importo del bonus di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640 euro su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base annua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per le 12 mensilità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ed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erogare euro 53,33 per ciascuno degli 8 mesi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che</a:t>
            </a:r>
          </a:p>
          <a:p>
            <a:pPr algn="just"/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vanno da maggio a dicembre 2014 (totale euro 426,67),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riconoscendo solo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 conguaglio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la differenza (euro 213, 33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02041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</a:t>
            </a:r>
            <a:r>
              <a:rPr lang="it-IT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15616" y="1772816"/>
            <a:ext cx="6696744" cy="193899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fini del riconoscimento del bonus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sostituto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d’imposta è tenuto a tener conto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dati relativi a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precedenti rapporti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di lavoro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(pertanto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, reddito da lavoro dipendente o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assimilato, giorni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detrazione ed eventuale importo di bonus già riconosciuto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soltanto nell’ipotesi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in cui gli stessi siano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certificati mediante il </a:t>
            </a:r>
            <a:r>
              <a:rPr lang="it-IT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Mod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. CUD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124744"/>
            <a:ext cx="75608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ATTENZIONE – SITUAZIONI DI LAVORO PRECEDENTI NEL 2014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6769" y="4221088"/>
            <a:ext cx="3384376" cy="707886"/>
          </a:xfrm>
          <a:prstGeom prst="rect">
            <a:avLst/>
          </a:prstGeom>
          <a:noFill/>
          <a:ln>
            <a:solidFill>
              <a:srgbClr val="3366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Consegna CUD entro 12 gg dalla richiesta dell’interessato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Connettore 2 7"/>
          <p:cNvCxnSpPr/>
          <p:nvPr/>
        </p:nvCxnSpPr>
        <p:spPr>
          <a:xfrm flipH="1">
            <a:off x="3402268" y="3645024"/>
            <a:ext cx="377644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3779912" y="4487817"/>
            <a:ext cx="5256584" cy="10156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latin typeface="Calibri" panose="020F0502020204030204" pitchFamily="34" charset="0"/>
              </a:rPr>
              <a:t>codice </a:t>
            </a:r>
            <a:r>
              <a:rPr lang="it-IT" sz="2000" b="1" dirty="0">
                <a:latin typeface="Calibri" panose="020F0502020204030204" pitchFamily="34" charset="0"/>
              </a:rPr>
              <a:t>ZZ </a:t>
            </a:r>
            <a:r>
              <a:rPr lang="it-IT" sz="2000" b="1" dirty="0" smtClean="0">
                <a:latin typeface="Calibri" panose="020F0502020204030204" pitchFamily="34" charset="0"/>
              </a:rPr>
              <a:t>Annotazioni </a:t>
            </a:r>
            <a:r>
              <a:rPr lang="it-IT" sz="2000" b="1" dirty="0">
                <a:latin typeface="Calibri" panose="020F0502020204030204" pitchFamily="34" charset="0"/>
              </a:rPr>
              <a:t>del </a:t>
            </a:r>
            <a:r>
              <a:rPr lang="it-IT" sz="2000" b="1" dirty="0" err="1" smtClean="0">
                <a:latin typeface="Calibri" panose="020F0502020204030204" pitchFamily="34" charset="0"/>
              </a:rPr>
              <a:t>Mod.CUD</a:t>
            </a:r>
            <a:r>
              <a:rPr lang="it-IT" sz="2000" b="1" dirty="0" smtClean="0">
                <a:latin typeface="Calibri" panose="020F0502020204030204" pitchFamily="34" charset="0"/>
              </a:rPr>
              <a:t> </a:t>
            </a:r>
            <a:r>
              <a:rPr lang="it-IT" sz="2000" b="1" dirty="0">
                <a:latin typeface="Calibri" panose="020F0502020204030204" pitchFamily="34" charset="0"/>
              </a:rPr>
              <a:t>2014 </a:t>
            </a:r>
            <a:r>
              <a:rPr lang="it-IT" sz="2000" b="1" dirty="0" smtClean="0">
                <a:latin typeface="Calibri" panose="020F0502020204030204" pitchFamily="34" charset="0"/>
              </a:rPr>
              <a:t>= bonus </a:t>
            </a:r>
            <a:r>
              <a:rPr lang="it-IT" sz="2000" b="1" dirty="0">
                <a:latin typeface="Calibri" panose="020F0502020204030204" pitchFamily="34" charset="0"/>
              </a:rPr>
              <a:t>eventualmente </a:t>
            </a:r>
            <a:r>
              <a:rPr lang="it-IT" sz="2000" b="1" dirty="0" smtClean="0">
                <a:latin typeface="Calibri" panose="020F0502020204030204" pitchFamily="34" charset="0"/>
              </a:rPr>
              <a:t>riconosciuto o</a:t>
            </a:r>
            <a:r>
              <a:rPr lang="it-IT" sz="2000" dirty="0" smtClean="0">
                <a:latin typeface="Calibri" panose="020F0502020204030204" pitchFamily="34" charset="0"/>
              </a:rPr>
              <a:t> </a:t>
            </a:r>
            <a:r>
              <a:rPr lang="it-IT" sz="2000" b="1" dirty="0">
                <a:latin typeface="Calibri" panose="020F0502020204030204" pitchFamily="34" charset="0"/>
              </a:rPr>
              <a:t>bonus maturato e non erogato</a:t>
            </a:r>
            <a:r>
              <a:rPr lang="it-IT" sz="20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6955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3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847144"/>
            <a:ext cx="8406824" cy="470898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Es. 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Mario Rossi assunto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1° gennaio 2014 e cessato il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30 giugno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2014 con un CUD, relativo al predetto rapporto di lavoro, che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certifica: 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campo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1 un reddito pari a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€ 10.596,23;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campo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3 un numero di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giorni di detrazione pari a 181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campo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5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un’imposta netta pari a € 1.562,96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campo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101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un’imposta lorda pari a € 2.437,13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campo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107 un importo pari a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€ 874,17 a titolo di detrazioni di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lavoro dipendente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;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nelle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Annotazioni, con codice ZZ, l’importo di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euro 317,37 riconosciuto a</a:t>
            </a:r>
          </a:p>
          <a:p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titolo di bonus ex art. 1, DL n. 66/2014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Segue ….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7897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procedere 3 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847144"/>
            <a:ext cx="8406824" cy="440120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Es. 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Mario Rossi viene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riassunto in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data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1/10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e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consegna il CUD</a:t>
            </a:r>
          </a:p>
          <a:p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relativo al precedente rapporto al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nuovo datore di lavoro.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Quest’ultimo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endParaRPr lang="it-IT" sz="2000" dirty="0" smtClean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stima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un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reddito complessivo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considerando anche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reddito certificato sul CUD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€ 19.465,12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quantifica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un numero complessivo di giorni di durata del rapporto (=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giorni di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detrazione) pari a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273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92 giorni che vanno dal 1° ottobre al 31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dicembre 2014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più i 181 giorni certificati sul CUD relativo al precedente rapporto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determina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un importo di bonus annuo spettante pari a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€ 478,68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(=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640*273/365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 e quantifica un importo residuo da riconoscere al lavoratore (e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da ripartire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nei periodi di paga da ottobre a dicembre) pari a €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161,31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(=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478,68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– 317,37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 al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netto dell’importo riconosciuto dal precedente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datore di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lavoro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  <a:endParaRPr lang="it-IT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26262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Riferimenti normativi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72" y="1748371"/>
            <a:ext cx="79295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dirty="0" smtClean="0">
                <a:solidFill>
                  <a:srgbClr val="FF0000"/>
                </a:solidFill>
              </a:rPr>
              <a:t>• </a:t>
            </a:r>
            <a:r>
              <a:rPr lang="it-IT" sz="2000" b="1" dirty="0" smtClean="0">
                <a:solidFill>
                  <a:srgbClr val="FF0000"/>
                </a:solidFill>
              </a:rPr>
              <a:t>Agenzia delle Entrate, Circolare n. 9 del 14 maggio 2014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solidFill>
                  <a:srgbClr val="FF0000"/>
                </a:solidFill>
              </a:rPr>
              <a:t>• </a:t>
            </a:r>
            <a:r>
              <a:rPr lang="it-IT" sz="2000" b="1" dirty="0" smtClean="0">
                <a:solidFill>
                  <a:srgbClr val="FF0000"/>
                </a:solidFill>
              </a:rPr>
              <a:t>Agenzia delle Entrate, Risoluzione n. 48/E del 7 maggio 2014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solidFill>
                  <a:srgbClr val="FF0000"/>
                </a:solidFill>
              </a:rPr>
              <a:t>• </a:t>
            </a:r>
            <a:r>
              <a:rPr lang="it-IT" sz="2000" b="1" dirty="0" smtClean="0">
                <a:solidFill>
                  <a:srgbClr val="FF0000"/>
                </a:solidFill>
              </a:rPr>
              <a:t>Agenzia delle Entrate, Circolare n. 8 del 28 aprile 2014</a:t>
            </a:r>
          </a:p>
          <a:p>
            <a:pPr>
              <a:lnSpc>
                <a:spcPct val="200000"/>
              </a:lnSpc>
            </a:pPr>
            <a:r>
              <a:rPr lang="it-IT" sz="2000" dirty="0" smtClean="0">
                <a:solidFill>
                  <a:srgbClr val="FF0000"/>
                </a:solidFill>
              </a:rPr>
              <a:t>• </a:t>
            </a:r>
            <a:r>
              <a:rPr lang="it-IT" sz="2000" b="1" dirty="0" smtClean="0">
                <a:solidFill>
                  <a:srgbClr val="FF0000"/>
                </a:solidFill>
              </a:rPr>
              <a:t>Decreto Legge n. 66 del 24 aprile 2014</a:t>
            </a:r>
          </a:p>
          <a:p>
            <a:pPr lvl="0"/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endParaRPr lang="it-IT" sz="2000" dirty="0"/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17892" y="416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Come </a:t>
            </a:r>
            <a:r>
              <a:rPr lang="it-IT" sz="20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procedere 3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– determinazione del bonus mensile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480" y="1340768"/>
            <a:ext cx="8406824" cy="378565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CONGUAGLIO PROGRESSIVO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(come capita x </a:t>
            </a:r>
            <a:r>
              <a:rPr lang="it-IT" sz="2000" dirty="0" err="1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cococo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sostituto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d’imposta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se esistono:</a:t>
            </a:r>
          </a:p>
          <a:p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- variazioni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del reddito o delle detrazioni riferite alle somme e valori che</a:t>
            </a:r>
          </a:p>
          <a:p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corrisponderà durante l’anno, </a:t>
            </a: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- dati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di cui entra in possesso tramite specifiche comunicazioni da parte del</a:t>
            </a:r>
          </a:p>
          <a:p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lavoratore ovvero mediante la consegna, da parte di quest’ultimo, di un </a:t>
            </a:r>
            <a:r>
              <a:rPr lang="it-IT" sz="2000" dirty="0" err="1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Mod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CUD, </a:t>
            </a:r>
          </a:p>
          <a:p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può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effettuare il ricalcolo del bonus spettante e recuperarlo nei periodi di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paga successivi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a quello di erogazione,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anche prima del conguaglio di fine anno o di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fine rapporto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227537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43185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Il caso: redditi assoggettati all’imposta sostitutiva per  incrementi di   produttività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57158" y="142873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/>
              <a:buChar char="à"/>
            </a:pPr>
            <a:r>
              <a:rPr lang="it-IT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 Non </a:t>
            </a:r>
            <a:r>
              <a:rPr lang="it-IT" i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computati nel reddito complessivo</a:t>
            </a:r>
          </a:p>
          <a:p>
            <a:pPr algn="just"/>
            <a:r>
              <a:rPr lang="it-IT" i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     ai fini della verifica della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soglia reddituale (&lt; € 26.000,00)</a:t>
            </a:r>
          </a:p>
          <a:p>
            <a:pPr algn="just"/>
            <a:endParaRPr lang="it-IT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just">
              <a:buFont typeface="Wingdings"/>
              <a:buChar char="à"/>
            </a:pPr>
            <a:r>
              <a:rPr lang="it-IT" i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 Computati nel reddito complessivo ai  fini della verifica della </a:t>
            </a:r>
            <a:r>
              <a:rPr lang="it-IT" b="1" i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“capienza”</a:t>
            </a:r>
            <a:endParaRPr lang="it-IT" b="1" dirty="0" smtClean="0">
              <a:solidFill>
                <a:schemeClr val="accent1">
                  <a:lumMod val="25000"/>
                </a:schemeClr>
              </a:solidFill>
              <a:sym typeface="Wingdings" pitchFamily="2" charset="2"/>
            </a:endParaRPr>
          </a:p>
          <a:p>
            <a:pPr algn="just"/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00002" y="2714620"/>
            <a:ext cx="8643998" cy="4842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it-IT" b="1" i="1" dirty="0" smtClean="0">
                <a:solidFill>
                  <a:srgbClr val="002060"/>
                </a:solidFill>
              </a:rPr>
              <a:t>Reddito da lavoro dipendente pari a: </a:t>
            </a:r>
          </a:p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€ 27.000,00 (di cui € 3000,00 assoggettato ad imposta sostitutiva)</a:t>
            </a: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it-IT" b="1" i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 Determinazione  soglia reddituale </a:t>
            </a:r>
            <a:r>
              <a:rPr lang="it-IT" b="1" dirty="0">
                <a:solidFill>
                  <a:schemeClr val="accent5">
                    <a:lumMod val="25000"/>
                  </a:schemeClr>
                </a:solidFill>
              </a:rPr>
              <a:t>: </a:t>
            </a:r>
            <a:r>
              <a:rPr lang="it-IT" b="1" dirty="0">
                <a:solidFill>
                  <a:srgbClr val="00B050"/>
                </a:solidFill>
              </a:rPr>
              <a:t>€ </a:t>
            </a:r>
            <a:r>
              <a:rPr lang="it-IT" b="1" dirty="0" smtClean="0">
                <a:solidFill>
                  <a:srgbClr val="00B050"/>
                </a:solidFill>
              </a:rPr>
              <a:t>27.000,00 - € 3.000,00 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=  </a:t>
            </a:r>
            <a:r>
              <a:rPr lang="it-IT" b="1" dirty="0">
                <a:solidFill>
                  <a:schemeClr val="accent5">
                    <a:lumMod val="25000"/>
                  </a:schemeClr>
                </a:solidFill>
              </a:rPr>
              <a:t>€ 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24.000,00 </a:t>
            </a:r>
            <a:endParaRPr lang="it-IT" b="1" dirty="0" smtClean="0">
              <a:solidFill>
                <a:schemeClr val="accent5">
                  <a:lumMod val="25000"/>
                </a:schemeClr>
              </a:solidFill>
              <a:sym typeface="Wingdings" pitchFamily="2" charset="2"/>
            </a:endParaRP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    </a:t>
            </a:r>
            <a:r>
              <a:rPr lang="it-IT" b="1" dirty="0" smtClean="0">
                <a:solidFill>
                  <a:srgbClr val="00B050"/>
                </a:solidFill>
                <a:sym typeface="Wingdings" pitchFamily="2" charset="2"/>
              </a:rPr>
              <a:t>[rientrante nel tetto </a:t>
            </a:r>
            <a:r>
              <a:rPr lang="it-IT" b="1" dirty="0" err="1" smtClean="0">
                <a:solidFill>
                  <a:srgbClr val="00B050"/>
                </a:solidFill>
                <a:sym typeface="Wingdings" pitchFamily="2" charset="2"/>
              </a:rPr>
              <a:t>max</a:t>
            </a:r>
            <a:r>
              <a:rPr lang="it-IT" b="1" dirty="0" smtClean="0">
                <a:solidFill>
                  <a:srgbClr val="00B050"/>
                </a:solidFill>
                <a:sym typeface="Wingdings" pitchFamily="2" charset="2"/>
              </a:rPr>
              <a:t> di € 26.000,00]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</a:t>
            </a:r>
          </a:p>
          <a:p>
            <a:pPr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                                                     </a:t>
            </a:r>
            <a:endParaRPr lang="it-IT" b="1" u="sng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r>
              <a:rPr lang="it-IT" b="1" i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 </a:t>
            </a:r>
            <a:r>
              <a:rPr lang="it-IT" b="1" i="1" dirty="0" smtClean="0">
                <a:solidFill>
                  <a:schemeClr val="accent5">
                    <a:lumMod val="25000"/>
                  </a:schemeClr>
                </a:solidFill>
              </a:rPr>
              <a:t>Verifica della capienza sulla base di  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: € 27.000,00 </a:t>
            </a:r>
          </a:p>
          <a:p>
            <a:pPr lvl="8"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[Imposta Lorda] &gt; [</a:t>
            </a:r>
            <a:r>
              <a:rPr lang="it-IT" b="1" dirty="0" err="1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Detraz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. </a:t>
            </a:r>
            <a:r>
              <a:rPr lang="it-IT" b="1" dirty="0" err="1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Lav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. </a:t>
            </a:r>
            <a:r>
              <a:rPr lang="it-IT" b="1" dirty="0" err="1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Dip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.]  </a:t>
            </a: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                                              </a:t>
            </a: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cxnSp>
        <p:nvCxnSpPr>
          <p:cNvPr id="6" name="Straight Arrow Connector 10"/>
          <p:cNvCxnSpPr/>
          <p:nvPr/>
        </p:nvCxnSpPr>
        <p:spPr>
          <a:xfrm rot="10800000" flipV="1">
            <a:off x="7143768" y="4146658"/>
            <a:ext cx="618878" cy="425350"/>
          </a:xfrm>
          <a:prstGeom prst="straightConnector1">
            <a:avLst/>
          </a:prstGeom>
          <a:ln w="50800" cmpd="tri">
            <a:solidFill>
              <a:srgbClr val="C00000">
                <a:alpha val="65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750167" y="4590644"/>
            <a:ext cx="6143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C00000"/>
                </a:solidFill>
              </a:rPr>
              <a:t>Soglia di riferimento per individuare la somma spettante </a:t>
            </a:r>
            <a:endParaRPr lang="it-IT" sz="1600" b="1" dirty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28596" y="2714620"/>
            <a:ext cx="8429684" cy="3071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7500958" y="3714752"/>
            <a:ext cx="1285884" cy="35719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10" grpId="0" build="allAtOnce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5000628" y="3643314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Sarà onere del dipendente comunicare la contemporanea esistenza di due rapporti </a:t>
            </a:r>
            <a:endParaRPr lang="it-IT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3" name="TextBox 16"/>
          <p:cNvSpPr txBox="1"/>
          <p:nvPr/>
        </p:nvSpPr>
        <p:spPr>
          <a:xfrm>
            <a:off x="0" y="64291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caso: part-time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28604"/>
            <a:ext cx="1778000" cy="177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ttangolo 17"/>
          <p:cNvSpPr/>
          <p:nvPr/>
        </p:nvSpPr>
        <p:spPr>
          <a:xfrm>
            <a:off x="785786" y="1500174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Riproporzionare alla % P.T. la somma spettante ?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NO !</a:t>
            </a:r>
            <a:endParaRPr lang="it-IT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285852" y="2357430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>
                <a:solidFill>
                  <a:schemeClr val="accent1">
                    <a:lumMod val="25000"/>
                  </a:schemeClr>
                </a:solidFill>
              </a:rPr>
              <a:t>circolare 3/E 1998 </a:t>
            </a:r>
            <a:r>
              <a:rPr lang="it-IT" i="1" dirty="0" smtClean="0">
                <a:solidFill>
                  <a:schemeClr val="accent1">
                    <a:lumMod val="25000"/>
                  </a:schemeClr>
                </a:solidFill>
              </a:rPr>
              <a:t>“Nessuna riduzione delle detrazioni va effettuata in caso di particolari modalità di articolazione dell'orario di lavoro, quali il part-time verticale o orizzontale”</a:t>
            </a:r>
            <a:endParaRPr lang="it-IT" i="1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443160"/>
            <a:ext cx="619125" cy="628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Rettangolo 21"/>
          <p:cNvSpPr/>
          <p:nvPr/>
        </p:nvSpPr>
        <p:spPr>
          <a:xfrm>
            <a:off x="428596" y="4000504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caso di più rapporti part </a:t>
            </a:r>
            <a:r>
              <a:rPr lang="it-IT" b="1" dirty="0" err="1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</a:p>
        </p:txBody>
      </p:sp>
      <p:cxnSp>
        <p:nvCxnSpPr>
          <p:cNvPr id="23" name="Straight Arrow Connector 10"/>
          <p:cNvCxnSpPr/>
          <p:nvPr/>
        </p:nvCxnSpPr>
        <p:spPr>
          <a:xfrm>
            <a:off x="4286248" y="4213230"/>
            <a:ext cx="642942" cy="1588"/>
          </a:xfrm>
          <a:prstGeom prst="straightConnector1">
            <a:avLst/>
          </a:prstGeom>
          <a:ln w="50800" cmpd="tri">
            <a:solidFill>
              <a:schemeClr val="accent1">
                <a:lumMod val="25000"/>
                <a:alpha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285720" y="335756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 </a:t>
            </a:r>
            <a:endParaRPr lang="it-IT" dirty="0"/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4"/>
          <p:cNvSpPr/>
          <p:nvPr/>
        </p:nvSpPr>
        <p:spPr>
          <a:xfrm>
            <a:off x="2786050" y="3571876"/>
            <a:ext cx="3269464" cy="9737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1910" tIns="41910" rIns="41910" bIns="4191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100" kern="1200" dirty="0"/>
          </a:p>
        </p:txBody>
      </p:sp>
      <p:sp>
        <p:nvSpPr>
          <p:cNvPr id="15" name="TextBox 16"/>
          <p:cNvSpPr txBox="1"/>
          <p:nvPr/>
        </p:nvSpPr>
        <p:spPr>
          <a:xfrm>
            <a:off x="28572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Il sostituto d’imposta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Parentesi graffa aperta 15"/>
          <p:cNvSpPr/>
          <p:nvPr/>
        </p:nvSpPr>
        <p:spPr>
          <a:xfrm>
            <a:off x="3214678" y="571480"/>
            <a:ext cx="214314" cy="92869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3286116" y="571480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Datore di lavoro </a:t>
            </a:r>
          </a:p>
          <a:p>
            <a:pPr algn="ctr"/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</a:p>
          <a:p>
            <a:pPr algn="ctr"/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Committente</a:t>
            </a:r>
            <a:endParaRPr lang="it-IT" b="1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786446" y="85723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 automaticamente</a:t>
            </a:r>
            <a:endParaRPr lang="it-IT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uppo 21"/>
          <p:cNvGrpSpPr/>
          <p:nvPr/>
        </p:nvGrpSpPr>
        <p:grpSpPr>
          <a:xfrm>
            <a:off x="5214942" y="928670"/>
            <a:ext cx="545526" cy="285752"/>
            <a:chOff x="3423308" y="160029"/>
            <a:chExt cx="662424" cy="713433"/>
          </a:xfrm>
          <a:solidFill>
            <a:schemeClr val="accent5">
              <a:lumMod val="25000"/>
            </a:schemeClr>
          </a:solidFill>
        </p:grpSpPr>
        <p:sp>
          <p:nvSpPr>
            <p:cNvPr id="23" name="Freccia a destra 22"/>
            <p:cNvSpPr/>
            <p:nvPr/>
          </p:nvSpPr>
          <p:spPr>
            <a:xfrm rot="51659">
              <a:off x="3423308" y="160029"/>
              <a:ext cx="662424" cy="713433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Freccia a destra 4"/>
            <p:cNvSpPr/>
            <p:nvPr/>
          </p:nvSpPr>
          <p:spPr>
            <a:xfrm rot="51659">
              <a:off x="3423319" y="301223"/>
              <a:ext cx="463697" cy="4280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3200" kern="1200" dirty="0"/>
            </a:p>
          </p:txBody>
        </p:sp>
      </p:grpSp>
      <p:sp>
        <p:nvSpPr>
          <p:cNvPr id="25" name="TextBox 16"/>
          <p:cNvSpPr txBox="1"/>
          <p:nvPr/>
        </p:nvSpPr>
        <p:spPr>
          <a:xfrm>
            <a:off x="-32" y="185736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L’Agenzia delle Entrate con circolare n. 8/E precisa che è onere del</a:t>
            </a:r>
          </a:p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contribuente, non avente i requisiti per la maturazione del beneficio</a:t>
            </a:r>
          </a:p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darne comunicazione al sostituto d’imposta.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106208" y="3071810"/>
            <a:ext cx="8858280" cy="175432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In caso di trattamento economico sostitutivo (disoccupazione, mobilità o CIG) che assume la natura di reddito di lavoro dipendente</a:t>
            </a:r>
          </a:p>
          <a:p>
            <a:pPr algn="ctr"/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(art. 6, </a:t>
            </a:r>
            <a:r>
              <a:rPr lang="it-IT" b="1" dirty="0" err="1" smtClean="0">
                <a:solidFill>
                  <a:schemeClr val="accent5">
                    <a:lumMod val="25000"/>
                  </a:schemeClr>
                </a:solidFill>
              </a:rPr>
              <a:t>co</a:t>
            </a:r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. 2 del TUIR)</a:t>
            </a:r>
          </a:p>
          <a:p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endParaRPr lang="it-IT" dirty="0"/>
          </a:p>
        </p:txBody>
      </p:sp>
      <p:cxnSp>
        <p:nvCxnSpPr>
          <p:cNvPr id="27" name="Straight Arrow Connector 10"/>
          <p:cNvCxnSpPr/>
          <p:nvPr/>
        </p:nvCxnSpPr>
        <p:spPr>
          <a:xfrm rot="5400000">
            <a:off x="6037273" y="4035429"/>
            <a:ext cx="500066" cy="1588"/>
          </a:xfrm>
          <a:prstGeom prst="straightConnector1">
            <a:avLst/>
          </a:prstGeom>
          <a:ln w="50800" cmpd="tri">
            <a:solidFill>
              <a:schemeClr val="accent5">
                <a:lumMod val="25000"/>
                <a:alpha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325149"/>
            <a:ext cx="1214446" cy="1389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CasellaDiTesto 19"/>
          <p:cNvSpPr txBox="1"/>
          <p:nvPr/>
        </p:nvSpPr>
        <p:spPr>
          <a:xfrm>
            <a:off x="1571604" y="4357694"/>
            <a:ext cx="6072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25000"/>
                  </a:schemeClr>
                </a:solidFill>
              </a:rPr>
              <a:t>L’ente previdenziale assumerà il ruolo di sostituto d’imposta tenuto a corrispondere il credito ? 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Chi sono i sostituti d’imposta?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 </a:t>
            </a:r>
            <a:r>
              <a:rPr lang="it-IT" sz="2000" b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art. 23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e 29 del D.P.R. n. 600/1973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714348" y="2102166"/>
          <a:ext cx="792961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Enti e società</a:t>
                      </a:r>
                      <a:r>
                        <a:rPr lang="it-IT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 (art</a:t>
                      </a:r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. 3, </a:t>
                      </a:r>
                      <a:r>
                        <a:rPr lang="it-IT" b="1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co</a:t>
                      </a:r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. 1)</a:t>
                      </a:r>
                      <a:r>
                        <a:rPr lang="it-IT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Società e associazioni indicate (art. 5)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Persone fisiche che esercitano imprese commerciali (art. 55)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714348" y="3365830"/>
          <a:ext cx="7929618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18"/>
              </a:tblGrid>
              <a:tr h="33462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Imprese</a:t>
                      </a:r>
                      <a:r>
                        <a:rPr lang="it-IT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agricole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Persone fisiche che esercitano arti e professioni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Curatore fallimentare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Commissario liquidatore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Condominio in qualità di sostituto di imposta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10"/>
          <p:cNvCxnSpPr/>
          <p:nvPr/>
        </p:nvCxnSpPr>
        <p:spPr>
          <a:xfrm rot="5400000">
            <a:off x="4787108" y="1570818"/>
            <a:ext cx="428628" cy="1588"/>
          </a:xfrm>
          <a:prstGeom prst="straightConnector1">
            <a:avLst/>
          </a:prstGeom>
          <a:ln w="50800" cmpd="tri">
            <a:solidFill>
              <a:schemeClr val="accent5">
                <a:lumMod val="25000"/>
                <a:alpha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Chi sono i sostituti d’imposta?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 art. 23 e </a:t>
            </a:r>
            <a:r>
              <a:rPr lang="it-IT" sz="2000" b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29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 del D.P.R. n. 600/1973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5" name="Straight Arrow Connector 10"/>
          <p:cNvCxnSpPr/>
          <p:nvPr/>
        </p:nvCxnSpPr>
        <p:spPr>
          <a:xfrm rot="5400000">
            <a:off x="5642776" y="1427942"/>
            <a:ext cx="428628" cy="1588"/>
          </a:xfrm>
          <a:prstGeom prst="straightConnector1">
            <a:avLst/>
          </a:prstGeom>
          <a:ln w="50800" cmpd="tri">
            <a:solidFill>
              <a:schemeClr val="accent5">
                <a:lumMod val="25000"/>
                <a:alpha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714348" y="1785926"/>
          <a:ext cx="792961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Amministrazioni dello Stato,</a:t>
                      </a:r>
                      <a:r>
                        <a:rPr lang="it-IT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 comprese quelle con ordinamento autonomo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Amministrazioni</a:t>
                      </a:r>
                      <a:r>
                        <a:rPr lang="it-IT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</a:rPr>
                        <a:t>  della Camera dei deputati, del Senato e della Corte costituzionale, nonché della Presidenza della Repubblica e degli organi legislativi delle regioni a statuto speciale 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14348" y="364331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I sostituti d’imposta dovranno riconoscere il credito spettante automaticamente a partire dalle retribuzioni erogate per il mese di maggio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10"/>
          <p:cNvCxnSpPr/>
          <p:nvPr/>
        </p:nvCxnSpPr>
        <p:spPr>
          <a:xfrm rot="16200000" flipH="1">
            <a:off x="2285984" y="4500570"/>
            <a:ext cx="500066" cy="35719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143108" y="4925809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Solo in caso di ragioni esclusivamente tecniche è possibile posticiparlo al mese di giugno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/>
          <p:nvPr/>
        </p:nvSpPr>
        <p:spPr>
          <a:xfrm>
            <a:off x="0" y="7857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20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Eventuale</a:t>
            </a:r>
            <a:r>
              <a:rPr lang="it-IT" sz="20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consegna di un’informativa sintetica al dipendente</a:t>
            </a:r>
          </a:p>
          <a:p>
            <a:pPr algn="ctr"/>
            <a:r>
              <a:rPr lang="it-IT" sz="20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 di un format di comunicazione di situazioni particolari   </a:t>
            </a:r>
            <a:endParaRPr lang="it-IT" sz="2000" b="1" u="sng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42910" y="164305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Obiettivo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 eliminare o ridurre il rischio che i dipendenti si trovino a dover restituire, in sede di conguaglio ovvero di dichiarazione dei redditi, l’importo ricevuto e non spettante</a:t>
            </a:r>
            <a:endParaRPr lang="it-IT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2910" y="2643182"/>
            <a:ext cx="77432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Comunicazione facoltativa del dipendente contenente:</a:t>
            </a:r>
          </a:p>
          <a:p>
            <a:pPr algn="just"/>
            <a:endParaRPr lang="it-IT" b="1" dirty="0" smtClean="0">
              <a:solidFill>
                <a:schemeClr val="accent1">
                  <a:lumMod val="25000"/>
                </a:schemeClr>
              </a:solidFill>
              <a:sym typeface="Wingdings" pitchFamily="2" charset="2"/>
            </a:endParaRPr>
          </a:p>
          <a:p>
            <a:pPr algn="just">
              <a:buFont typeface="Wingdings" pitchFamily="2" charset="2"/>
              <a:buChar char="q"/>
            </a:pP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 Richiesta di non applicazione del bonus;</a:t>
            </a:r>
          </a:p>
          <a:p>
            <a:pPr algn="just">
              <a:buFont typeface="Wingdings" pitchFamily="2" charset="2"/>
              <a:buChar char="q"/>
            </a:pPr>
            <a:endParaRPr lang="it-IT" b="1" dirty="0" smtClean="0">
              <a:solidFill>
                <a:schemeClr val="accent1">
                  <a:lumMod val="25000"/>
                </a:schemeClr>
              </a:solidFill>
              <a:sym typeface="Wingdings" pitchFamily="2" charset="2"/>
            </a:endParaRPr>
          </a:p>
          <a:p>
            <a:pPr algn="just">
              <a:buFont typeface="Wingdings" pitchFamily="2" charset="2"/>
              <a:buChar char="q"/>
            </a:pP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Comunicazione di percezione di ulteriori redditi.</a:t>
            </a:r>
          </a:p>
          <a:p>
            <a:pPr algn="just"/>
            <a:endParaRPr lang="it-IT" b="1" dirty="0" smtClean="0">
              <a:solidFill>
                <a:schemeClr val="accent1">
                  <a:lumMod val="25000"/>
                </a:schemeClr>
              </a:solidFill>
              <a:sym typeface="Wingdings" pitchFamily="2" charset="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428610"/>
            <a:ext cx="1314450" cy="1514475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</p:spPr>
      </p:pic>
      <p:sp>
        <p:nvSpPr>
          <p:cNvPr id="2" name="Rettangolo 1"/>
          <p:cNvSpPr/>
          <p:nvPr/>
        </p:nvSpPr>
        <p:spPr>
          <a:xfrm>
            <a:off x="1769125" y="4397508"/>
            <a:ext cx="6617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La comunicazione di quanto già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riconosciuto, a titolo di bonus, in </a:t>
            </a:r>
            <a:r>
              <a:rPr lang="it-IT" b="1" dirty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precedenti rapporti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lavorativi, potrà avvenire unicamente mediante </a:t>
            </a:r>
            <a:r>
              <a:rPr lang="it-IT" b="1" dirty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presentazione </a:t>
            </a:r>
            <a:r>
              <a:rPr lang="it-IT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CUD al nuovo sostituto d’imposta.  </a:t>
            </a:r>
            <a:endParaRPr lang="it-IT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544848"/>
            <a:ext cx="619125" cy="628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6"/>
          <p:cNvSpPr txBox="1"/>
          <p:nvPr/>
        </p:nvSpPr>
        <p:spPr>
          <a:xfrm>
            <a:off x="0" y="2142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   Come procedere 4: c</a:t>
            </a:r>
            <a:r>
              <a:rPr lang="it-IT" sz="2000" b="1" dirty="0" smtClean="0">
                <a:solidFill>
                  <a:srgbClr val="002060"/>
                </a:solidFill>
              </a:rPr>
              <a:t>ompensazione art. 17 del D.lgs. n. 241/1997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6144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L’ Agenzia delle Entrate ha istituito i</a:t>
            </a:r>
            <a:r>
              <a:rPr lang="it-IT" sz="2000" dirty="0" smtClean="0">
                <a:latin typeface="Calibri" panose="020F0502020204030204" pitchFamily="34" charset="0"/>
              </a:rPr>
              <a:t>l </a:t>
            </a: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codice tributo 1655 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denominato: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“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Recupero da parte dei sostituti d’imposta delle somme erogate ai sensi dell’art. 1 del D.L. 66/2014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</a:rPr>
              <a:t>”</a:t>
            </a:r>
            <a:endParaRPr lang="it-IT" sz="20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772052"/>
              </p:ext>
            </p:extLst>
          </p:nvPr>
        </p:nvGraphicFramePr>
        <p:xfrm>
          <a:off x="107504" y="1537730"/>
          <a:ext cx="8928992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056"/>
                <a:gridCol w="3077468"/>
                <a:gridCol w="3077468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Circolare AE </a:t>
                      </a:r>
                      <a:r>
                        <a:rPr lang="it-IT" baseline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8/E </a:t>
                      </a:r>
                      <a:endParaRPr lang="it-IT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Circolare</a:t>
                      </a:r>
                      <a:r>
                        <a:rPr lang="it-IT" baseline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 Inps 60/2014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Circolare AE </a:t>
                      </a:r>
                      <a:r>
                        <a:rPr lang="it-IT" baseline="0" dirty="0" smtClean="0">
                          <a:solidFill>
                            <a:srgbClr val="FF0000"/>
                          </a:solidFill>
                        </a:rPr>
                        <a:t>9/E 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it-IT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Utilizzo </a:t>
                      </a:r>
                      <a:r>
                        <a:rPr lang="it-IT" sz="2000" b="1" u="sng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fino a capienza </a:t>
                      </a:r>
                      <a:r>
                        <a:rPr lang="it-IT" sz="20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del monte ritenute disponibile in ciascun</a:t>
                      </a:r>
                      <a:r>
                        <a:rPr lang="it-IT" sz="20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 periodo di paga </a:t>
                      </a:r>
                      <a:endParaRPr lang="it-IT" sz="20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Compensazione</a:t>
                      </a:r>
                      <a:r>
                        <a:rPr lang="it-IT" sz="20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 “</a:t>
                      </a:r>
                      <a:r>
                        <a:rPr lang="it-IT" sz="2000" b="1" u="sng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anche a valere sui contributi previdenziali</a:t>
                      </a:r>
                      <a:r>
                        <a:rPr lang="it-IT" sz="20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”</a:t>
                      </a:r>
                      <a:endParaRPr lang="it-IT" sz="20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Introduce codice tributo </a:t>
                      </a:r>
                      <a:r>
                        <a:rPr lang="it-IT" sz="2000" b="1" u="sng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1655</a:t>
                      </a:r>
                      <a:endParaRPr lang="it-IT" sz="2000" b="1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algn="ctr"/>
                      <a:r>
                        <a:rPr lang="it-IT" sz="20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Es. ritenute IRPEF (1001,1004,1012, ecc.),</a:t>
                      </a:r>
                      <a:r>
                        <a:rPr lang="it-IT" sz="2000" b="0" i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1" baseline="0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Add</a:t>
                      </a:r>
                      <a:r>
                        <a:rPr lang="it-IT" sz="2000" b="0" i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. Comunali e regionali nonché le ritenute relative all’imposta sostitutiva sui premi di produttività o al contributo di solidarietà</a:t>
                      </a:r>
                      <a:endParaRPr lang="it-IT" sz="2000" b="0" i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Nel caso in cui il monte ritenute non avesse capienza</a:t>
                      </a:r>
                      <a:endParaRPr lang="it-IT" sz="20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Compensazione orizzontale su F24. </a:t>
                      </a:r>
                    </a:p>
                    <a:p>
                      <a:r>
                        <a:rPr lang="it-IT" sz="2000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Esclusa applicazione del limite di euro 700k€ </a:t>
                      </a:r>
                      <a:r>
                        <a:rPr lang="it-IT" sz="2000" kern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annui</a:t>
                      </a:r>
                      <a:endParaRPr lang="it-IT" sz="2000" kern="120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50017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 Ridurre il cuneo fiscale per lavoratori dipendenti e assimilati mediante un credito fiscale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sym typeface="Wingdings" pitchFamily="2" charset="2"/>
              </a:rPr>
              <a:t>rapportato al periodo di lavoro dell’anno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/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lumMod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21297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inserimento del comma 1 – bis del D.L. n. 66/2014  nell’art. 13, DPR n. 917/1986 (TUIR)  regolante le detrazioni per il  lavoro dipendente e assimilato</a:t>
            </a:r>
          </a:p>
          <a:p>
            <a:pPr algn="ctr"/>
            <a:r>
              <a:rPr lang="it-IT" sz="2000" dirty="0" smtClean="0"/>
              <a:t> </a:t>
            </a:r>
          </a:p>
          <a:p>
            <a:pPr algn="ctr"/>
            <a:endParaRPr lang="it-IT" sz="20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sym typeface="Wingdings" pitchFamily="2" charset="2"/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4429124" y="242088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Obiettivo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Requisiti soggettivi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1748371"/>
            <a:ext cx="73580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Ricevere un reddito di lavoro dipendente o assimilato a quello di lavoro dipendente (secondo quanto disposto al c. 1-bis dell’art. 13 del TUIR)</a:t>
            </a:r>
          </a:p>
          <a:p>
            <a:pPr marL="457200" lvl="0" indent="-457200">
              <a:buFont typeface="+mj-lt"/>
              <a:buAutoNum type="arabicPeriod"/>
            </a:pPr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Avere un soglia di reddito tale da produrre un’imposta da versare al netto della detrazione per lavoro</a:t>
            </a:r>
          </a:p>
          <a:p>
            <a:pPr marL="457200" indent="-457200">
              <a:buFont typeface="+mj-lt"/>
              <a:buAutoNum type="arabicPeriod"/>
            </a:pPr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Essere nei limiti reddituali previsti dalla norma</a:t>
            </a:r>
          </a:p>
          <a:p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lvl="0"/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endParaRPr lang="it-IT" sz="2000" dirty="0"/>
          </a:p>
        </p:txBody>
      </p:sp>
    </p:spTree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428604"/>
            <a:ext cx="85725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/>
            <a:r>
              <a:rPr lang="it-IT" sz="2000" b="1" dirty="0" smtClean="0">
                <a:solidFill>
                  <a:srgbClr val="002060"/>
                </a:solidFill>
              </a:rPr>
              <a:t>1) Tipologie di reddito riconosciute ai fini dell’ottenimento del credito fiscale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987188" y="1285860"/>
            <a:ext cx="19051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Art. 49 </a:t>
            </a:r>
            <a:r>
              <a:rPr lang="it-IT" sz="2000" b="1" dirty="0" err="1" smtClean="0">
                <a:solidFill>
                  <a:schemeClr val="accent1">
                    <a:lumMod val="25000"/>
                  </a:schemeClr>
                </a:solidFill>
              </a:rPr>
              <a:t>T.U.I.R.</a:t>
            </a:r>
            <a:endParaRPr lang="it-IT" sz="2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643306" y="1357298"/>
          <a:ext cx="5000660" cy="47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</a:tblGrid>
              <a:tr h="477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Reddito</a:t>
                      </a:r>
                      <a:r>
                        <a:rPr lang="it-IT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da lavoro dipendente (co</a:t>
                      </a:r>
                      <a:r>
                        <a:rPr lang="it-IT" baseline="0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.1</a:t>
                      </a:r>
                      <a:r>
                        <a:rPr lang="it-IT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3643306" y="2714620"/>
          <a:ext cx="46434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</a:tblGrid>
              <a:tr h="285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Pensioni di ogni genere e gli assegni ad esse equiparati (</a:t>
                      </a:r>
                      <a:r>
                        <a:rPr lang="it-IT" sz="1800" b="1" i="0" kern="1200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it-IT" sz="1800" b="1" i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2,</a:t>
                      </a:r>
                      <a:r>
                        <a:rPr lang="it-IT" sz="1800" b="1" i="0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lett. </a:t>
                      </a:r>
                      <a:r>
                        <a:rPr lang="it-IT" sz="1800" b="1" i="0" kern="1200" baseline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a)</a:t>
                      </a:r>
                      <a:endParaRPr lang="it-IT" b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Connettore 1 12"/>
          <p:cNvCxnSpPr/>
          <p:nvPr/>
        </p:nvCxnSpPr>
        <p:spPr>
          <a:xfrm flipV="1">
            <a:off x="3714744" y="2714620"/>
            <a:ext cx="4000528" cy="114300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Parentesi graffa aperta 13"/>
          <p:cNvSpPr/>
          <p:nvPr/>
        </p:nvSpPr>
        <p:spPr>
          <a:xfrm>
            <a:off x="3500430" y="1285860"/>
            <a:ext cx="45719" cy="264320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con strisce 19"/>
          <p:cNvSpPr/>
          <p:nvPr/>
        </p:nvSpPr>
        <p:spPr>
          <a:xfrm rot="10800000">
            <a:off x="2928926" y="2928934"/>
            <a:ext cx="714380" cy="5715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 32"/>
          <p:cNvSpPr/>
          <p:nvPr/>
        </p:nvSpPr>
        <p:spPr>
          <a:xfrm>
            <a:off x="642910" y="2285992"/>
            <a:ext cx="2143108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>
                  <a:prstDash val="solid"/>
                </a:ln>
                <a:solidFill>
                  <a:srgbClr val="0070C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Escluso per espressa volontà del legislatore </a:t>
            </a:r>
          </a:p>
          <a:p>
            <a:pPr algn="ctr"/>
            <a:endParaRPr lang="it-IT" dirty="0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3643306" y="1928802"/>
          <a:ext cx="50006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</a:tblGrid>
              <a:tr h="47779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Somme di cui all'art. 429, ultimo comma, </a:t>
                      </a:r>
                      <a:r>
                        <a:rPr lang="it-IT" b="1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c.p.c.</a:t>
                      </a:r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(co</a:t>
                      </a:r>
                      <a:r>
                        <a:rPr lang="it-IT" b="1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.2</a:t>
                      </a:r>
                      <a:r>
                        <a:rPr lang="it-IT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, lett. b)</a:t>
                      </a:r>
                      <a:endParaRPr lang="it-IT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571600"/>
      </p:ext>
    </p:extLst>
  </p:cSld>
  <p:clrMapOvr>
    <a:masterClrMapping/>
  </p:clrMapOvr>
  <p:transition spd="slow"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571472" y="1000108"/>
            <a:ext cx="19051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Art. 50, co</a:t>
            </a:r>
            <a:r>
              <a:rPr lang="it-IT" sz="2000" b="1" dirty="0" err="1" smtClean="0">
                <a:solidFill>
                  <a:schemeClr val="accent1">
                    <a:lumMod val="25000"/>
                  </a:schemeClr>
                </a:solidFill>
              </a:rPr>
              <a:t>.1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  </a:t>
            </a:r>
            <a:r>
              <a:rPr lang="it-IT" sz="2000" b="1" dirty="0" err="1" smtClean="0">
                <a:solidFill>
                  <a:schemeClr val="accent1">
                    <a:lumMod val="25000"/>
                  </a:schemeClr>
                </a:solidFill>
              </a:rPr>
              <a:t>T.U.I.R.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/>
            <a:endParaRPr lang="it-IT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 Alcuni redditi assimilati  </a:t>
            </a:r>
          </a:p>
          <a:p>
            <a:pPr algn="ctr"/>
            <a:endParaRPr lang="it-IT" sz="2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17" name="Tabella 16"/>
          <p:cNvGraphicFramePr>
            <a:graphicFrameLocks noGrp="1"/>
          </p:cNvGraphicFramePr>
          <p:nvPr/>
        </p:nvGraphicFramePr>
        <p:xfrm>
          <a:off x="3143240" y="357166"/>
          <a:ext cx="56436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477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compensi percepiti dai lavoratori soci delle cooperative (lett. a)</a:t>
                      </a:r>
                      <a:endParaRPr lang="it-IT" sz="1600" baseline="0" dirty="0" smtClean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3143240" y="1000108"/>
          <a:ext cx="564360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477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indennità e compensi percepiti a carico di terzi dai lavoratori dipendenti per incarichi svolti in relazione a tale qualità (lett. b)</a:t>
                      </a:r>
                      <a:endParaRPr lang="it-IT" sz="1600" baseline="0" dirty="0" smtClean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ella 20"/>
          <p:cNvGraphicFramePr>
            <a:graphicFrameLocks noGrp="1"/>
          </p:cNvGraphicFramePr>
          <p:nvPr/>
        </p:nvGraphicFramePr>
        <p:xfrm>
          <a:off x="3143240" y="1891660"/>
          <a:ext cx="564360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477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somme da chiunque corrisposte a titolo di borsa di studio, premio o sussidio per fini di studio o addestramento professionale (lett. c)</a:t>
                      </a:r>
                      <a:endParaRPr lang="it-IT" sz="1600" baseline="0" dirty="0" smtClean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ella 21"/>
          <p:cNvGraphicFramePr>
            <a:graphicFrameLocks noGrp="1"/>
          </p:cNvGraphicFramePr>
          <p:nvPr/>
        </p:nvGraphicFramePr>
        <p:xfrm>
          <a:off x="3143240" y="2786058"/>
          <a:ext cx="56436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477799">
                <a:tc>
                  <a:txBody>
                    <a:bodyPr/>
                    <a:lstStyle/>
                    <a:p>
                      <a:pPr lvl="0" algn="ctr"/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redditi derivanti da rapporti di collaborazione coordinata e continuativa (lett. c-bis)</a:t>
                      </a:r>
                      <a:endParaRPr lang="it-IT" sz="1600" b="1" kern="12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/>
        </p:nvGraphicFramePr>
        <p:xfrm>
          <a:off x="3143240" y="3429000"/>
          <a:ext cx="5643602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remunerazione dei sacerdoti (lett. d)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ella 24"/>
          <p:cNvGraphicFramePr>
            <a:graphicFrameLocks noGrp="1"/>
          </p:cNvGraphicFramePr>
          <p:nvPr/>
        </p:nvGraphicFramePr>
        <p:xfrm>
          <a:off x="3143240" y="3857628"/>
          <a:ext cx="5643602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9286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prestazioni pensionistiche comunque erogate dai fondi di previdenza complementare di cui al d. </a:t>
                      </a:r>
                      <a:r>
                        <a:rPr lang="it-IT" sz="1600" b="1" kern="1200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lgs</a:t>
                      </a:r>
                      <a:r>
                        <a:rPr lang="it-IT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n. 124 del 1993 (lett. h-bis)</a:t>
                      </a:r>
                      <a:endParaRPr lang="it-IT" sz="1600" baseline="0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ella 25"/>
          <p:cNvGraphicFramePr>
            <a:graphicFrameLocks noGrp="1"/>
          </p:cNvGraphicFramePr>
          <p:nvPr/>
        </p:nvGraphicFramePr>
        <p:xfrm>
          <a:off x="3143240" y="4857760"/>
          <a:ext cx="5643602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compensi per lavori socialmente utili (lett. l)</a:t>
                      </a:r>
                      <a:endParaRPr lang="it-IT" sz="1600" dirty="0" smtClean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32"/>
          <p:cNvSpPr/>
          <p:nvPr/>
        </p:nvSpPr>
        <p:spPr>
          <a:xfrm>
            <a:off x="142844" y="3571876"/>
            <a:ext cx="250033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b="1" dirty="0" smtClean="0">
                <a:ln>
                  <a:prstDash val="solid"/>
                </a:ln>
                <a:solidFill>
                  <a:srgbClr val="0070C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Nonostante non vi sia un’effettiva prestazione di lavoro </a:t>
            </a:r>
          </a:p>
          <a:p>
            <a:pPr algn="ctr"/>
            <a:endParaRPr lang="it-IT" dirty="0"/>
          </a:p>
        </p:txBody>
      </p:sp>
      <p:cxnSp>
        <p:nvCxnSpPr>
          <p:cNvPr id="14" name="Straight Arrow Connector 10"/>
          <p:cNvCxnSpPr/>
          <p:nvPr/>
        </p:nvCxnSpPr>
        <p:spPr>
          <a:xfrm rot="10800000">
            <a:off x="2714612" y="4357694"/>
            <a:ext cx="428628" cy="1588"/>
          </a:xfrm>
          <a:prstGeom prst="straightConnector1">
            <a:avLst/>
          </a:prstGeom>
          <a:ln w="50800" cmpd="tri">
            <a:solidFill>
              <a:schemeClr val="accent1">
                <a:lumMod val="25000"/>
                <a:alpha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78415"/>
              </p:ext>
            </p:extLst>
          </p:nvPr>
        </p:nvGraphicFramePr>
        <p:xfrm>
          <a:off x="3143240" y="5373216"/>
          <a:ext cx="5643602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Integrazioni al reddito o indennità di disoccupazione </a:t>
                      </a:r>
                      <a:endParaRPr lang="it-IT" sz="1600" dirty="0" smtClean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8769">
            <a:off x="1739223" y="4832405"/>
            <a:ext cx="1422811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2)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Parametro di concessione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714348" y="1643050"/>
            <a:ext cx="7786742" cy="12948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uppo 16"/>
          <p:cNvGrpSpPr/>
          <p:nvPr/>
        </p:nvGrpSpPr>
        <p:grpSpPr>
          <a:xfrm>
            <a:off x="857224" y="1857364"/>
            <a:ext cx="7715304" cy="1294813"/>
            <a:chOff x="394609" y="285752"/>
            <a:chExt cx="2610578" cy="1294813"/>
          </a:xfrm>
        </p:grpSpPr>
        <p:sp>
          <p:nvSpPr>
            <p:cNvPr id="18" name="Rettangolo arrotondato 17"/>
            <p:cNvSpPr/>
            <p:nvPr/>
          </p:nvSpPr>
          <p:spPr>
            <a:xfrm>
              <a:off x="394609" y="285752"/>
              <a:ext cx="2610578" cy="12948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ttangolo 18"/>
            <p:cNvSpPr/>
            <p:nvPr/>
          </p:nvSpPr>
          <p:spPr>
            <a:xfrm>
              <a:off x="432533" y="323676"/>
              <a:ext cx="2534730" cy="12189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it-IT" sz="2000" dirty="0" smtClean="0"/>
            </a:p>
          </p:txBody>
        </p:sp>
      </p:grpSp>
      <p:sp>
        <p:nvSpPr>
          <p:cNvPr id="29" name="Rettangolo 28"/>
          <p:cNvSpPr/>
          <p:nvPr/>
        </p:nvSpPr>
        <p:spPr>
          <a:xfrm>
            <a:off x="928662" y="2214554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u="sng" dirty="0" smtClean="0">
                <a:solidFill>
                  <a:schemeClr val="accent1">
                    <a:lumMod val="25000"/>
                  </a:schemeClr>
                </a:solidFill>
              </a:rPr>
              <a:t>Sussistenza di un residuo di imposta Irpef </a:t>
            </a:r>
            <a:r>
              <a:rPr lang="it-IT" sz="2000" b="1" dirty="0" smtClean="0">
                <a:solidFill>
                  <a:schemeClr val="accent1">
                    <a:lumMod val="25000"/>
                  </a:schemeClr>
                </a:solidFill>
              </a:rPr>
              <a:t>dopo aver scomputato le sole detrazioni  per lavoro</a:t>
            </a:r>
            <a:endParaRPr lang="it-IT" sz="2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0" name="Gallone 29"/>
          <p:cNvSpPr/>
          <p:nvPr/>
        </p:nvSpPr>
        <p:spPr>
          <a:xfrm>
            <a:off x="785786" y="3929066"/>
            <a:ext cx="1000132" cy="357190"/>
          </a:xfrm>
          <a:prstGeom prst="chevron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1857356" y="3571876"/>
            <a:ext cx="67151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</a:rPr>
              <a:t>Indipendentemente dal fatto che al termine della liquidazione delle imposte il contribuente non sia tenuto al pagamento di un importo a titolo di Irpef per effetto di ulteriori detrazioni</a:t>
            </a:r>
            <a:endParaRPr lang="it-I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3)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Parametro di misurazione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2009"/>
              </p:ext>
            </p:extLst>
          </p:nvPr>
        </p:nvGraphicFramePr>
        <p:xfrm>
          <a:off x="539552" y="2132856"/>
          <a:ext cx="7715304" cy="2907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4214842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Reddito</a:t>
                      </a:r>
                    </a:p>
                    <a:p>
                      <a:pPr algn="ctr"/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(</a:t>
                      </a:r>
                      <a:r>
                        <a:rPr lang="it-IT" sz="2000" b="1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€</a:t>
                      </a:r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it-IT" sz="2000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Importo del credito per l’anno 2014 (</a:t>
                      </a:r>
                      <a:r>
                        <a:rPr lang="it-IT" sz="2000" b="1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€</a:t>
                      </a:r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it-IT" sz="2000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058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u="sng" baseline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Fino</a:t>
                      </a:r>
                      <a:r>
                        <a:rPr lang="it-IT" sz="2000" b="0" baseline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 24.000</a:t>
                      </a: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640</a:t>
                      </a: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Oltre 24.000 fino a 26.000</a:t>
                      </a:r>
                      <a:endParaRPr lang="it-IT" sz="2000" b="0" dirty="0">
                        <a:solidFill>
                          <a:schemeClr val="accent5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640* [(26.000 - RDT)/2.000]</a:t>
                      </a:r>
                      <a:endParaRPr lang="it-IT" sz="2000" dirty="0">
                        <a:solidFill>
                          <a:schemeClr val="accent1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Oltre 26.000</a:t>
                      </a:r>
                      <a:r>
                        <a:rPr lang="it-IT" sz="2000" b="0" baseline="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it-IT" sz="2000" b="0" dirty="0">
                        <a:solidFill>
                          <a:schemeClr val="accent5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/>
          <p:nvPr/>
        </p:nvSpPr>
        <p:spPr>
          <a:xfrm>
            <a:off x="0" y="7857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3) </a:t>
            </a:r>
            <a:r>
              <a:rPr lang="it-IT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Parametro di misurazione</a:t>
            </a:r>
            <a:endParaRPr lang="it-IT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14480" y="4509548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solidFill>
                  <a:schemeClr val="accent5">
                    <a:lumMod val="25000"/>
                  </a:schemeClr>
                </a:solidFill>
              </a:rPr>
              <a:t>circolare 9/E 2014 ( rif. </a:t>
            </a:r>
            <a:r>
              <a:rPr lang="it-IT" b="1" i="1" dirty="0" err="1" smtClean="0">
                <a:solidFill>
                  <a:schemeClr val="accent5">
                    <a:lumMod val="25000"/>
                  </a:schemeClr>
                </a:solidFill>
              </a:rPr>
              <a:t>co</a:t>
            </a:r>
            <a:r>
              <a:rPr lang="it-IT" b="1" i="1" dirty="0" smtClean="0">
                <a:solidFill>
                  <a:schemeClr val="accent5">
                    <a:lumMod val="25000"/>
                  </a:schemeClr>
                </a:solidFill>
              </a:rPr>
              <a:t>. 7, art. 3 d.lgs. 23/2011) </a:t>
            </a:r>
            <a:r>
              <a:rPr lang="it-IT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 </a:t>
            </a:r>
          </a:p>
          <a:p>
            <a:r>
              <a:rPr lang="it-IT" i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“ </a:t>
            </a:r>
            <a:r>
              <a:rPr lang="it-IT" b="1" i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anche </a:t>
            </a:r>
            <a:r>
              <a:rPr lang="it-IT" i="1" dirty="0" smtClean="0">
                <a:solidFill>
                  <a:schemeClr val="accent5">
                    <a:lumMod val="25000"/>
                  </a:schemeClr>
                </a:solidFill>
                <a:sym typeface="Wingdings" pitchFamily="2" charset="2"/>
              </a:rPr>
              <a:t>i redditi assoggettati a cedolare secca devono essere considerati nella determinazione del reddito complessivo rilevante ai fini della verifica della spettanza del credito”</a:t>
            </a:r>
            <a:endParaRPr lang="it-IT" i="1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500570"/>
            <a:ext cx="619125" cy="628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ttangolo 2"/>
          <p:cNvSpPr/>
          <p:nvPr/>
        </p:nvSpPr>
        <p:spPr>
          <a:xfrm>
            <a:off x="449583" y="1196873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Verifica del rispetto del limite di reddito complessivo </a:t>
            </a:r>
            <a:endParaRPr lang="it-IT" sz="2000" b="1" dirty="0" smtClean="0">
              <a:solidFill>
                <a:schemeClr val="accent1">
                  <a:lumMod val="25000"/>
                </a:schemeClr>
              </a:solidFill>
              <a:latin typeface="Calibri"/>
              <a:ea typeface="Times New Roman"/>
              <a:cs typeface="Calibri"/>
            </a:endParaRPr>
          </a:p>
          <a:p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bonus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è subordinato al rispetto di un limite di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reddito complessivo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(non superiore a 26.000 euro), al raggiungimento del quale concorre, non solo il reddito di lavoro dipendente e/o assimilato corrisposto dal sostituto d’imposta (datore di lavoro e/o committente</a:t>
            </a:r>
            <a:r>
              <a:rPr lang="it-IT" sz="2000" dirty="0" smtClean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)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ma </a:t>
            </a:r>
            <a:r>
              <a:rPr lang="it-IT" sz="2000" b="1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anche eventuali altri redditi posseduti dal lavoratore </a:t>
            </a:r>
            <a:r>
              <a:rPr lang="it-IT" sz="2000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derivanti, ad esempio, </a:t>
            </a:r>
            <a:r>
              <a:rPr lang="it-IT" sz="2000" u="sng" dirty="0">
                <a:solidFill>
                  <a:schemeClr val="accent1">
                    <a:lumMod val="25000"/>
                  </a:schemeClr>
                </a:solidFill>
                <a:latin typeface="Calibri"/>
                <a:ea typeface="Times New Roman"/>
                <a:cs typeface="Calibri"/>
              </a:rPr>
              <a:t>da altri rapporti di lavoro intercorsi nel 2014 ovvero redditi di diversa natura rispetto a quelli indicati come, ad esempio, i redditi da terreni e da fabbricati escluso quello relativo all’abitazione principale, redditi di capitale, redditi da lavoro autonomo, d’impresa e redditi diversi. </a:t>
            </a:r>
            <a:endParaRPr lang="it-IT" sz="2000" u="sng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58189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nuovo layout 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uovo layout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ovo layout 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10322</TotalTime>
  <Words>2612</Words>
  <Application>Microsoft Office PowerPoint</Application>
  <PresentationFormat>Presentazione su schermo (4:3)</PresentationFormat>
  <Paragraphs>224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Tema1</vt:lpstr>
      <vt:lpstr>I famosi 80 euro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Michela Ruffino</dc:creator>
  <cp:lastModifiedBy>PC1</cp:lastModifiedBy>
  <cp:revision>785</cp:revision>
  <dcterms:created xsi:type="dcterms:W3CDTF">2006-12-19T15:44:31Z</dcterms:created>
  <dcterms:modified xsi:type="dcterms:W3CDTF">2014-05-26T21:42:22Z</dcterms:modified>
</cp:coreProperties>
</file>