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9"/>
  </p:notesMasterIdLst>
  <p:handoutMasterIdLst>
    <p:handoutMasterId r:id="rId30"/>
  </p:handoutMasterIdLst>
  <p:sldIdLst>
    <p:sldId id="307" r:id="rId2"/>
    <p:sldId id="634" r:id="rId3"/>
    <p:sldId id="620" r:id="rId4"/>
    <p:sldId id="601" r:id="rId5"/>
    <p:sldId id="622" r:id="rId6"/>
    <p:sldId id="602" r:id="rId7"/>
    <p:sldId id="604" r:id="rId8"/>
    <p:sldId id="627" r:id="rId9"/>
    <p:sldId id="635" r:id="rId10"/>
    <p:sldId id="638" r:id="rId11"/>
    <p:sldId id="636" r:id="rId12"/>
    <p:sldId id="639" r:id="rId13"/>
    <p:sldId id="637" r:id="rId14"/>
    <p:sldId id="640" r:id="rId15"/>
    <p:sldId id="641" r:id="rId16"/>
    <p:sldId id="642" r:id="rId17"/>
    <p:sldId id="643" r:id="rId18"/>
    <p:sldId id="644" r:id="rId19"/>
    <p:sldId id="645" r:id="rId20"/>
    <p:sldId id="646" r:id="rId21"/>
    <p:sldId id="631" r:id="rId22"/>
    <p:sldId id="610" r:id="rId23"/>
    <p:sldId id="626" r:id="rId24"/>
    <p:sldId id="630" r:id="rId25"/>
    <p:sldId id="633" r:id="rId26"/>
    <p:sldId id="629" r:id="rId27"/>
    <p:sldId id="605" r:id="rId28"/>
  </p:sldIdLst>
  <p:sldSz cx="9144000" cy="6858000" type="screen4x3"/>
  <p:notesSz cx="6735763" cy="986631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." initials="." lastIdx="2" clrIdx="0"/>
  <p:cmAuthor id="1" name="ADMIN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FF3300"/>
    <a:srgbClr val="CCFFCC"/>
    <a:srgbClr val="B8C0E6"/>
    <a:srgbClr val="ABB9F3"/>
    <a:srgbClr val="F5FBA3"/>
    <a:srgbClr val="800000"/>
    <a:srgbClr val="FDA1AE"/>
    <a:srgbClr val="C3F8A6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Stile chi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40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5373" y="0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it-IT"/>
          </a:p>
        </p:txBody>
      </p:sp>
      <p:sp>
        <p:nvSpPr>
          <p:cNvPr id="319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285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319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96DF3C5-FE83-4906-947F-91C6FC2E07D1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25401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373" y="0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it-IT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577" y="4686499"/>
            <a:ext cx="5388610" cy="4439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285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34A2537-FCD2-4FCD-851E-F986D7823499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15592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D9ED97-984F-4824-A2D1-D386D6D5D0E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84B281-446B-4704-8203-19AE7D4051D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F03E32-D2A0-47FD-B467-E0C362920DD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94322A-8594-4396-AB18-052B7C275D4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8CFB14-608D-4333-B941-F56B0D2EC14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95460C-F7DF-4D95-909B-7EC91A39DA4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74B43D-71DB-490D-B8C1-289DDA4CEF1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E3FB44-234B-48F0-B3DF-A34AAC0C887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902572-0334-45C6-A88F-130F876515F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CD3C47-179B-4311-B4CE-5DE57033D0E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Fare clic sull'icona per inserire un'immagine</a:t>
            </a:r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006020-5674-44F7-86A7-E7D9A1ED30C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D4117CD-525D-412E-ADFC-BAD67CBB2C4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bg2">
                  <a:alpha val="39999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pic>
        <p:nvPicPr>
          <p:cNvPr id="1032" name="Picture 12" descr="sterza 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203575" y="5876925"/>
            <a:ext cx="2592388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7" name="Text Box 13"/>
          <p:cNvSpPr txBox="1">
            <a:spLocks noChangeArrowheads="1"/>
          </p:cNvSpPr>
          <p:nvPr/>
        </p:nvSpPr>
        <p:spPr bwMode="auto">
          <a:xfrm>
            <a:off x="684213" y="5876925"/>
            <a:ext cx="16557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/>
              <a:t>@PaoloStern</a:t>
            </a:r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6443663" y="5876925"/>
            <a:ext cx="2232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/>
              <a:t>www.sternzanin.it</a:t>
            </a:r>
          </a:p>
        </p:txBody>
      </p:sp>
      <p:pic>
        <p:nvPicPr>
          <p:cNvPr id="1035" name="Picture 15" descr="ANd9GcT-rRLMZS2hclsc1S5hWipm4pCpLdZ0ugowlm-mOC3-1YZwBEmZAQ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79388" y="5876925"/>
            <a:ext cx="576262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2" descr="sterza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203575" y="5876925"/>
            <a:ext cx="2592388" cy="696913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 spd="slow">
    <p:pull dir="d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9795"/>
            <a:ext cx="9144000" cy="1071570"/>
          </a:xfrm>
        </p:spPr>
        <p:txBody>
          <a:bodyPr/>
          <a:lstStyle/>
          <a:p>
            <a:r>
              <a:rPr lang="it-IT" sz="3200" b="1" dirty="0" smtClean="0">
                <a:solidFill>
                  <a:srgbClr val="002060"/>
                </a:solidFill>
              </a:rPr>
              <a:t>I famosi 80 euro</a:t>
            </a:r>
            <a:endParaRPr lang="it-IT" sz="3200" b="1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88840"/>
            <a:ext cx="8207947" cy="3757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C:\Users\utente\Desktop\renzi-80-euro-630x3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0220" y="1268760"/>
            <a:ext cx="6786610" cy="2857500"/>
          </a:xfrm>
          <a:prstGeom prst="rect">
            <a:avLst/>
          </a:prstGeom>
          <a:noFill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spd="slow" advClick="0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6"/>
          <p:cNvSpPr txBox="1"/>
          <p:nvPr/>
        </p:nvSpPr>
        <p:spPr>
          <a:xfrm>
            <a:off x="0" y="785794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lumMod val="2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  3) </a:t>
            </a:r>
            <a:r>
              <a:rPr lang="it-IT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Parametro di misurazione</a:t>
            </a:r>
            <a:endParaRPr lang="it-IT" sz="2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3717032"/>
            <a:ext cx="619125" cy="6286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Rettangolo 2"/>
          <p:cNvSpPr/>
          <p:nvPr/>
        </p:nvSpPr>
        <p:spPr>
          <a:xfrm>
            <a:off x="1115616" y="1411421"/>
            <a:ext cx="705678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dirty="0" smtClean="0">
                <a:solidFill>
                  <a:schemeClr val="accent1">
                    <a:lumMod val="25000"/>
                  </a:schemeClr>
                </a:solidFill>
                <a:latin typeface="Calibri"/>
                <a:ea typeface="Times New Roman"/>
                <a:cs typeface="Calibri"/>
              </a:rPr>
              <a:t>Parametrazione al periodo di lavoro (</a:t>
            </a:r>
            <a:r>
              <a:rPr lang="it-IT" sz="2000" b="1" dirty="0" smtClean="0">
                <a:solidFill>
                  <a:schemeClr val="accent1">
                    <a:lumMod val="25000"/>
                  </a:schemeClr>
                </a:solidFill>
                <a:latin typeface="Calibri"/>
                <a:ea typeface="Times New Roman"/>
                <a:cs typeface="Calibri"/>
              </a:rPr>
              <a:t>meglio …. </a:t>
            </a:r>
            <a:r>
              <a:rPr lang="it-IT" sz="2000" b="1" dirty="0" smtClean="0">
                <a:solidFill>
                  <a:schemeClr val="accent1">
                    <a:lumMod val="25000"/>
                  </a:schemeClr>
                </a:solidFill>
                <a:latin typeface="Calibri"/>
                <a:ea typeface="Times New Roman"/>
                <a:cs typeface="Calibri"/>
              </a:rPr>
              <a:t>percepimento reddito nel 2014)</a:t>
            </a:r>
          </a:p>
          <a:p>
            <a:endParaRPr lang="it-IT" sz="2000" b="1" dirty="0" smtClean="0">
              <a:solidFill>
                <a:schemeClr val="accent1">
                  <a:lumMod val="25000"/>
                </a:schemeClr>
              </a:solidFill>
              <a:latin typeface="Calibri"/>
              <a:ea typeface="Times New Roman"/>
              <a:cs typeface="Calibri"/>
            </a:endParaRPr>
          </a:p>
          <a:p>
            <a:pPr algn="just">
              <a:spcAft>
                <a:spcPts val="0"/>
              </a:spcAft>
            </a:pPr>
            <a:r>
              <a:rPr lang="it-IT" sz="2000" dirty="0">
                <a:solidFill>
                  <a:schemeClr val="accent1">
                    <a:lumMod val="25000"/>
                  </a:schemeClr>
                </a:solidFill>
                <a:latin typeface="Calibri"/>
                <a:ea typeface="Times New Roman"/>
                <a:cs typeface="Calibri"/>
              </a:rPr>
              <a:t>Se il </a:t>
            </a:r>
            <a:r>
              <a:rPr lang="it-IT" sz="2000" dirty="0">
                <a:solidFill>
                  <a:srgbClr val="FF0000"/>
                </a:solidFill>
                <a:latin typeface="Calibri"/>
                <a:ea typeface="Times New Roman"/>
                <a:cs typeface="Calibri"/>
              </a:rPr>
              <a:t>periodo di lavoro nell’anno 2014 è inferiore a 365 giorni, l’importo del bonus </a:t>
            </a:r>
            <a:r>
              <a:rPr lang="it-IT" sz="2000" dirty="0" smtClean="0">
                <a:solidFill>
                  <a:srgbClr val="FF0000"/>
                </a:solidFill>
                <a:latin typeface="Calibri"/>
                <a:ea typeface="Times New Roman"/>
                <a:cs typeface="Calibri"/>
              </a:rPr>
              <a:t>spettante deve </a:t>
            </a:r>
            <a:r>
              <a:rPr lang="it-IT" sz="2000" dirty="0">
                <a:solidFill>
                  <a:srgbClr val="FF0000"/>
                </a:solidFill>
                <a:latin typeface="Calibri"/>
                <a:ea typeface="Times New Roman"/>
                <a:cs typeface="Calibri"/>
              </a:rPr>
              <a:t>essere parametrato al numero dei giorni di lavoro dell’anno</a:t>
            </a:r>
            <a:r>
              <a:rPr lang="it-IT" sz="2000" dirty="0">
                <a:solidFill>
                  <a:schemeClr val="accent1">
                    <a:lumMod val="25000"/>
                  </a:schemeClr>
                </a:solidFill>
                <a:latin typeface="Calibri"/>
                <a:ea typeface="Times New Roman"/>
                <a:cs typeface="Calibri"/>
              </a:rPr>
              <a:t>, intendendo per tali i </a:t>
            </a:r>
            <a:r>
              <a:rPr lang="it-IT" sz="2000" dirty="0">
                <a:solidFill>
                  <a:srgbClr val="FF0000"/>
                </a:solidFill>
                <a:latin typeface="Calibri"/>
                <a:ea typeface="Times New Roman"/>
                <a:cs typeface="Calibri"/>
              </a:rPr>
              <a:t>giorni per i quali spettano le detrazioni di lavoro dipendente</a:t>
            </a:r>
            <a:r>
              <a:rPr lang="it-IT" sz="2000" dirty="0">
                <a:solidFill>
                  <a:schemeClr val="accent1">
                    <a:lumMod val="25000"/>
                  </a:schemeClr>
                </a:solidFill>
                <a:latin typeface="Calibri"/>
                <a:ea typeface="Times New Roman"/>
                <a:cs typeface="Calibri"/>
              </a:rPr>
              <a:t> (ex art. 13 del TUIR). </a:t>
            </a:r>
            <a:endParaRPr lang="it-IT" sz="2000" dirty="0" smtClean="0">
              <a:solidFill>
                <a:schemeClr val="accent1">
                  <a:lumMod val="25000"/>
                </a:schemeClr>
              </a:solidFill>
              <a:latin typeface="Calibri"/>
              <a:ea typeface="Times New Roman"/>
              <a:cs typeface="Calibri"/>
            </a:endParaRPr>
          </a:p>
          <a:p>
            <a:pPr algn="just">
              <a:spcAft>
                <a:spcPts val="0"/>
              </a:spcAft>
            </a:pPr>
            <a:endParaRPr lang="it-IT" sz="2000" dirty="0" smtClean="0">
              <a:solidFill>
                <a:schemeClr val="accent1">
                  <a:lumMod val="25000"/>
                </a:schemeClr>
              </a:solidFill>
              <a:latin typeface="Calibri"/>
              <a:ea typeface="Times New Roman"/>
              <a:cs typeface="Calibri"/>
            </a:endParaRPr>
          </a:p>
          <a:p>
            <a:pPr algn="just">
              <a:spcAft>
                <a:spcPts val="0"/>
              </a:spcAft>
            </a:pPr>
            <a:endParaRPr lang="it-IT" sz="2000" dirty="0" smtClean="0">
              <a:solidFill>
                <a:schemeClr val="accent1">
                  <a:lumMod val="25000"/>
                </a:schemeClr>
              </a:solidFill>
              <a:latin typeface="Calibri"/>
              <a:ea typeface="Times New Roman"/>
              <a:cs typeface="Calibri"/>
            </a:endParaRPr>
          </a:p>
          <a:p>
            <a:pPr algn="just">
              <a:spcAft>
                <a:spcPts val="0"/>
              </a:spcAft>
            </a:pPr>
            <a:endParaRPr lang="it-IT" sz="2000" dirty="0" smtClean="0">
              <a:solidFill>
                <a:schemeClr val="accent1">
                  <a:lumMod val="25000"/>
                </a:schemeClr>
              </a:solidFill>
              <a:latin typeface="Calibri"/>
              <a:ea typeface="Times New Roman"/>
              <a:cs typeface="Calibri"/>
            </a:endParaRPr>
          </a:p>
          <a:p>
            <a:pPr algn="just">
              <a:spcAft>
                <a:spcPts val="0"/>
              </a:spcAft>
            </a:pPr>
            <a:r>
              <a:rPr lang="it-IT" sz="2000" dirty="0" smtClean="0">
                <a:solidFill>
                  <a:schemeClr val="accent1">
                    <a:lumMod val="25000"/>
                  </a:schemeClr>
                </a:solidFill>
                <a:latin typeface="Calibri"/>
                <a:ea typeface="Times New Roman"/>
                <a:cs typeface="Calibri"/>
              </a:rPr>
              <a:t>Quest’ultimo chiarimento è stato fornito Circolare n</a:t>
            </a:r>
            <a:r>
              <a:rPr lang="it-IT" sz="2000" dirty="0">
                <a:solidFill>
                  <a:schemeClr val="accent1">
                    <a:lumMod val="25000"/>
                  </a:schemeClr>
                </a:solidFill>
                <a:latin typeface="Calibri"/>
                <a:ea typeface="Times New Roman"/>
                <a:cs typeface="Calibri"/>
              </a:rPr>
              <a:t>. 9/E </a:t>
            </a:r>
            <a:endParaRPr lang="it-IT" sz="2000" u="sng" dirty="0">
              <a:solidFill>
                <a:schemeClr val="accent1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251967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6"/>
          <p:cNvSpPr txBox="1"/>
          <p:nvPr/>
        </p:nvSpPr>
        <p:spPr>
          <a:xfrm>
            <a:off x="35785" y="405934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Come procedere</a:t>
            </a:r>
            <a:endParaRPr lang="it-IT" sz="2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431540" y="1412776"/>
            <a:ext cx="828092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it-IT" sz="2000" b="1" dirty="0" smtClean="0">
                <a:solidFill>
                  <a:schemeClr val="accent1">
                    <a:lumMod val="25000"/>
                  </a:schemeClr>
                </a:solidFill>
                <a:latin typeface="Calibri"/>
                <a:ea typeface="Times New Roman"/>
                <a:cs typeface="Calibri"/>
              </a:rPr>
              <a:t>I sostituti devono </a:t>
            </a:r>
            <a:r>
              <a:rPr lang="it-IT" sz="2000" b="1" dirty="0" smtClean="0">
                <a:solidFill>
                  <a:srgbClr val="FF0000"/>
                </a:solidFill>
                <a:latin typeface="Calibri"/>
                <a:ea typeface="Times New Roman"/>
                <a:cs typeface="Calibri"/>
              </a:rPr>
              <a:t>effettuare  4 passaggi logici</a:t>
            </a:r>
            <a:r>
              <a:rPr lang="it-IT" sz="2000" b="1" dirty="0" smtClean="0">
                <a:solidFill>
                  <a:schemeClr val="accent1">
                    <a:lumMod val="25000"/>
                  </a:schemeClr>
                </a:solidFill>
                <a:latin typeface="Calibri"/>
                <a:ea typeface="Times New Roman"/>
                <a:cs typeface="Calibri"/>
              </a:rPr>
              <a:t>:</a:t>
            </a:r>
          </a:p>
          <a:p>
            <a:pPr algn="just">
              <a:spcAft>
                <a:spcPts val="0"/>
              </a:spcAft>
            </a:pPr>
            <a:endParaRPr lang="it-IT" sz="2000" b="1" dirty="0" smtClean="0">
              <a:solidFill>
                <a:schemeClr val="accent1">
                  <a:lumMod val="25000"/>
                </a:schemeClr>
              </a:solidFill>
              <a:latin typeface="Calibri"/>
              <a:ea typeface="Times New Roman"/>
              <a:cs typeface="Calibri"/>
            </a:endParaRPr>
          </a:p>
          <a:p>
            <a:pPr algn="just">
              <a:spcAft>
                <a:spcPts val="0"/>
              </a:spcAft>
            </a:pPr>
            <a:r>
              <a:rPr lang="it-IT" sz="2000" b="1" dirty="0" smtClean="0">
                <a:solidFill>
                  <a:schemeClr val="accent1">
                    <a:lumMod val="25000"/>
                  </a:schemeClr>
                </a:solidFill>
                <a:latin typeface="Calibri"/>
                <a:ea typeface="Times New Roman"/>
                <a:cs typeface="Calibri"/>
              </a:rPr>
              <a:t>1) verificare </a:t>
            </a:r>
            <a:r>
              <a:rPr lang="it-IT" sz="2000" b="1" dirty="0">
                <a:solidFill>
                  <a:schemeClr val="accent1">
                    <a:lumMod val="25000"/>
                  </a:schemeClr>
                </a:solidFill>
                <a:latin typeface="Calibri"/>
                <a:ea typeface="Times New Roman"/>
                <a:cs typeface="Calibri"/>
              </a:rPr>
              <a:t>la </a:t>
            </a:r>
            <a:r>
              <a:rPr lang="it-IT" sz="2000" b="1" dirty="0">
                <a:solidFill>
                  <a:srgbClr val="FF0000"/>
                </a:solidFill>
                <a:latin typeface="Calibri"/>
                <a:ea typeface="Times New Roman"/>
                <a:cs typeface="Calibri"/>
              </a:rPr>
              <a:t>“capienza” dell’imposta lorda </a:t>
            </a:r>
            <a:r>
              <a:rPr lang="it-IT" sz="2000" b="1" dirty="0">
                <a:solidFill>
                  <a:schemeClr val="accent1">
                    <a:lumMod val="25000"/>
                  </a:schemeClr>
                </a:solidFill>
                <a:latin typeface="Calibri"/>
                <a:ea typeface="Times New Roman"/>
                <a:cs typeface="Calibri"/>
              </a:rPr>
              <a:t>sui redditi da lavoro rispetto </a:t>
            </a:r>
            <a:r>
              <a:rPr lang="it-IT" sz="2000" b="1" dirty="0" smtClean="0">
                <a:solidFill>
                  <a:schemeClr val="accent1">
                    <a:lumMod val="25000"/>
                  </a:schemeClr>
                </a:solidFill>
                <a:latin typeface="Calibri"/>
                <a:ea typeface="Times New Roman"/>
                <a:cs typeface="Calibri"/>
              </a:rPr>
              <a:t>alle detrazioni </a:t>
            </a:r>
            <a:r>
              <a:rPr lang="it-IT" sz="2000" b="1" dirty="0">
                <a:solidFill>
                  <a:schemeClr val="accent1">
                    <a:lumMod val="25000"/>
                  </a:schemeClr>
                </a:solidFill>
                <a:latin typeface="Calibri"/>
                <a:ea typeface="Times New Roman"/>
                <a:cs typeface="Calibri"/>
              </a:rPr>
              <a:t>per lavoro (comma 1-bis dell’art. 13</a:t>
            </a:r>
            <a:r>
              <a:rPr lang="it-IT" sz="2000" b="1" dirty="0" smtClean="0">
                <a:solidFill>
                  <a:schemeClr val="accent1">
                    <a:lumMod val="25000"/>
                  </a:schemeClr>
                </a:solidFill>
                <a:latin typeface="Calibri"/>
                <a:ea typeface="Times New Roman"/>
                <a:cs typeface="Calibri"/>
              </a:rPr>
              <a:t>);</a:t>
            </a:r>
          </a:p>
          <a:p>
            <a:pPr algn="just">
              <a:spcAft>
                <a:spcPts val="0"/>
              </a:spcAft>
            </a:pPr>
            <a:r>
              <a:rPr lang="it-IT" sz="2000" b="1" dirty="0" smtClean="0">
                <a:solidFill>
                  <a:schemeClr val="accent1">
                    <a:lumMod val="25000"/>
                  </a:schemeClr>
                </a:solidFill>
                <a:latin typeface="Calibri"/>
                <a:ea typeface="Times New Roman"/>
                <a:cs typeface="Calibri"/>
              </a:rPr>
              <a:t> </a:t>
            </a:r>
            <a:endParaRPr lang="it-IT" sz="2000" b="1" dirty="0">
              <a:solidFill>
                <a:schemeClr val="accent1">
                  <a:lumMod val="25000"/>
                </a:schemeClr>
              </a:solidFill>
              <a:latin typeface="Calibri"/>
              <a:ea typeface="Times New Roman"/>
              <a:cs typeface="Calibri"/>
            </a:endParaRPr>
          </a:p>
          <a:p>
            <a:pPr algn="just">
              <a:spcAft>
                <a:spcPts val="0"/>
              </a:spcAft>
            </a:pPr>
            <a:r>
              <a:rPr lang="it-IT" sz="2000" b="1" dirty="0" smtClean="0">
                <a:solidFill>
                  <a:schemeClr val="accent1">
                    <a:lumMod val="25000"/>
                  </a:schemeClr>
                </a:solidFill>
                <a:latin typeface="Calibri"/>
                <a:ea typeface="Times New Roman"/>
                <a:cs typeface="Calibri"/>
              </a:rPr>
              <a:t>2) </a:t>
            </a:r>
            <a:r>
              <a:rPr lang="it-IT" sz="2000" b="1" dirty="0" smtClean="0">
                <a:solidFill>
                  <a:srgbClr val="FF0000"/>
                </a:solidFill>
                <a:latin typeface="Calibri"/>
                <a:ea typeface="Times New Roman"/>
                <a:cs typeface="Calibri"/>
              </a:rPr>
              <a:t>calcolare </a:t>
            </a:r>
            <a:r>
              <a:rPr lang="it-IT" sz="2000" b="1" dirty="0">
                <a:solidFill>
                  <a:srgbClr val="FF0000"/>
                </a:solidFill>
                <a:latin typeface="Calibri"/>
                <a:ea typeface="Times New Roman"/>
                <a:cs typeface="Calibri"/>
              </a:rPr>
              <a:t>l’importo del credito spettante in relazione al reddito </a:t>
            </a:r>
            <a:r>
              <a:rPr lang="it-IT" sz="2000" b="1" dirty="0" smtClean="0">
                <a:solidFill>
                  <a:srgbClr val="FF0000"/>
                </a:solidFill>
                <a:latin typeface="Calibri"/>
                <a:ea typeface="Times New Roman"/>
                <a:cs typeface="Calibri"/>
              </a:rPr>
              <a:t>complessivo</a:t>
            </a:r>
            <a:r>
              <a:rPr lang="it-IT" sz="2000" b="1" dirty="0" smtClean="0">
                <a:solidFill>
                  <a:schemeClr val="accent1">
                    <a:lumMod val="25000"/>
                  </a:schemeClr>
                </a:solidFill>
                <a:latin typeface="Calibri"/>
                <a:ea typeface="Times New Roman"/>
                <a:cs typeface="Calibri"/>
              </a:rPr>
              <a:t> (comma </a:t>
            </a:r>
            <a:r>
              <a:rPr lang="it-IT" sz="2000" b="1" dirty="0">
                <a:solidFill>
                  <a:schemeClr val="accent1">
                    <a:lumMod val="25000"/>
                  </a:schemeClr>
                </a:solidFill>
                <a:latin typeface="Calibri"/>
                <a:ea typeface="Times New Roman"/>
                <a:cs typeface="Calibri"/>
              </a:rPr>
              <a:t>1-bis dell’art. 13), tenendo conto che il credito va rapportato al </a:t>
            </a:r>
            <a:r>
              <a:rPr lang="it-IT" sz="2000" b="1" dirty="0" smtClean="0">
                <a:solidFill>
                  <a:schemeClr val="accent1">
                    <a:lumMod val="25000"/>
                  </a:schemeClr>
                </a:solidFill>
                <a:latin typeface="Calibri"/>
                <a:ea typeface="Times New Roman"/>
                <a:cs typeface="Calibri"/>
              </a:rPr>
              <a:t>periodo di </a:t>
            </a:r>
            <a:r>
              <a:rPr lang="it-IT" sz="2000" b="1" dirty="0">
                <a:solidFill>
                  <a:schemeClr val="accent1">
                    <a:lumMod val="25000"/>
                  </a:schemeClr>
                </a:solidFill>
                <a:latin typeface="Calibri"/>
                <a:ea typeface="Times New Roman"/>
                <a:cs typeface="Calibri"/>
              </a:rPr>
              <a:t>lavoro nell'anno (comma 3 dell’art. </a:t>
            </a:r>
            <a:r>
              <a:rPr lang="it-IT" sz="2000" b="1" dirty="0" smtClean="0">
                <a:solidFill>
                  <a:schemeClr val="accent1">
                    <a:lumMod val="25000"/>
                  </a:schemeClr>
                </a:solidFill>
                <a:latin typeface="Calibri"/>
                <a:ea typeface="Times New Roman"/>
                <a:cs typeface="Calibri"/>
              </a:rPr>
              <a:t>1);</a:t>
            </a:r>
            <a:endParaRPr lang="it-IT" sz="2000" b="1" dirty="0" smtClean="0">
              <a:solidFill>
                <a:schemeClr val="accent1">
                  <a:lumMod val="25000"/>
                </a:schemeClr>
              </a:solidFill>
              <a:latin typeface="Calibri"/>
              <a:ea typeface="Times New Roman"/>
              <a:cs typeface="Calibri"/>
            </a:endParaRPr>
          </a:p>
          <a:p>
            <a:pPr algn="just">
              <a:spcAft>
                <a:spcPts val="0"/>
              </a:spcAft>
            </a:pPr>
            <a:r>
              <a:rPr lang="it-IT" sz="2000" b="1" dirty="0" smtClean="0">
                <a:solidFill>
                  <a:schemeClr val="accent1">
                    <a:lumMod val="25000"/>
                  </a:schemeClr>
                </a:solidFill>
                <a:latin typeface="Calibri"/>
                <a:ea typeface="Times New Roman"/>
                <a:cs typeface="Calibri"/>
              </a:rPr>
              <a:t> </a:t>
            </a:r>
            <a:endParaRPr lang="it-IT" sz="2000" b="1" dirty="0">
              <a:solidFill>
                <a:schemeClr val="accent1">
                  <a:lumMod val="25000"/>
                </a:schemeClr>
              </a:solidFill>
              <a:latin typeface="Calibri"/>
              <a:ea typeface="Times New Roman"/>
              <a:cs typeface="Calibri"/>
            </a:endParaRPr>
          </a:p>
          <a:p>
            <a:pPr algn="just">
              <a:spcAft>
                <a:spcPts val="0"/>
              </a:spcAft>
            </a:pPr>
            <a:r>
              <a:rPr lang="it-IT" sz="2000" b="1" dirty="0" smtClean="0">
                <a:solidFill>
                  <a:schemeClr val="accent1">
                    <a:lumMod val="25000"/>
                  </a:schemeClr>
                </a:solidFill>
                <a:latin typeface="Calibri"/>
                <a:ea typeface="Times New Roman"/>
                <a:cs typeface="Calibri"/>
              </a:rPr>
              <a:t>3) </a:t>
            </a:r>
            <a:r>
              <a:rPr lang="it-IT" sz="2000" b="1" dirty="0" smtClean="0">
                <a:solidFill>
                  <a:srgbClr val="FF0000"/>
                </a:solidFill>
                <a:latin typeface="Calibri"/>
                <a:ea typeface="Times New Roman"/>
                <a:cs typeface="Calibri"/>
              </a:rPr>
              <a:t>determinare </a:t>
            </a:r>
            <a:r>
              <a:rPr lang="it-IT" sz="2000" b="1" dirty="0">
                <a:solidFill>
                  <a:srgbClr val="FF0000"/>
                </a:solidFill>
                <a:latin typeface="Calibri"/>
                <a:ea typeface="Times New Roman"/>
                <a:cs typeface="Calibri"/>
              </a:rPr>
              <a:t>l’importo da erogare in ciascun periodo di paga </a:t>
            </a:r>
            <a:r>
              <a:rPr lang="it-IT" sz="2000" b="1" dirty="0">
                <a:solidFill>
                  <a:schemeClr val="accent1">
                    <a:lumMod val="25000"/>
                  </a:schemeClr>
                </a:solidFill>
                <a:latin typeface="Calibri"/>
                <a:ea typeface="Times New Roman"/>
                <a:cs typeface="Calibri"/>
              </a:rPr>
              <a:t>(commi 3 e 4 </a:t>
            </a:r>
          </a:p>
          <a:p>
            <a:pPr algn="just">
              <a:spcAft>
                <a:spcPts val="0"/>
              </a:spcAft>
            </a:pPr>
            <a:r>
              <a:rPr lang="it-IT" sz="2000" b="1" dirty="0">
                <a:solidFill>
                  <a:schemeClr val="accent1">
                    <a:lumMod val="25000"/>
                  </a:schemeClr>
                </a:solidFill>
                <a:latin typeface="Calibri"/>
                <a:ea typeface="Times New Roman"/>
                <a:cs typeface="Calibri"/>
              </a:rPr>
              <a:t>dell’art. </a:t>
            </a:r>
            <a:r>
              <a:rPr lang="it-IT" sz="2000" b="1" dirty="0" smtClean="0">
                <a:solidFill>
                  <a:schemeClr val="accent1">
                    <a:lumMod val="25000"/>
                  </a:schemeClr>
                </a:solidFill>
                <a:latin typeface="Calibri"/>
                <a:ea typeface="Times New Roman"/>
                <a:cs typeface="Calibri"/>
              </a:rPr>
              <a:t>1)</a:t>
            </a:r>
            <a:endParaRPr lang="it-IT" sz="2000" b="1" dirty="0" smtClean="0">
              <a:solidFill>
                <a:schemeClr val="accent1">
                  <a:lumMod val="25000"/>
                </a:schemeClr>
              </a:solidFill>
              <a:latin typeface="Calibri"/>
              <a:ea typeface="Times New Roman"/>
              <a:cs typeface="Calibri"/>
            </a:endParaRPr>
          </a:p>
          <a:p>
            <a:pPr algn="just">
              <a:spcAft>
                <a:spcPts val="0"/>
              </a:spcAft>
            </a:pPr>
            <a:endParaRPr lang="it-IT" sz="2000" b="1" dirty="0">
              <a:solidFill>
                <a:schemeClr val="accent1">
                  <a:lumMod val="25000"/>
                </a:schemeClr>
              </a:solidFill>
              <a:latin typeface="Calibri"/>
              <a:ea typeface="Times New Roman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it-IT" sz="2000" b="1" dirty="0" smtClean="0">
                <a:solidFill>
                  <a:schemeClr val="accent1">
                    <a:lumMod val="25000"/>
                  </a:schemeClr>
                </a:solidFill>
                <a:latin typeface="Calibri"/>
                <a:ea typeface="Times New Roman"/>
                <a:cs typeface="Times New Roman"/>
              </a:rPr>
              <a:t>4</a:t>
            </a:r>
            <a:r>
              <a:rPr lang="it-IT" sz="2000" b="1" dirty="0" smtClean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  <a:t>) recuperare la somma anticipata </a:t>
            </a:r>
            <a:r>
              <a:rPr lang="it-IT" sz="2000" b="1" dirty="0" smtClean="0">
                <a:solidFill>
                  <a:schemeClr val="accent1">
                    <a:lumMod val="25000"/>
                  </a:schemeClr>
                </a:solidFill>
                <a:latin typeface="Calibri"/>
                <a:ea typeface="Times New Roman"/>
                <a:cs typeface="Times New Roman"/>
              </a:rPr>
              <a:t>su F24</a:t>
            </a:r>
            <a:endParaRPr lang="it-IT" sz="2000" dirty="0">
              <a:solidFill>
                <a:schemeClr val="accent1">
                  <a:lumMod val="25000"/>
                </a:schemeClr>
              </a:solidFill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35072745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6"/>
          <p:cNvSpPr txBox="1"/>
          <p:nvPr/>
        </p:nvSpPr>
        <p:spPr>
          <a:xfrm>
            <a:off x="0" y="476672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Come procedere 1 – imposta lorda </a:t>
            </a:r>
            <a:endParaRPr lang="it-IT" sz="2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431540" y="1052736"/>
            <a:ext cx="828092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it-IT" sz="2000" b="1" dirty="0">
                <a:solidFill>
                  <a:schemeClr val="accent1">
                    <a:lumMod val="25000"/>
                  </a:schemeClr>
                </a:solidFill>
                <a:latin typeface="Calibri"/>
                <a:ea typeface="Times New Roman"/>
                <a:cs typeface="Calibri"/>
              </a:rPr>
              <a:t>Verifica della presenza di imposta lorda positiva </a:t>
            </a:r>
            <a:endParaRPr lang="it-IT" sz="2000" b="1" dirty="0" smtClean="0">
              <a:solidFill>
                <a:schemeClr val="accent1">
                  <a:lumMod val="25000"/>
                </a:schemeClr>
              </a:solidFill>
              <a:latin typeface="Calibri"/>
              <a:ea typeface="Times New Roman"/>
              <a:cs typeface="Calibri"/>
            </a:endParaRPr>
          </a:p>
          <a:p>
            <a:pPr algn="just">
              <a:spcAft>
                <a:spcPts val="0"/>
              </a:spcAft>
            </a:pPr>
            <a:endParaRPr lang="it-IT" sz="2000" dirty="0">
              <a:solidFill>
                <a:schemeClr val="accent1">
                  <a:lumMod val="25000"/>
                </a:schemeClr>
              </a:solidFill>
              <a:latin typeface="Calibri"/>
              <a:ea typeface="Times New Roman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it-IT" sz="2000" dirty="0">
                <a:solidFill>
                  <a:schemeClr val="accent1">
                    <a:lumMod val="25000"/>
                  </a:schemeClr>
                </a:solidFill>
                <a:latin typeface="Calibri"/>
                <a:ea typeface="Times New Roman"/>
                <a:cs typeface="Calibri"/>
              </a:rPr>
              <a:t>Per quanto concerne la verifica della capienza dell’imposta lorda sui redditi da lavoro rispetto alle detrazioni </a:t>
            </a:r>
            <a:r>
              <a:rPr lang="it-IT" sz="2000" dirty="0" smtClean="0">
                <a:solidFill>
                  <a:schemeClr val="accent1">
                    <a:lumMod val="25000"/>
                  </a:schemeClr>
                </a:solidFill>
                <a:latin typeface="Calibri"/>
                <a:ea typeface="Times New Roman"/>
                <a:cs typeface="Calibri"/>
              </a:rPr>
              <a:t>da lavoro </a:t>
            </a:r>
            <a:r>
              <a:rPr lang="it-IT" sz="2000" dirty="0">
                <a:solidFill>
                  <a:schemeClr val="accent1">
                    <a:lumMod val="25000"/>
                  </a:schemeClr>
                </a:solidFill>
                <a:latin typeface="Calibri"/>
                <a:ea typeface="Times New Roman"/>
                <a:cs typeface="Calibri"/>
              </a:rPr>
              <a:t>dipendente, l’Agenzia delle Entrate, </a:t>
            </a:r>
            <a:r>
              <a:rPr lang="it-IT" sz="2000" dirty="0" smtClean="0">
                <a:solidFill>
                  <a:schemeClr val="accent1">
                    <a:lumMod val="25000"/>
                  </a:schemeClr>
                </a:solidFill>
                <a:latin typeface="Calibri"/>
                <a:ea typeface="Times New Roman"/>
                <a:cs typeface="Calibri"/>
              </a:rPr>
              <a:t>Circ. </a:t>
            </a:r>
            <a:r>
              <a:rPr lang="it-IT" sz="2000" dirty="0">
                <a:solidFill>
                  <a:schemeClr val="accent1">
                    <a:lumMod val="25000"/>
                  </a:schemeClr>
                </a:solidFill>
                <a:latin typeface="Calibri"/>
                <a:ea typeface="Times New Roman"/>
                <a:cs typeface="Calibri"/>
              </a:rPr>
              <a:t>9/E, precisa </a:t>
            </a:r>
            <a:r>
              <a:rPr lang="it-IT" sz="2000" u="sng" dirty="0">
                <a:solidFill>
                  <a:schemeClr val="accent1">
                    <a:lumMod val="25000"/>
                  </a:schemeClr>
                </a:solidFill>
                <a:latin typeface="Calibri"/>
                <a:ea typeface="Times New Roman"/>
                <a:cs typeface="Calibri"/>
              </a:rPr>
              <a:t>che occorre calcolare le detrazioni spettanti in base ai soli redditi che danno potenzialmente diritto al bonus.</a:t>
            </a:r>
            <a:r>
              <a:rPr lang="it-IT" sz="2000" dirty="0">
                <a:solidFill>
                  <a:schemeClr val="accent1">
                    <a:lumMod val="25000"/>
                  </a:schemeClr>
                </a:solidFill>
                <a:latin typeface="Calibri"/>
                <a:ea typeface="Times New Roman"/>
                <a:cs typeface="Calibri"/>
              </a:rPr>
              <a:t> </a:t>
            </a:r>
            <a:endParaRPr lang="it-IT" sz="2000" dirty="0" smtClean="0">
              <a:solidFill>
                <a:schemeClr val="accent1">
                  <a:lumMod val="25000"/>
                </a:schemeClr>
              </a:solidFill>
              <a:latin typeface="Calibri"/>
              <a:ea typeface="Times New Roman"/>
              <a:cs typeface="Calibri"/>
            </a:endParaRPr>
          </a:p>
          <a:p>
            <a:pPr algn="just">
              <a:spcAft>
                <a:spcPts val="0"/>
              </a:spcAft>
            </a:pPr>
            <a:endParaRPr lang="it-IT" sz="2000" dirty="0" smtClean="0">
              <a:solidFill>
                <a:schemeClr val="accent1">
                  <a:lumMod val="25000"/>
                </a:schemeClr>
              </a:solidFill>
              <a:latin typeface="Calibri"/>
              <a:ea typeface="Times New Roman"/>
              <a:cs typeface="Calibri"/>
            </a:endParaRPr>
          </a:p>
          <a:p>
            <a:pPr algn="just">
              <a:spcAft>
                <a:spcPts val="0"/>
              </a:spcAft>
            </a:pPr>
            <a:r>
              <a:rPr lang="it-IT" sz="2000" dirty="0" smtClean="0">
                <a:solidFill>
                  <a:srgbClr val="FF3300"/>
                </a:solidFill>
                <a:latin typeface="Calibri"/>
                <a:ea typeface="Times New Roman"/>
                <a:cs typeface="Calibri"/>
              </a:rPr>
              <a:t>Quindi: </a:t>
            </a:r>
            <a:r>
              <a:rPr lang="it-IT" sz="2000" dirty="0">
                <a:solidFill>
                  <a:srgbClr val="FF3300"/>
                </a:solidFill>
                <a:latin typeface="Calibri"/>
                <a:ea typeface="Times New Roman"/>
                <a:cs typeface="Calibri"/>
              </a:rPr>
              <a:t>l’imposta </a:t>
            </a:r>
            <a:r>
              <a:rPr lang="it-IT" sz="2000" u="sng" dirty="0">
                <a:solidFill>
                  <a:srgbClr val="FF3300"/>
                </a:solidFill>
                <a:latin typeface="Calibri"/>
                <a:ea typeface="Times New Roman"/>
                <a:cs typeface="Calibri"/>
              </a:rPr>
              <a:t>lorda sui redditi di lavoro dipendente </a:t>
            </a:r>
            <a:r>
              <a:rPr lang="it-IT" sz="2000" dirty="0">
                <a:solidFill>
                  <a:srgbClr val="FF3300"/>
                </a:solidFill>
                <a:latin typeface="Calibri"/>
                <a:ea typeface="Times New Roman"/>
                <a:cs typeface="Calibri"/>
              </a:rPr>
              <a:t>e assimilati </a:t>
            </a:r>
            <a:r>
              <a:rPr lang="it-IT" sz="2000" u="sng" dirty="0">
                <a:solidFill>
                  <a:srgbClr val="FF3300"/>
                </a:solidFill>
                <a:latin typeface="Calibri"/>
                <a:ea typeface="Times New Roman"/>
                <a:cs typeface="Calibri"/>
              </a:rPr>
              <a:t>deve essere di importo superiore alle detrazioni calcolate su un reddito complessivo formato dai medesimi redditi che hanno determinato l’imposta lorda stessa</a:t>
            </a:r>
            <a:r>
              <a:rPr lang="it-IT" sz="2000" dirty="0">
                <a:solidFill>
                  <a:srgbClr val="FF3300"/>
                </a:solidFill>
                <a:latin typeface="Calibri"/>
                <a:ea typeface="Times New Roman"/>
                <a:cs typeface="Calibri"/>
              </a:rPr>
              <a:t>. </a:t>
            </a:r>
            <a:endParaRPr lang="it-IT" sz="2000" dirty="0">
              <a:solidFill>
                <a:schemeClr val="accent1">
                  <a:lumMod val="25000"/>
                </a:schemeClr>
              </a:solidFill>
              <a:latin typeface="Calibri"/>
              <a:ea typeface="Times New Roman"/>
              <a:cs typeface="Times New Roman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131923" y="4377071"/>
            <a:ext cx="8856984" cy="1323439"/>
          </a:xfrm>
          <a:prstGeom prst="rect">
            <a:avLst/>
          </a:prstGeom>
          <a:solidFill>
            <a:srgbClr val="CCFFCC"/>
          </a:solidFill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it-IT" sz="2000" dirty="0">
                <a:solidFill>
                  <a:srgbClr val="BBE0E3">
                    <a:lumMod val="25000"/>
                  </a:srgbClr>
                </a:solidFill>
                <a:latin typeface="Calibri"/>
                <a:ea typeface="Times New Roman"/>
                <a:cs typeface="Calibri"/>
              </a:rPr>
              <a:t>NB. La sussistenza di </a:t>
            </a:r>
            <a:r>
              <a:rPr lang="it-IT" sz="2000" b="1" dirty="0">
                <a:solidFill>
                  <a:srgbClr val="BBE0E3">
                    <a:lumMod val="25000"/>
                  </a:srgbClr>
                </a:solidFill>
                <a:latin typeface="Calibri"/>
                <a:ea typeface="Times New Roman"/>
                <a:cs typeface="Calibri"/>
              </a:rPr>
              <a:t>IRPEF positiva </a:t>
            </a:r>
            <a:r>
              <a:rPr lang="it-IT" sz="2000" dirty="0">
                <a:solidFill>
                  <a:srgbClr val="BBE0E3">
                    <a:lumMod val="25000"/>
                  </a:srgbClr>
                </a:solidFill>
                <a:latin typeface="Calibri"/>
                <a:ea typeface="Times New Roman"/>
                <a:cs typeface="Calibri"/>
              </a:rPr>
              <a:t>risulta </a:t>
            </a:r>
            <a:r>
              <a:rPr lang="it-IT" sz="2000" b="1" dirty="0">
                <a:solidFill>
                  <a:srgbClr val="BBE0E3">
                    <a:lumMod val="25000"/>
                  </a:srgbClr>
                </a:solidFill>
                <a:latin typeface="Calibri"/>
                <a:ea typeface="Times New Roman"/>
                <a:cs typeface="Calibri"/>
              </a:rPr>
              <a:t>soddisfatta </a:t>
            </a:r>
            <a:r>
              <a:rPr lang="it-IT" sz="2000" dirty="0">
                <a:solidFill>
                  <a:srgbClr val="BBE0E3">
                    <a:lumMod val="25000"/>
                  </a:srgbClr>
                </a:solidFill>
                <a:latin typeface="Calibri"/>
                <a:ea typeface="Times New Roman"/>
                <a:cs typeface="Calibri"/>
              </a:rPr>
              <a:t>anche nell’ipotesi in cui l’</a:t>
            </a:r>
            <a:r>
              <a:rPr lang="it-IT" sz="2000" b="1" dirty="0">
                <a:solidFill>
                  <a:srgbClr val="BBE0E3">
                    <a:lumMod val="25000"/>
                  </a:srgbClr>
                </a:solidFill>
                <a:latin typeface="Calibri"/>
                <a:ea typeface="Times New Roman"/>
                <a:cs typeface="Calibri"/>
              </a:rPr>
              <a:t>IRPEF residuale </a:t>
            </a:r>
            <a:r>
              <a:rPr lang="it-IT" sz="2000" dirty="0">
                <a:solidFill>
                  <a:srgbClr val="BBE0E3">
                    <a:lumMod val="25000"/>
                  </a:srgbClr>
                </a:solidFill>
                <a:latin typeface="Calibri"/>
                <a:ea typeface="Times New Roman"/>
                <a:cs typeface="Calibri"/>
              </a:rPr>
              <a:t>al netto delle sole detrazioni di lavoro dipendente venisse poi </a:t>
            </a:r>
            <a:r>
              <a:rPr lang="it-IT" sz="2000" b="1" dirty="0">
                <a:solidFill>
                  <a:srgbClr val="BBE0E3">
                    <a:lumMod val="25000"/>
                  </a:srgbClr>
                </a:solidFill>
                <a:latin typeface="Calibri"/>
                <a:ea typeface="Times New Roman"/>
                <a:cs typeface="Calibri"/>
              </a:rPr>
              <a:t>azzerata da </a:t>
            </a:r>
            <a:r>
              <a:rPr lang="it-IT" sz="2000" dirty="0">
                <a:solidFill>
                  <a:srgbClr val="BBE0E3">
                    <a:lumMod val="25000"/>
                  </a:srgbClr>
                </a:solidFill>
                <a:latin typeface="Calibri"/>
                <a:ea typeface="Times New Roman"/>
                <a:cs typeface="Calibri"/>
              </a:rPr>
              <a:t>ulteriori detrazioni spettanti quali, ad esempio, le </a:t>
            </a:r>
            <a:r>
              <a:rPr lang="it-IT" sz="2000" b="1" dirty="0">
                <a:solidFill>
                  <a:srgbClr val="BBE0E3">
                    <a:lumMod val="25000"/>
                  </a:srgbClr>
                </a:solidFill>
                <a:latin typeface="Calibri"/>
                <a:ea typeface="Times New Roman"/>
                <a:cs typeface="Calibri"/>
              </a:rPr>
              <a:t>detrazioni per carichi di famiglia</a:t>
            </a:r>
            <a:r>
              <a:rPr lang="it-IT" sz="2000" dirty="0">
                <a:solidFill>
                  <a:srgbClr val="BBE0E3">
                    <a:lumMod val="25000"/>
                  </a:srgbClr>
                </a:solidFill>
                <a:latin typeface="Calibri"/>
                <a:ea typeface="Times New Roman"/>
                <a:cs typeface="Calibri"/>
              </a:rPr>
              <a:t>. </a:t>
            </a:r>
            <a:endParaRPr lang="it-IT" sz="2000" dirty="0">
              <a:solidFill>
                <a:srgbClr val="BBE0E3">
                  <a:lumMod val="25000"/>
                </a:srgbClr>
              </a:solidFill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19152321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6"/>
          <p:cNvSpPr txBox="1"/>
          <p:nvPr/>
        </p:nvSpPr>
        <p:spPr>
          <a:xfrm>
            <a:off x="17892" y="197142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Come procedere 2 – calcolo bonus</a:t>
            </a:r>
            <a:endParaRPr lang="it-IT" sz="2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449432" y="816676"/>
            <a:ext cx="8280920" cy="1656864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1250"/>
              </a:spcAft>
            </a:pPr>
            <a:r>
              <a:rPr lang="it-IT" sz="2000" dirty="0" smtClean="0">
                <a:solidFill>
                  <a:schemeClr val="accent1">
                    <a:lumMod val="25000"/>
                  </a:schemeClr>
                </a:solidFill>
                <a:latin typeface="Calibri"/>
                <a:ea typeface="Times New Roman"/>
                <a:cs typeface="Calibri"/>
              </a:rPr>
              <a:t>Mario Rossi lavora per </a:t>
            </a:r>
            <a:r>
              <a:rPr lang="it-IT" sz="2000" dirty="0" smtClean="0">
                <a:solidFill>
                  <a:srgbClr val="FF0000"/>
                </a:solidFill>
                <a:latin typeface="Calibri"/>
                <a:ea typeface="Times New Roman"/>
                <a:cs typeface="Calibri"/>
              </a:rPr>
              <a:t>l’intero 2014 </a:t>
            </a:r>
            <a:r>
              <a:rPr lang="it-IT" sz="2000" dirty="0" smtClean="0">
                <a:solidFill>
                  <a:schemeClr val="accent1">
                    <a:lumMod val="25000"/>
                  </a:schemeClr>
                </a:solidFill>
                <a:latin typeface="Calibri"/>
                <a:ea typeface="Times New Roman"/>
                <a:cs typeface="Calibri"/>
              </a:rPr>
              <a:t>e guadagna  </a:t>
            </a:r>
            <a:r>
              <a:rPr lang="it-IT" sz="2000" dirty="0" smtClean="0">
                <a:solidFill>
                  <a:srgbClr val="FF0000"/>
                </a:solidFill>
                <a:latin typeface="Calibri"/>
                <a:ea typeface="Times New Roman"/>
                <a:cs typeface="Calibri"/>
              </a:rPr>
              <a:t>24.596,31</a:t>
            </a:r>
            <a:r>
              <a:rPr lang="it-IT" sz="2000" dirty="0" smtClean="0">
                <a:solidFill>
                  <a:schemeClr val="accent1">
                    <a:lumMod val="25000"/>
                  </a:schemeClr>
                </a:solidFill>
                <a:latin typeface="Calibri"/>
                <a:ea typeface="Times New Roman"/>
                <a:cs typeface="Calibri"/>
              </a:rPr>
              <a:t> euro. Avrà diritto ad un bonus pari a: </a:t>
            </a:r>
            <a:endParaRPr lang="it-IT" sz="2000" dirty="0">
              <a:solidFill>
                <a:schemeClr val="accent1">
                  <a:lumMod val="25000"/>
                </a:schemeClr>
              </a:solidFill>
              <a:latin typeface="Calibri"/>
              <a:ea typeface="Times New Roman"/>
              <a:cs typeface="Calibri"/>
            </a:endParaRPr>
          </a:p>
          <a:p>
            <a:pPr>
              <a:spcAft>
                <a:spcPts val="1250"/>
              </a:spcAft>
            </a:pPr>
            <a:r>
              <a:rPr lang="it-IT" sz="2000" dirty="0">
                <a:solidFill>
                  <a:schemeClr val="accent1">
                    <a:lumMod val="25000"/>
                  </a:schemeClr>
                </a:solidFill>
                <a:latin typeface="Calibri"/>
                <a:ea typeface="Times New Roman"/>
                <a:cs typeface="Calibri"/>
              </a:rPr>
              <a:t>€ 640 x [(26.000 – 24.596,31)/2.000] = </a:t>
            </a:r>
            <a:endParaRPr lang="it-IT" sz="2000" dirty="0" smtClean="0">
              <a:solidFill>
                <a:schemeClr val="accent1">
                  <a:lumMod val="25000"/>
                </a:schemeClr>
              </a:solidFill>
              <a:latin typeface="Calibri"/>
              <a:ea typeface="Times New Roman"/>
              <a:cs typeface="Calibri"/>
            </a:endParaRPr>
          </a:p>
          <a:p>
            <a:pPr>
              <a:spcAft>
                <a:spcPts val="1250"/>
              </a:spcAft>
            </a:pPr>
            <a:r>
              <a:rPr lang="it-IT" sz="2000" dirty="0" smtClean="0">
                <a:solidFill>
                  <a:schemeClr val="accent1">
                    <a:lumMod val="25000"/>
                  </a:schemeClr>
                </a:solidFill>
                <a:latin typeface="Calibri"/>
                <a:ea typeface="Times New Roman"/>
                <a:cs typeface="Calibri"/>
              </a:rPr>
              <a:t>640 </a:t>
            </a:r>
            <a:r>
              <a:rPr lang="it-IT" sz="2000" dirty="0">
                <a:solidFill>
                  <a:schemeClr val="accent1">
                    <a:lumMod val="25000"/>
                  </a:schemeClr>
                </a:solidFill>
                <a:latin typeface="Calibri"/>
                <a:ea typeface="Times New Roman"/>
                <a:cs typeface="Calibri"/>
              </a:rPr>
              <a:t>x 0,7018 = </a:t>
            </a:r>
            <a:r>
              <a:rPr lang="it-IT" sz="2000" dirty="0">
                <a:solidFill>
                  <a:srgbClr val="FF3300"/>
                </a:solidFill>
                <a:latin typeface="Calibri"/>
                <a:ea typeface="Times New Roman"/>
                <a:cs typeface="Calibri"/>
              </a:rPr>
              <a:t>€ 449,15 </a:t>
            </a:r>
          </a:p>
        </p:txBody>
      </p:sp>
      <p:sp>
        <p:nvSpPr>
          <p:cNvPr id="5" name="Rettangolo 4"/>
          <p:cNvSpPr/>
          <p:nvPr/>
        </p:nvSpPr>
        <p:spPr>
          <a:xfrm>
            <a:off x="827584" y="2624817"/>
            <a:ext cx="7740860" cy="1323439"/>
          </a:xfrm>
          <a:prstGeom prst="rect">
            <a:avLst/>
          </a:prstGeom>
          <a:ln>
            <a:solidFill>
              <a:srgbClr val="336699"/>
            </a:solidFill>
          </a:ln>
        </p:spPr>
        <p:txBody>
          <a:bodyPr wrap="square">
            <a:spAutoFit/>
          </a:bodyPr>
          <a:lstStyle/>
          <a:p>
            <a:r>
              <a:rPr 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Se il periodo di lavoro nell’anno 2014 è inferiore a 365 giorni, l’importo </a:t>
            </a:r>
          </a:p>
          <a:p>
            <a:r>
              <a:rPr 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del credito </a:t>
            </a:r>
            <a:r>
              <a:rPr lang="it-IT" sz="2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spettante </a:t>
            </a:r>
            <a:r>
              <a:rPr lang="it-IT" sz="2000" u="sng" dirty="0">
                <a:solidFill>
                  <a:srgbClr val="FF0000"/>
                </a:solidFill>
                <a:latin typeface="Calibri" panose="020F0502020204030204" pitchFamily="34" charset="0"/>
              </a:rPr>
              <a:t>deve </a:t>
            </a:r>
            <a:r>
              <a:rPr lang="it-IT" sz="2000" u="sng" dirty="0" smtClean="0">
                <a:solidFill>
                  <a:srgbClr val="FF0000"/>
                </a:solidFill>
                <a:latin typeface="Calibri" panose="020F0502020204030204" pitchFamily="34" charset="0"/>
              </a:rPr>
              <a:t>essere parametrato </a:t>
            </a:r>
            <a:r>
              <a:rPr lang="it-IT" sz="2000" u="sng" dirty="0">
                <a:solidFill>
                  <a:srgbClr val="FF0000"/>
                </a:solidFill>
                <a:latin typeface="Calibri" panose="020F0502020204030204" pitchFamily="34" charset="0"/>
              </a:rPr>
              <a:t>al numero dei giorni di lavoro dell’anno, calcolati tenendo </a:t>
            </a:r>
            <a:r>
              <a:rPr lang="it-IT" sz="2000" u="sng" dirty="0" smtClean="0">
                <a:solidFill>
                  <a:srgbClr val="FF0000"/>
                </a:solidFill>
                <a:latin typeface="Calibri" panose="020F0502020204030204" pitchFamily="34" charset="0"/>
              </a:rPr>
              <a:t>conto delle </a:t>
            </a:r>
            <a:r>
              <a:rPr lang="it-IT" sz="2000" u="sng" dirty="0">
                <a:solidFill>
                  <a:srgbClr val="FF0000"/>
                </a:solidFill>
                <a:latin typeface="Calibri" panose="020F0502020204030204" pitchFamily="34" charset="0"/>
              </a:rPr>
              <a:t>regole ordinariamente applicabili per l’applicazione delle </a:t>
            </a:r>
            <a:r>
              <a:rPr lang="it-IT" sz="2000" u="sng" dirty="0" smtClean="0">
                <a:solidFill>
                  <a:srgbClr val="FF0000"/>
                </a:solidFill>
                <a:latin typeface="Calibri" panose="020F0502020204030204" pitchFamily="34" charset="0"/>
              </a:rPr>
              <a:t>detrazioni previste </a:t>
            </a:r>
            <a:r>
              <a:rPr lang="it-IT" sz="2000" u="sng" dirty="0">
                <a:solidFill>
                  <a:srgbClr val="FF0000"/>
                </a:solidFill>
                <a:latin typeface="Calibri" panose="020F0502020204030204" pitchFamily="34" charset="0"/>
              </a:rPr>
              <a:t>dall’art. 13 del TUIR</a:t>
            </a:r>
          </a:p>
        </p:txBody>
      </p:sp>
      <p:sp>
        <p:nvSpPr>
          <p:cNvPr id="6" name="Rettangolo 5"/>
          <p:cNvSpPr/>
          <p:nvPr/>
        </p:nvSpPr>
        <p:spPr>
          <a:xfrm>
            <a:off x="197404" y="4103139"/>
            <a:ext cx="8784976" cy="1631216"/>
          </a:xfrm>
          <a:prstGeom prst="rect">
            <a:avLst/>
          </a:prstGeom>
          <a:ln>
            <a:solidFill>
              <a:srgbClr val="336699"/>
            </a:solidFill>
          </a:ln>
        </p:spPr>
        <p:txBody>
          <a:bodyPr wrap="square">
            <a:spAutoFit/>
          </a:bodyPr>
          <a:lstStyle/>
          <a:p>
            <a:r>
              <a:rPr lang="it-IT" sz="2000" dirty="0" smtClean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Il cugino di Mario Rossi  </a:t>
            </a:r>
            <a:r>
              <a:rPr lang="it-IT" sz="2000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ha cessato il rapporto di lavoro </a:t>
            </a:r>
            <a:r>
              <a:rPr 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il 30 aprile 2014 (120 giorni di lavoro nel 2014</a:t>
            </a:r>
            <a:r>
              <a:rPr lang="it-IT" sz="2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)</a:t>
            </a:r>
            <a:r>
              <a:rPr lang="it-IT" sz="2000" dirty="0" smtClean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 e ha guadagnato </a:t>
            </a:r>
            <a:r>
              <a:rPr lang="it-IT" sz="2000" dirty="0">
                <a:solidFill>
                  <a:srgbClr val="FF0000"/>
                </a:solidFill>
                <a:latin typeface="Calibri"/>
                <a:ea typeface="Times New Roman"/>
                <a:cs typeface="Calibri"/>
              </a:rPr>
              <a:t>24.596,31</a:t>
            </a:r>
            <a:r>
              <a:rPr lang="it-IT" sz="2000" dirty="0" smtClean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  euro (era più bravo del cugino!).</a:t>
            </a:r>
          </a:p>
          <a:p>
            <a:r>
              <a:rPr lang="it-IT" sz="2000" dirty="0" smtClean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Avrà diritto ad un bonus </a:t>
            </a:r>
            <a:r>
              <a:rPr lang="it-IT" sz="2000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pari a: </a:t>
            </a:r>
          </a:p>
          <a:p>
            <a:endParaRPr lang="it-IT" sz="2000" dirty="0" smtClean="0">
              <a:solidFill>
                <a:schemeClr val="accent1">
                  <a:lumMod val="25000"/>
                </a:schemeClr>
              </a:solidFill>
              <a:latin typeface="Calibri" panose="020F0502020204030204" pitchFamily="34" charset="0"/>
            </a:endParaRPr>
          </a:p>
          <a:p>
            <a:r>
              <a:rPr lang="it-IT" sz="2000" dirty="0">
                <a:solidFill>
                  <a:schemeClr val="accent1">
                    <a:lumMod val="25000"/>
                  </a:schemeClr>
                </a:solidFill>
                <a:latin typeface="Calibri"/>
                <a:ea typeface="Times New Roman"/>
                <a:cs typeface="Calibri"/>
              </a:rPr>
              <a:t>€ 449,15</a:t>
            </a:r>
            <a:r>
              <a:rPr lang="it-IT" sz="2000" dirty="0" smtClean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it-IT" sz="2000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x 120/365 = </a:t>
            </a:r>
            <a:r>
              <a:rPr 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€ </a:t>
            </a:r>
            <a:r>
              <a:rPr lang="it-IT" sz="2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222,74</a:t>
            </a:r>
            <a:endParaRPr lang="it-IT" sz="20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369248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6"/>
          <p:cNvSpPr txBox="1"/>
          <p:nvPr/>
        </p:nvSpPr>
        <p:spPr>
          <a:xfrm>
            <a:off x="17892" y="416566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lumMod val="2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Come procedere 3 – determinazione del bonus mensile</a:t>
            </a:r>
            <a:endParaRPr lang="it-IT" sz="2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449432" y="980728"/>
            <a:ext cx="8280920" cy="1797928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1250"/>
              </a:spcAft>
            </a:pPr>
            <a:r>
              <a:rPr lang="it-IT" sz="2000" dirty="0">
                <a:solidFill>
                  <a:schemeClr val="accent1">
                    <a:lumMod val="25000"/>
                  </a:schemeClr>
                </a:solidFill>
                <a:latin typeface="Calibri"/>
                <a:ea typeface="Times New Roman"/>
                <a:cs typeface="Calibri"/>
              </a:rPr>
              <a:t>i sostituti </a:t>
            </a:r>
            <a:r>
              <a:rPr lang="it-IT" sz="2000" dirty="0" smtClean="0">
                <a:solidFill>
                  <a:schemeClr val="accent1">
                    <a:lumMod val="25000"/>
                  </a:schemeClr>
                </a:solidFill>
                <a:latin typeface="Calibri"/>
                <a:ea typeface="Times New Roman"/>
                <a:cs typeface="Calibri"/>
              </a:rPr>
              <a:t>d’imposta riconoscono </a:t>
            </a:r>
            <a:r>
              <a:rPr lang="it-IT" sz="2000" dirty="0">
                <a:solidFill>
                  <a:schemeClr val="accent1">
                    <a:lumMod val="25000"/>
                  </a:schemeClr>
                </a:solidFill>
                <a:latin typeface="Calibri"/>
                <a:ea typeface="Times New Roman"/>
                <a:cs typeface="Calibri"/>
              </a:rPr>
              <a:t>il credito “</a:t>
            </a:r>
            <a:r>
              <a:rPr lang="it-IT" sz="2000" dirty="0">
                <a:solidFill>
                  <a:srgbClr val="FF0000"/>
                </a:solidFill>
                <a:latin typeface="Calibri"/>
                <a:ea typeface="Times New Roman"/>
                <a:cs typeface="Calibri"/>
              </a:rPr>
              <a:t>ripartendolo fra le retribuzioni erogate successivamente </a:t>
            </a:r>
            <a:r>
              <a:rPr lang="it-IT" sz="2000" dirty="0" smtClean="0">
                <a:solidFill>
                  <a:srgbClr val="FF0000"/>
                </a:solidFill>
                <a:latin typeface="Calibri"/>
                <a:ea typeface="Times New Roman"/>
                <a:cs typeface="Calibri"/>
              </a:rPr>
              <a:t>alla </a:t>
            </a:r>
            <a:r>
              <a:rPr lang="it-IT" sz="2000" dirty="0">
                <a:solidFill>
                  <a:srgbClr val="FF0000"/>
                </a:solidFill>
                <a:latin typeface="Calibri"/>
                <a:ea typeface="Times New Roman"/>
                <a:cs typeface="Calibri"/>
              </a:rPr>
              <a:t>data di entrata in vigore del presente decreto, a partire dal primo periodo </a:t>
            </a:r>
            <a:r>
              <a:rPr lang="it-IT" sz="2000" dirty="0" smtClean="0">
                <a:solidFill>
                  <a:srgbClr val="FF0000"/>
                </a:solidFill>
                <a:latin typeface="Calibri"/>
                <a:ea typeface="Times New Roman"/>
                <a:cs typeface="Calibri"/>
              </a:rPr>
              <a:t>di paga </a:t>
            </a:r>
            <a:r>
              <a:rPr lang="it-IT" sz="2000" dirty="0">
                <a:solidFill>
                  <a:srgbClr val="FF0000"/>
                </a:solidFill>
                <a:latin typeface="Calibri"/>
                <a:ea typeface="Times New Roman"/>
                <a:cs typeface="Calibri"/>
              </a:rPr>
              <a:t>utile</a:t>
            </a:r>
            <a:r>
              <a:rPr lang="it-IT" sz="2000" dirty="0" smtClean="0">
                <a:solidFill>
                  <a:schemeClr val="accent1">
                    <a:lumMod val="25000"/>
                  </a:schemeClr>
                </a:solidFill>
                <a:latin typeface="Calibri"/>
                <a:ea typeface="Times New Roman"/>
                <a:cs typeface="Calibri"/>
              </a:rPr>
              <a:t>”;</a:t>
            </a:r>
          </a:p>
          <a:p>
            <a:pPr>
              <a:spcAft>
                <a:spcPts val="1250"/>
              </a:spcAft>
            </a:pPr>
            <a:r>
              <a:rPr lang="it-IT" sz="2000" dirty="0" smtClean="0">
                <a:solidFill>
                  <a:schemeClr val="accent1">
                    <a:lumMod val="25000"/>
                  </a:schemeClr>
                </a:solidFill>
                <a:latin typeface="Calibri"/>
                <a:ea typeface="Times New Roman"/>
                <a:cs typeface="Calibri"/>
              </a:rPr>
              <a:t>il </a:t>
            </a:r>
            <a:r>
              <a:rPr lang="it-IT" sz="2000" dirty="0">
                <a:solidFill>
                  <a:schemeClr val="accent1">
                    <a:lumMod val="25000"/>
                  </a:schemeClr>
                </a:solidFill>
                <a:latin typeface="Calibri"/>
                <a:ea typeface="Times New Roman"/>
                <a:cs typeface="Calibri"/>
              </a:rPr>
              <a:t>credito “</a:t>
            </a:r>
            <a:r>
              <a:rPr lang="it-IT" sz="2000" dirty="0">
                <a:solidFill>
                  <a:srgbClr val="FF0000"/>
                </a:solidFill>
                <a:latin typeface="Calibri"/>
                <a:ea typeface="Times New Roman"/>
                <a:cs typeface="Calibri"/>
              </a:rPr>
              <a:t>è </a:t>
            </a:r>
            <a:r>
              <a:rPr lang="it-IT" sz="2000" dirty="0" smtClean="0">
                <a:solidFill>
                  <a:srgbClr val="FF0000"/>
                </a:solidFill>
                <a:latin typeface="Calibri"/>
                <a:ea typeface="Times New Roman"/>
                <a:cs typeface="Calibri"/>
              </a:rPr>
              <a:t>attribuito sugli </a:t>
            </a:r>
            <a:r>
              <a:rPr lang="it-IT" sz="2000" dirty="0">
                <a:solidFill>
                  <a:srgbClr val="FF0000"/>
                </a:solidFill>
                <a:latin typeface="Calibri"/>
                <a:ea typeface="Times New Roman"/>
                <a:cs typeface="Calibri"/>
              </a:rPr>
              <a:t>emolumenti corrisposti in ciascun periodo di paga rapportandolo al </a:t>
            </a:r>
            <a:r>
              <a:rPr lang="it-IT" sz="2000" dirty="0" smtClean="0">
                <a:solidFill>
                  <a:srgbClr val="FF0000"/>
                </a:solidFill>
                <a:latin typeface="Calibri"/>
                <a:ea typeface="Times New Roman"/>
                <a:cs typeface="Calibri"/>
              </a:rPr>
              <a:t>periodo </a:t>
            </a:r>
            <a:r>
              <a:rPr lang="it-IT" sz="2000" dirty="0">
                <a:solidFill>
                  <a:srgbClr val="FF0000"/>
                </a:solidFill>
                <a:latin typeface="Calibri"/>
                <a:ea typeface="Times New Roman"/>
                <a:cs typeface="Calibri"/>
              </a:rPr>
              <a:t>stesso</a:t>
            </a:r>
            <a:r>
              <a:rPr lang="it-IT" sz="2000" dirty="0">
                <a:solidFill>
                  <a:schemeClr val="accent1">
                    <a:lumMod val="25000"/>
                  </a:schemeClr>
                </a:solidFill>
                <a:latin typeface="Calibri"/>
                <a:ea typeface="Times New Roman"/>
                <a:cs typeface="Calibri"/>
              </a:rPr>
              <a:t>”</a:t>
            </a:r>
            <a:endParaRPr lang="it-IT" sz="2000" dirty="0">
              <a:solidFill>
                <a:srgbClr val="FF3300"/>
              </a:solidFill>
              <a:latin typeface="Calibri"/>
              <a:ea typeface="Times New Roman"/>
              <a:cs typeface="Calibri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386480" y="2996952"/>
            <a:ext cx="8406824" cy="286232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it-IT" sz="2000" dirty="0" smtClean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 smtClean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erogazione </a:t>
            </a:r>
            <a:r>
              <a:rPr lang="it-IT" sz="2000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del bonus avviene a partire dal </a:t>
            </a:r>
            <a:r>
              <a:rPr lang="it-IT" sz="2000" dirty="0" smtClean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maggio </a:t>
            </a:r>
            <a:r>
              <a:rPr lang="it-IT" sz="2000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2014,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 smtClean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ammontare </a:t>
            </a:r>
            <a:r>
              <a:rPr lang="it-IT" sz="2000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annuo spettante </a:t>
            </a:r>
            <a:r>
              <a:rPr lang="it-IT" sz="2000" dirty="0" smtClean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euro </a:t>
            </a:r>
            <a:r>
              <a:rPr lang="it-IT" sz="2000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640 </a:t>
            </a:r>
            <a:r>
              <a:rPr lang="it-IT" sz="2000" dirty="0" smtClean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diviso </a:t>
            </a:r>
            <a:r>
              <a:rPr lang="it-IT" sz="2000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per 245 </a:t>
            </a:r>
            <a:r>
              <a:rPr lang="it-IT" sz="2000" dirty="0" smtClean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giorni (giorni </a:t>
            </a:r>
            <a:r>
              <a:rPr lang="it-IT" sz="2000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di detrazione dal 1° maggio al 31 dicembre 2014) </a:t>
            </a:r>
            <a:endParaRPr lang="it-IT" sz="2000" dirty="0" smtClean="0">
              <a:solidFill>
                <a:schemeClr val="accent1">
                  <a:lumMod val="25000"/>
                </a:schemeClr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 smtClean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il </a:t>
            </a:r>
            <a:r>
              <a:rPr lang="it-IT" sz="2000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valore </a:t>
            </a:r>
            <a:r>
              <a:rPr lang="it-IT" sz="2000" dirty="0" smtClean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ottenuto </a:t>
            </a:r>
            <a:r>
              <a:rPr lang="it-IT" sz="2000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moltiplicato per i giorni di detrazione cadenti in ciascun periodo di </a:t>
            </a:r>
            <a:r>
              <a:rPr lang="it-IT" sz="2000" dirty="0" smtClean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paga (pertanto</a:t>
            </a:r>
            <a:r>
              <a:rPr lang="it-IT" sz="2000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, 31 giorni per i mesi di maggio, luglio, agosto, ottobre, dicembre e </a:t>
            </a:r>
            <a:r>
              <a:rPr lang="it-IT" sz="2000" dirty="0" smtClean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30 giorni </a:t>
            </a:r>
            <a:r>
              <a:rPr lang="it-IT" sz="2000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per i mesi di giugno, settembre e novembre). </a:t>
            </a:r>
            <a:endParaRPr lang="it-IT" sz="2000" dirty="0" smtClean="0">
              <a:solidFill>
                <a:schemeClr val="accent1">
                  <a:lumMod val="25000"/>
                </a:schemeClr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 smtClean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in </a:t>
            </a:r>
            <a:r>
              <a:rPr lang="it-IT" sz="2000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media, vengono riconosciuti 80 euro (</a:t>
            </a:r>
            <a:r>
              <a:rPr 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precisamente, euro </a:t>
            </a:r>
            <a:r>
              <a:rPr lang="it-IT" sz="2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80,98 nei </a:t>
            </a:r>
            <a:r>
              <a:rPr 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mesi da 31 giorni e euro 78,37 per i mesi da 30 giorni</a:t>
            </a:r>
            <a:r>
              <a:rPr lang="it-IT" sz="2000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72221343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6"/>
          <p:cNvSpPr txBox="1"/>
          <p:nvPr/>
        </p:nvSpPr>
        <p:spPr>
          <a:xfrm>
            <a:off x="17892" y="416566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lumMod val="2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Come procedere 3 – determinazione del bonus mensile</a:t>
            </a:r>
            <a:endParaRPr lang="it-IT" sz="2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386480" y="847144"/>
            <a:ext cx="8406824" cy="4708981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it-IT" sz="2000" dirty="0" smtClean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Es. </a:t>
            </a:r>
          </a:p>
          <a:p>
            <a:r>
              <a:rPr lang="it-IT" sz="2000" dirty="0" smtClean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Mario Rossi inizia </a:t>
            </a:r>
            <a:r>
              <a:rPr lang="it-IT" sz="2000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il </a:t>
            </a:r>
            <a:r>
              <a:rPr 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15 maggio 2014 e termina il 15 settembre 2014</a:t>
            </a:r>
            <a:r>
              <a:rPr lang="it-IT" sz="2000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, per un totale </a:t>
            </a:r>
            <a:r>
              <a:rPr lang="it-IT" sz="2000" dirty="0" smtClean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di </a:t>
            </a:r>
            <a:r>
              <a:rPr lang="it-IT" sz="2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124 </a:t>
            </a:r>
            <a:r>
              <a:rPr 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giorni di lavoro </a:t>
            </a:r>
            <a:r>
              <a:rPr lang="it-IT" sz="2000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(= giorni di detrazione</a:t>
            </a:r>
            <a:r>
              <a:rPr lang="it-IT" sz="2000" dirty="0" smtClean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), produce un </a:t>
            </a:r>
            <a:r>
              <a:rPr lang="it-IT" sz="2000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reddito di lavoro non superiore </a:t>
            </a:r>
            <a:r>
              <a:rPr lang="it-IT" sz="2000" dirty="0" smtClean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a euro </a:t>
            </a:r>
            <a:r>
              <a:rPr lang="it-IT" sz="2000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24.000.</a:t>
            </a:r>
          </a:p>
          <a:p>
            <a:r>
              <a:rPr 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Il bonus spettante </a:t>
            </a:r>
            <a:r>
              <a:rPr lang="it-IT" sz="2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è pari a € 640 da rapportare ai giorni di lavoro</a:t>
            </a:r>
          </a:p>
          <a:p>
            <a:r>
              <a:rPr lang="it-IT" sz="2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640 x 124/365 = 217,42</a:t>
            </a:r>
          </a:p>
          <a:p>
            <a:endParaRPr lang="it-IT" sz="2000" dirty="0" smtClean="0">
              <a:solidFill>
                <a:schemeClr val="accent1">
                  <a:lumMod val="25000"/>
                </a:schemeClr>
              </a:solidFill>
              <a:latin typeface="Calibri" panose="020F0502020204030204" pitchFamily="34" charset="0"/>
            </a:endParaRPr>
          </a:p>
          <a:p>
            <a:r>
              <a:rPr lang="it-IT" sz="2000" dirty="0" smtClean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Tale importo va ulteriormente diviso per i giorni di detrazione ricompresi nella durata del rapporto (pertanto 124 giorni) e riconosciuto in ciascun periodo di paga in funzione dei relativi giorni di detrazione:</a:t>
            </a:r>
          </a:p>
          <a:p>
            <a:endParaRPr lang="it-IT" sz="2000" dirty="0" smtClean="0">
              <a:solidFill>
                <a:schemeClr val="accent1">
                  <a:lumMod val="25000"/>
                </a:schemeClr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 smtClean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euro </a:t>
            </a:r>
            <a:r>
              <a:rPr 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29,81 euro per i 17 </a:t>
            </a:r>
            <a:r>
              <a:rPr lang="it-IT" sz="2000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giorni di maggio;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 smtClean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euro </a:t>
            </a:r>
            <a:r>
              <a:rPr 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52,60 per i 30 giorni </a:t>
            </a:r>
            <a:r>
              <a:rPr lang="it-IT" sz="2000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di giugno;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 smtClean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euro </a:t>
            </a:r>
            <a:r>
              <a:rPr 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54,36 per i 31 giorni </a:t>
            </a:r>
            <a:r>
              <a:rPr lang="it-IT" sz="2000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rispettivamente di luglio e agosto;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 smtClean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euro </a:t>
            </a:r>
            <a:r>
              <a:rPr 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26,30 per i 15 giorni </a:t>
            </a:r>
            <a:r>
              <a:rPr lang="it-IT" sz="2000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di settembre</a:t>
            </a:r>
          </a:p>
        </p:txBody>
      </p:sp>
    </p:spTree>
    <p:extLst>
      <p:ext uri="{BB962C8B-B14F-4D97-AF65-F5344CB8AC3E}">
        <p14:creationId xmlns:p14="http://schemas.microsoft.com/office/powerpoint/2010/main" val="2807921825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6"/>
          <p:cNvSpPr txBox="1"/>
          <p:nvPr/>
        </p:nvSpPr>
        <p:spPr>
          <a:xfrm>
            <a:off x="17892" y="416566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lumMod val="2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Come procedere 2 – determinazione del bonus mensile</a:t>
            </a:r>
            <a:endParaRPr lang="it-IT" sz="2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386480" y="1052736"/>
            <a:ext cx="8406824" cy="1015663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it-IT" sz="2000" dirty="0" smtClean="0">
                <a:solidFill>
                  <a:schemeClr val="accent1">
                    <a:lumMod val="25000"/>
                  </a:schemeClr>
                </a:solidFill>
              </a:rPr>
              <a:t>Agenzia </a:t>
            </a:r>
            <a:r>
              <a:rPr lang="it-IT" sz="2000" dirty="0">
                <a:solidFill>
                  <a:schemeClr val="accent1">
                    <a:lumMod val="25000"/>
                  </a:schemeClr>
                </a:solidFill>
              </a:rPr>
              <a:t>delle </a:t>
            </a:r>
            <a:r>
              <a:rPr lang="it-IT" sz="2000" dirty="0" smtClean="0">
                <a:solidFill>
                  <a:schemeClr val="accent1">
                    <a:lumMod val="25000"/>
                  </a:schemeClr>
                </a:solidFill>
              </a:rPr>
              <a:t>Entrate: </a:t>
            </a:r>
            <a:r>
              <a:rPr lang="it-IT" sz="2000" dirty="0" smtClean="0">
                <a:solidFill>
                  <a:srgbClr val="FF0000"/>
                </a:solidFill>
              </a:rPr>
              <a:t>possono essere </a:t>
            </a:r>
            <a:r>
              <a:rPr lang="it-IT" sz="2000" dirty="0">
                <a:solidFill>
                  <a:srgbClr val="FF0000"/>
                </a:solidFill>
              </a:rPr>
              <a:t>utilizzati anche altri criteri </a:t>
            </a:r>
            <a:r>
              <a:rPr lang="it-IT" sz="2000" dirty="0">
                <a:solidFill>
                  <a:schemeClr val="accent1">
                    <a:lumMod val="25000"/>
                  </a:schemeClr>
                </a:solidFill>
              </a:rPr>
              <a:t>“(…) </a:t>
            </a:r>
            <a:r>
              <a:rPr lang="it-IT" sz="2000" i="1" dirty="0">
                <a:solidFill>
                  <a:schemeClr val="accent1">
                    <a:lumMod val="25000"/>
                  </a:schemeClr>
                </a:solidFill>
              </a:rPr>
              <a:t>purché </a:t>
            </a:r>
            <a:r>
              <a:rPr lang="it-IT" sz="2000" i="1" dirty="0">
                <a:solidFill>
                  <a:srgbClr val="FF0000"/>
                </a:solidFill>
              </a:rPr>
              <a:t>oggettivi e costanti</a:t>
            </a:r>
            <a:r>
              <a:rPr lang="it-IT" sz="2000" i="1" dirty="0">
                <a:solidFill>
                  <a:schemeClr val="accent1">
                    <a:lumMod val="25000"/>
                  </a:schemeClr>
                </a:solidFill>
              </a:rPr>
              <a:t>, ferma restando </a:t>
            </a:r>
            <a:r>
              <a:rPr lang="it-IT" sz="2000" i="1" dirty="0" smtClean="0">
                <a:solidFill>
                  <a:schemeClr val="accent1">
                    <a:lumMod val="25000"/>
                  </a:schemeClr>
                </a:solidFill>
              </a:rPr>
              <a:t>la ripartizione </a:t>
            </a:r>
            <a:r>
              <a:rPr lang="it-IT" sz="2000" i="1" dirty="0">
                <a:solidFill>
                  <a:schemeClr val="accent1">
                    <a:lumMod val="25000"/>
                  </a:schemeClr>
                </a:solidFill>
              </a:rPr>
              <a:t>dell’intero importo del credito spettante tra le retribuzioni dell’anno 2014</a:t>
            </a:r>
            <a:r>
              <a:rPr lang="it-IT" sz="2000" dirty="0">
                <a:solidFill>
                  <a:schemeClr val="accent1">
                    <a:lumMod val="25000"/>
                  </a:schemeClr>
                </a:solidFill>
              </a:rPr>
              <a:t>”.</a:t>
            </a:r>
            <a:endParaRPr lang="it-IT" sz="2000" dirty="0">
              <a:solidFill>
                <a:schemeClr val="accent1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710086" y="2780928"/>
            <a:ext cx="5544616" cy="193899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Non è consentito, </a:t>
            </a:r>
            <a:r>
              <a:rPr lang="it-IT" sz="2000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invece, dividere l’importo del bonus di </a:t>
            </a:r>
            <a:r>
              <a:rPr 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640 euro su </a:t>
            </a:r>
            <a:r>
              <a:rPr lang="it-IT" sz="2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base annua </a:t>
            </a:r>
            <a:r>
              <a:rPr 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per le 12 mensilità </a:t>
            </a:r>
            <a:r>
              <a:rPr lang="it-IT" sz="2000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ed </a:t>
            </a:r>
            <a:r>
              <a:rPr 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erogare euro 53,33 per ciascuno degli 8 mesi </a:t>
            </a:r>
            <a:r>
              <a:rPr lang="it-IT" sz="2000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che</a:t>
            </a:r>
          </a:p>
          <a:p>
            <a:pPr algn="just"/>
            <a:r>
              <a:rPr lang="it-IT" sz="2000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vanno da maggio a dicembre 2014 (totale euro 426,67), </a:t>
            </a:r>
            <a:r>
              <a:rPr 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riconoscendo solo </a:t>
            </a:r>
            <a:r>
              <a:rPr lang="it-IT" sz="2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a conguaglio </a:t>
            </a:r>
            <a:r>
              <a:rPr 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la differenza (euro 213, 33</a:t>
            </a:r>
            <a:r>
              <a:rPr lang="it-IT" sz="2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)</a:t>
            </a:r>
            <a:endParaRPr lang="it-IT" sz="20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020410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6"/>
          <p:cNvSpPr txBox="1"/>
          <p:nvPr/>
        </p:nvSpPr>
        <p:spPr>
          <a:xfrm>
            <a:off x="17892" y="416566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lumMod val="2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Come procedere </a:t>
            </a:r>
            <a:r>
              <a:rPr lang="it-IT" sz="2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lumMod val="2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3</a:t>
            </a:r>
            <a:r>
              <a:rPr lang="it-IT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lumMod val="2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– determinazione del bonus mensile</a:t>
            </a:r>
            <a:endParaRPr lang="it-IT" sz="2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115616" y="1772816"/>
            <a:ext cx="6696744" cy="193899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it-IT" sz="2000" b="1" dirty="0" smtClean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Ai </a:t>
            </a:r>
            <a:r>
              <a:rPr lang="it-IT" sz="2000" b="1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fini del riconoscimento del bonus</a:t>
            </a:r>
            <a:r>
              <a:rPr lang="it-IT" sz="2000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, </a:t>
            </a:r>
            <a:r>
              <a:rPr lang="it-IT" sz="2000" b="1" dirty="0" smtClean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il sostituto </a:t>
            </a:r>
            <a:r>
              <a:rPr lang="it-IT" sz="2000" b="1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d’imposta è tenuto a tener conto </a:t>
            </a:r>
            <a:r>
              <a:rPr lang="it-IT" sz="2000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dei </a:t>
            </a:r>
            <a:r>
              <a:rPr lang="it-IT" sz="2000" b="1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dati relativi a </a:t>
            </a:r>
            <a:r>
              <a:rPr lang="it-IT" sz="2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precedenti rapporti </a:t>
            </a:r>
            <a:r>
              <a:rPr lang="it-IT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di lavoro </a:t>
            </a:r>
            <a:r>
              <a:rPr lang="it-IT" sz="2000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(pertanto</a:t>
            </a:r>
            <a:r>
              <a:rPr lang="it-IT" sz="2000" b="1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, reddito da lavoro dipendente o </a:t>
            </a:r>
            <a:r>
              <a:rPr lang="it-IT" sz="2000" b="1" dirty="0" smtClean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assimilato, giorni </a:t>
            </a:r>
            <a:r>
              <a:rPr lang="it-IT" sz="2000" b="1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di detrazione ed eventuale importo di bonus già riconosciuto</a:t>
            </a:r>
            <a:r>
              <a:rPr lang="it-IT" sz="2000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) </a:t>
            </a:r>
            <a:r>
              <a:rPr lang="it-IT" sz="2000" dirty="0" smtClean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soltanto nell’ipotesi </a:t>
            </a:r>
            <a:r>
              <a:rPr lang="it-IT" sz="2000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in cui gli stessi siano </a:t>
            </a:r>
            <a:r>
              <a:rPr lang="it-IT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certificati mediante il </a:t>
            </a:r>
            <a:r>
              <a:rPr lang="it-IT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Mod</a:t>
            </a:r>
            <a:r>
              <a:rPr lang="it-IT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. CUD</a:t>
            </a:r>
            <a:r>
              <a:rPr 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611560" y="1124744"/>
            <a:ext cx="756084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rgbClr val="FF0000"/>
                </a:solidFill>
              </a:rPr>
              <a:t>ATTENZIONE – SITUAZIONI DI LAVORO PRECEDENTI NEL 2014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26769" y="4221088"/>
            <a:ext cx="3384376" cy="707886"/>
          </a:xfrm>
          <a:prstGeom prst="rect">
            <a:avLst/>
          </a:prstGeom>
          <a:noFill/>
          <a:ln>
            <a:solidFill>
              <a:srgbClr val="3366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Consegna CUD entro 12 gg dalla richiesta dell’interessato</a:t>
            </a:r>
            <a:endParaRPr lang="it-IT" sz="20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cxnSp>
        <p:nvCxnSpPr>
          <p:cNvPr id="8" name="Connettore 2 7"/>
          <p:cNvCxnSpPr/>
          <p:nvPr/>
        </p:nvCxnSpPr>
        <p:spPr>
          <a:xfrm flipH="1">
            <a:off x="3402268" y="3645024"/>
            <a:ext cx="377644" cy="57606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tangolo 8"/>
          <p:cNvSpPr/>
          <p:nvPr/>
        </p:nvSpPr>
        <p:spPr>
          <a:xfrm>
            <a:off x="3779912" y="4487817"/>
            <a:ext cx="5256584" cy="1015663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it-IT" sz="2000" b="1" dirty="0" smtClean="0">
                <a:latin typeface="Calibri" panose="020F0502020204030204" pitchFamily="34" charset="0"/>
              </a:rPr>
              <a:t>codice </a:t>
            </a:r>
            <a:r>
              <a:rPr lang="it-IT" sz="2000" b="1" dirty="0">
                <a:latin typeface="Calibri" panose="020F0502020204030204" pitchFamily="34" charset="0"/>
              </a:rPr>
              <a:t>ZZ </a:t>
            </a:r>
            <a:r>
              <a:rPr lang="it-IT" sz="2000" b="1" dirty="0" smtClean="0">
                <a:latin typeface="Calibri" panose="020F0502020204030204" pitchFamily="34" charset="0"/>
              </a:rPr>
              <a:t>Annotazioni </a:t>
            </a:r>
            <a:r>
              <a:rPr lang="it-IT" sz="2000" b="1" dirty="0">
                <a:latin typeface="Calibri" panose="020F0502020204030204" pitchFamily="34" charset="0"/>
              </a:rPr>
              <a:t>del </a:t>
            </a:r>
            <a:r>
              <a:rPr lang="it-IT" sz="2000" b="1" dirty="0" err="1" smtClean="0">
                <a:latin typeface="Calibri" panose="020F0502020204030204" pitchFamily="34" charset="0"/>
              </a:rPr>
              <a:t>Mod.CUD</a:t>
            </a:r>
            <a:r>
              <a:rPr lang="it-IT" sz="2000" b="1" dirty="0" smtClean="0">
                <a:latin typeface="Calibri" panose="020F0502020204030204" pitchFamily="34" charset="0"/>
              </a:rPr>
              <a:t> </a:t>
            </a:r>
            <a:r>
              <a:rPr lang="it-IT" sz="2000" b="1" dirty="0">
                <a:latin typeface="Calibri" panose="020F0502020204030204" pitchFamily="34" charset="0"/>
              </a:rPr>
              <a:t>2014 </a:t>
            </a:r>
            <a:r>
              <a:rPr lang="it-IT" sz="2000" b="1" dirty="0" smtClean="0">
                <a:latin typeface="Calibri" panose="020F0502020204030204" pitchFamily="34" charset="0"/>
              </a:rPr>
              <a:t>= bonus </a:t>
            </a:r>
            <a:r>
              <a:rPr lang="it-IT" sz="2000" b="1" dirty="0">
                <a:latin typeface="Calibri" panose="020F0502020204030204" pitchFamily="34" charset="0"/>
              </a:rPr>
              <a:t>eventualmente </a:t>
            </a:r>
            <a:r>
              <a:rPr lang="it-IT" sz="2000" b="1" dirty="0" smtClean="0">
                <a:latin typeface="Calibri" panose="020F0502020204030204" pitchFamily="34" charset="0"/>
              </a:rPr>
              <a:t>riconosciuto o</a:t>
            </a:r>
            <a:r>
              <a:rPr lang="it-IT" sz="2000" dirty="0" smtClean="0">
                <a:latin typeface="Calibri" panose="020F0502020204030204" pitchFamily="34" charset="0"/>
              </a:rPr>
              <a:t> </a:t>
            </a:r>
            <a:r>
              <a:rPr lang="it-IT" sz="2000" b="1" dirty="0">
                <a:latin typeface="Calibri" panose="020F0502020204030204" pitchFamily="34" charset="0"/>
              </a:rPr>
              <a:t>bonus maturato e non erogato</a:t>
            </a:r>
            <a:r>
              <a:rPr lang="it-IT" sz="2000" dirty="0">
                <a:latin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50695593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6"/>
          <p:cNvSpPr txBox="1"/>
          <p:nvPr/>
        </p:nvSpPr>
        <p:spPr>
          <a:xfrm>
            <a:off x="17892" y="416566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lumMod val="2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Come procedere 3 – determinazione del bonus mensile</a:t>
            </a:r>
            <a:endParaRPr lang="it-IT" sz="2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386480" y="847144"/>
            <a:ext cx="8406824" cy="4708981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it-IT" sz="2000" dirty="0" smtClean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Es. </a:t>
            </a:r>
          </a:p>
          <a:p>
            <a:r>
              <a:rPr lang="it-IT" sz="2000" dirty="0" smtClean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Mario Rossi assunto </a:t>
            </a:r>
            <a:r>
              <a:rPr lang="it-IT" sz="2000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il 1° gennaio 2014 e cessato il </a:t>
            </a:r>
            <a:r>
              <a:rPr lang="it-IT" sz="2000" dirty="0" smtClean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30 giugno </a:t>
            </a:r>
            <a:r>
              <a:rPr lang="it-IT" sz="2000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2014 con un CUD, relativo al predetto rapporto di lavoro, che </a:t>
            </a:r>
            <a:r>
              <a:rPr lang="it-IT" sz="2000" dirty="0" smtClean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certifica: </a:t>
            </a:r>
          </a:p>
          <a:p>
            <a:endParaRPr lang="it-IT" sz="2000" dirty="0" smtClean="0">
              <a:solidFill>
                <a:schemeClr val="accent1">
                  <a:lumMod val="25000"/>
                </a:schemeClr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it-IT" sz="2000" dirty="0" smtClean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campo </a:t>
            </a:r>
            <a:r>
              <a:rPr lang="it-IT" sz="2000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1 un reddito pari a </a:t>
            </a:r>
            <a:r>
              <a:rPr 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€ 10.596,23;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it-IT" sz="2000" dirty="0" smtClean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campo </a:t>
            </a:r>
            <a:r>
              <a:rPr lang="it-IT" sz="2000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3 un numero di </a:t>
            </a:r>
            <a:r>
              <a:rPr 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giorni di detrazione pari a 181</a:t>
            </a:r>
            <a:r>
              <a:rPr lang="it-IT" sz="2000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it-IT" sz="2000" dirty="0" smtClean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campo </a:t>
            </a:r>
            <a:r>
              <a:rPr lang="it-IT" sz="2000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5 </a:t>
            </a:r>
            <a:r>
              <a:rPr 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un’imposta netta pari a € 1.562,96</a:t>
            </a:r>
            <a:r>
              <a:rPr lang="it-IT" sz="2000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it-IT" sz="2000" dirty="0" smtClean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campo </a:t>
            </a:r>
            <a:r>
              <a:rPr lang="it-IT" sz="2000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101 </a:t>
            </a:r>
            <a:r>
              <a:rPr 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un’imposta lorda pari a € 2.437,13</a:t>
            </a:r>
            <a:r>
              <a:rPr lang="it-IT" sz="2000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it-IT" sz="2000" dirty="0" smtClean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campo </a:t>
            </a:r>
            <a:r>
              <a:rPr lang="it-IT" sz="2000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107 un importo pari a </a:t>
            </a:r>
            <a:r>
              <a:rPr 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€ 874,17 a titolo di detrazioni di </a:t>
            </a:r>
            <a:r>
              <a:rPr lang="it-IT" sz="2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lavoro dipendente</a:t>
            </a:r>
            <a:r>
              <a:rPr 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;</a:t>
            </a:r>
          </a:p>
          <a:p>
            <a:endParaRPr lang="it-IT" sz="2000" dirty="0" smtClean="0">
              <a:solidFill>
                <a:schemeClr val="accent1">
                  <a:lumMod val="25000"/>
                </a:schemeClr>
              </a:solidFill>
              <a:latin typeface="Calibri" panose="020F0502020204030204" pitchFamily="34" charset="0"/>
            </a:endParaRPr>
          </a:p>
          <a:p>
            <a:r>
              <a:rPr lang="it-IT" sz="2000" dirty="0" smtClean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nelle </a:t>
            </a:r>
            <a:r>
              <a:rPr lang="it-IT" sz="2000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Annotazioni, con codice ZZ, l’importo di </a:t>
            </a:r>
            <a:r>
              <a:rPr 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euro 317,37 riconosciuto a</a:t>
            </a:r>
          </a:p>
          <a:p>
            <a:r>
              <a:rPr 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titolo di bonus ex art. 1, DL n. 66/2014</a:t>
            </a:r>
            <a:r>
              <a:rPr lang="it-IT" sz="2000" dirty="0" smtClean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.</a:t>
            </a:r>
          </a:p>
          <a:p>
            <a:endParaRPr lang="it-IT" sz="2000" dirty="0">
              <a:solidFill>
                <a:schemeClr val="accent1">
                  <a:lumMod val="25000"/>
                </a:schemeClr>
              </a:solidFill>
              <a:latin typeface="Calibri" panose="020F0502020204030204" pitchFamily="34" charset="0"/>
            </a:endParaRPr>
          </a:p>
          <a:p>
            <a:pPr algn="r"/>
            <a:r>
              <a:rPr lang="it-IT" sz="2000" dirty="0" smtClean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Segue ….</a:t>
            </a:r>
            <a:endParaRPr lang="it-IT" sz="2000" dirty="0">
              <a:solidFill>
                <a:schemeClr val="accent1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878971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6"/>
          <p:cNvSpPr txBox="1"/>
          <p:nvPr/>
        </p:nvSpPr>
        <p:spPr>
          <a:xfrm>
            <a:off x="17892" y="416566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lumMod val="2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Come procedere 3 – determinazione del bonus mensile</a:t>
            </a:r>
            <a:endParaRPr lang="it-IT" sz="2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386480" y="847144"/>
            <a:ext cx="8406824" cy="440120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it-IT" sz="2000" dirty="0" smtClean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Es. </a:t>
            </a:r>
          </a:p>
          <a:p>
            <a:r>
              <a:rPr lang="it-IT" sz="2000" dirty="0" smtClean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Mario Rossi viene </a:t>
            </a:r>
            <a:r>
              <a:rPr lang="it-IT" sz="2000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riassunto in </a:t>
            </a:r>
            <a:r>
              <a:rPr 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data </a:t>
            </a:r>
            <a:r>
              <a:rPr lang="it-IT" sz="2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1/10 </a:t>
            </a:r>
            <a:r>
              <a:rPr lang="it-IT" sz="2000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e </a:t>
            </a:r>
            <a:r>
              <a:rPr 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consegna il CUD</a:t>
            </a:r>
          </a:p>
          <a:p>
            <a:r>
              <a:rPr lang="it-IT" sz="2000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relativo al precedente rapporto al </a:t>
            </a:r>
            <a:r>
              <a:rPr 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nuovo datore di lavoro. </a:t>
            </a:r>
            <a:r>
              <a:rPr lang="it-IT" sz="2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Quest’ultimo</a:t>
            </a:r>
            <a:r>
              <a:rPr lang="it-IT" sz="2000" dirty="0" smtClean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:</a:t>
            </a:r>
          </a:p>
          <a:p>
            <a:endParaRPr lang="it-IT" sz="2000" dirty="0" smtClean="0">
              <a:solidFill>
                <a:schemeClr val="accent1">
                  <a:lumMod val="25000"/>
                </a:schemeClr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it-IT" sz="2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stima</a:t>
            </a:r>
            <a:r>
              <a:rPr lang="it-IT" sz="2000" dirty="0" smtClean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it-IT" sz="2000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un </a:t>
            </a:r>
            <a:r>
              <a:rPr 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reddito complessivo</a:t>
            </a:r>
            <a:r>
              <a:rPr lang="it-IT" sz="2000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, </a:t>
            </a:r>
            <a:r>
              <a:rPr lang="it-IT" sz="2000" dirty="0" smtClean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considerando anche </a:t>
            </a:r>
            <a:r>
              <a:rPr lang="it-IT" sz="2000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il reddito certificato sul CUD </a:t>
            </a:r>
            <a:r>
              <a:rPr lang="it-IT" sz="2000" dirty="0" smtClean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di </a:t>
            </a:r>
            <a:r>
              <a:rPr lang="it-IT" sz="2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€ 19.465,12</a:t>
            </a:r>
            <a:r>
              <a:rPr lang="it-IT" sz="2000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it-IT" sz="2000" dirty="0" smtClean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quantifica </a:t>
            </a:r>
            <a:r>
              <a:rPr lang="it-IT" sz="2000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un numero complessivo di giorni di durata del rapporto (= </a:t>
            </a:r>
            <a:r>
              <a:rPr lang="it-IT" sz="2000" dirty="0" smtClean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giorni di </a:t>
            </a:r>
            <a:r>
              <a:rPr lang="it-IT" sz="2000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detrazione) pari a </a:t>
            </a:r>
            <a:r>
              <a:rPr 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273</a:t>
            </a:r>
            <a:r>
              <a:rPr lang="it-IT" sz="2000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 (</a:t>
            </a:r>
            <a:r>
              <a:rPr 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92 giorni che vanno dal 1° ottobre al 31 </a:t>
            </a:r>
            <a:r>
              <a:rPr lang="it-IT" sz="2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dicembre 2014 </a:t>
            </a:r>
            <a:r>
              <a:rPr 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più i 181 giorni certificati sul CUD relativo al precedente rapporto</a:t>
            </a:r>
            <a:r>
              <a:rPr lang="it-IT" sz="2000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),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it-IT" sz="2000" dirty="0" smtClean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determina </a:t>
            </a:r>
            <a:r>
              <a:rPr lang="it-IT" sz="2000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un importo di bonus annuo spettante pari a </a:t>
            </a:r>
            <a:r>
              <a:rPr 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€ 478,68 </a:t>
            </a:r>
            <a:r>
              <a:rPr lang="it-IT" sz="2000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(= </a:t>
            </a:r>
            <a:r>
              <a:rPr lang="it-IT" sz="2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640*273/365</a:t>
            </a:r>
            <a:r>
              <a:rPr lang="it-IT" sz="2000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) e quantifica un importo residuo da riconoscere al lavoratore (e </a:t>
            </a:r>
            <a:r>
              <a:rPr lang="it-IT" sz="2000" dirty="0" smtClean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da ripartire </a:t>
            </a:r>
            <a:r>
              <a:rPr lang="it-IT" sz="2000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nei periodi di paga da ottobre a dicembre) pari a € </a:t>
            </a:r>
            <a:r>
              <a:rPr 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161,31</a:t>
            </a:r>
            <a:r>
              <a:rPr lang="it-IT" sz="2000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it-IT" sz="2000" dirty="0" smtClean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(= </a:t>
            </a:r>
            <a:r>
              <a:rPr lang="it-IT" sz="2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478,68 </a:t>
            </a:r>
            <a:r>
              <a:rPr 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– 317,37</a:t>
            </a:r>
            <a:r>
              <a:rPr lang="it-IT" sz="2000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) al </a:t>
            </a:r>
            <a:r>
              <a:rPr 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netto dell’importo riconosciuto dal precedente </a:t>
            </a:r>
            <a:r>
              <a:rPr lang="it-IT" sz="2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datore di </a:t>
            </a:r>
            <a:r>
              <a:rPr 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lavoro</a:t>
            </a:r>
            <a:r>
              <a:rPr lang="it-IT" sz="2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.</a:t>
            </a:r>
            <a:endParaRPr lang="it-IT" sz="20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262627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0" y="785794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lumMod val="2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Riferimenti normativi</a:t>
            </a:r>
            <a:endParaRPr lang="it-IT" sz="2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1472" y="1748371"/>
            <a:ext cx="792958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it-IT" sz="2000" dirty="0" smtClean="0">
                <a:solidFill>
                  <a:srgbClr val="FF0000"/>
                </a:solidFill>
              </a:rPr>
              <a:t>• </a:t>
            </a:r>
            <a:r>
              <a:rPr lang="it-IT" sz="2000" b="1" dirty="0" smtClean="0">
                <a:solidFill>
                  <a:srgbClr val="FF0000"/>
                </a:solidFill>
              </a:rPr>
              <a:t>Agenzia delle Entrate, Circolare n. 9 del 14 maggio 2014</a:t>
            </a:r>
          </a:p>
          <a:p>
            <a:pPr>
              <a:lnSpc>
                <a:spcPct val="200000"/>
              </a:lnSpc>
            </a:pPr>
            <a:r>
              <a:rPr lang="it-IT" sz="2000" dirty="0" smtClean="0">
                <a:solidFill>
                  <a:srgbClr val="FF0000"/>
                </a:solidFill>
              </a:rPr>
              <a:t>• </a:t>
            </a:r>
            <a:r>
              <a:rPr lang="it-IT" sz="2000" b="1" dirty="0" smtClean="0">
                <a:solidFill>
                  <a:srgbClr val="FF0000"/>
                </a:solidFill>
              </a:rPr>
              <a:t>Agenzia delle Entrate, Risoluzione n. 48/E del 7 maggio 2014</a:t>
            </a:r>
          </a:p>
          <a:p>
            <a:pPr>
              <a:lnSpc>
                <a:spcPct val="200000"/>
              </a:lnSpc>
            </a:pPr>
            <a:r>
              <a:rPr lang="it-IT" sz="2000" dirty="0" smtClean="0">
                <a:solidFill>
                  <a:srgbClr val="FF0000"/>
                </a:solidFill>
              </a:rPr>
              <a:t>• </a:t>
            </a:r>
            <a:r>
              <a:rPr lang="it-IT" sz="2000" b="1" dirty="0" smtClean="0">
                <a:solidFill>
                  <a:srgbClr val="FF0000"/>
                </a:solidFill>
              </a:rPr>
              <a:t>Agenzia delle Entrate, Circolare n. 8 del 28 aprile 2014</a:t>
            </a:r>
          </a:p>
          <a:p>
            <a:pPr>
              <a:lnSpc>
                <a:spcPct val="200000"/>
              </a:lnSpc>
            </a:pPr>
            <a:r>
              <a:rPr lang="it-IT" sz="2000" dirty="0" smtClean="0">
                <a:solidFill>
                  <a:srgbClr val="FF0000"/>
                </a:solidFill>
              </a:rPr>
              <a:t>• </a:t>
            </a:r>
            <a:r>
              <a:rPr lang="it-IT" sz="2000" b="1" dirty="0" smtClean="0">
                <a:solidFill>
                  <a:srgbClr val="FF0000"/>
                </a:solidFill>
              </a:rPr>
              <a:t>Decreto Legge n. 66 del 24 aprile 2014</a:t>
            </a:r>
          </a:p>
          <a:p>
            <a:pPr lvl="0"/>
            <a:endParaRPr lang="it-IT" sz="2000" b="1" dirty="0" smtClean="0">
              <a:solidFill>
                <a:schemeClr val="accent1">
                  <a:lumMod val="25000"/>
                </a:schemeClr>
              </a:solidFill>
            </a:endParaRPr>
          </a:p>
          <a:p>
            <a:endParaRPr lang="it-IT" sz="2000" dirty="0"/>
          </a:p>
        </p:txBody>
      </p:sp>
    </p:spTree>
  </p:cSld>
  <p:clrMapOvr>
    <a:masterClrMapping/>
  </p:clrMapOvr>
  <p:transition spd="slow" advClick="0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6"/>
          <p:cNvSpPr txBox="1"/>
          <p:nvPr/>
        </p:nvSpPr>
        <p:spPr>
          <a:xfrm>
            <a:off x="17892" y="416566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lumMod val="2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Come </a:t>
            </a:r>
            <a:r>
              <a:rPr lang="it-IT" sz="2000" b="1" spc="5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lumMod val="2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procedere 3 </a:t>
            </a:r>
            <a:r>
              <a:rPr lang="it-IT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lumMod val="2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– determinazione del bonus mensile</a:t>
            </a:r>
            <a:endParaRPr lang="it-IT" sz="2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386480" y="1340768"/>
            <a:ext cx="8406824" cy="378565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it-IT" sz="2000" b="1" dirty="0" smtClean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CONGUAGLIO PROGRESSIVO </a:t>
            </a:r>
            <a:r>
              <a:rPr lang="it-IT" sz="2000" dirty="0" smtClean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(come capita x </a:t>
            </a:r>
            <a:r>
              <a:rPr lang="it-IT" sz="2000" dirty="0" err="1" smtClean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cococo</a:t>
            </a:r>
            <a:r>
              <a:rPr lang="it-IT" sz="2000" dirty="0" smtClean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)</a:t>
            </a:r>
          </a:p>
          <a:p>
            <a:r>
              <a:rPr lang="it-IT" sz="2000" dirty="0" smtClean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il </a:t>
            </a:r>
            <a:r>
              <a:rPr lang="it-IT" sz="2000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sostituto </a:t>
            </a:r>
            <a:r>
              <a:rPr lang="it-IT" sz="2000" dirty="0" smtClean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d’imposta</a:t>
            </a:r>
            <a:r>
              <a:rPr lang="it-IT" sz="2000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it-IT" sz="2000" dirty="0" smtClean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se esistono:</a:t>
            </a:r>
          </a:p>
          <a:p>
            <a:endParaRPr lang="it-IT" sz="2000" dirty="0">
              <a:solidFill>
                <a:schemeClr val="accent1">
                  <a:lumMod val="25000"/>
                </a:schemeClr>
              </a:solidFill>
              <a:latin typeface="Calibri" panose="020F0502020204030204" pitchFamily="34" charset="0"/>
            </a:endParaRPr>
          </a:p>
          <a:p>
            <a:r>
              <a:rPr lang="it-IT" sz="2000" dirty="0" smtClean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- variazioni </a:t>
            </a:r>
            <a:r>
              <a:rPr lang="it-IT" sz="2000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del reddito o delle detrazioni riferite alle somme e valori che</a:t>
            </a:r>
          </a:p>
          <a:p>
            <a:r>
              <a:rPr lang="it-IT" sz="2000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corrisponderà durante l’anno, </a:t>
            </a:r>
          </a:p>
          <a:p>
            <a:r>
              <a:rPr lang="it-IT" sz="2000" dirty="0" smtClean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- dati </a:t>
            </a:r>
            <a:r>
              <a:rPr lang="it-IT" sz="2000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di cui entra in possesso tramite specifiche comunicazioni da parte del</a:t>
            </a:r>
          </a:p>
          <a:p>
            <a:r>
              <a:rPr lang="it-IT" sz="2000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lavoratore ovvero mediante la consegna, da parte di quest’ultimo, di un </a:t>
            </a:r>
            <a:r>
              <a:rPr lang="it-IT" sz="2000" dirty="0" err="1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Mod</a:t>
            </a:r>
            <a:r>
              <a:rPr lang="it-IT" sz="2000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. </a:t>
            </a:r>
            <a:r>
              <a:rPr lang="it-IT" sz="2000" dirty="0" smtClean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CUD, </a:t>
            </a:r>
          </a:p>
          <a:p>
            <a:endParaRPr lang="it-IT" sz="2000" dirty="0">
              <a:solidFill>
                <a:schemeClr val="accent1">
                  <a:lumMod val="25000"/>
                </a:schemeClr>
              </a:solidFill>
              <a:latin typeface="Calibri" panose="020F0502020204030204" pitchFamily="34" charset="0"/>
            </a:endParaRPr>
          </a:p>
          <a:p>
            <a:pPr algn="ctr"/>
            <a:r>
              <a:rPr lang="it-IT" sz="2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può </a:t>
            </a:r>
            <a:r>
              <a:rPr 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effettuare il ricalcolo del bonus spettante e recuperarlo nei periodi di </a:t>
            </a:r>
            <a:r>
              <a:rPr lang="it-IT" sz="2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paga successivi </a:t>
            </a:r>
            <a:r>
              <a:rPr 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a quello di erogazione, </a:t>
            </a:r>
            <a:r>
              <a:rPr lang="it-IT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anche prima del conguaglio di fine anno o di </a:t>
            </a:r>
            <a:r>
              <a:rPr lang="it-IT" sz="2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fine rapporto</a:t>
            </a:r>
            <a:r>
              <a:rPr lang="it-IT" sz="2000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62275370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6"/>
          <p:cNvSpPr txBox="1"/>
          <p:nvPr/>
        </p:nvSpPr>
        <p:spPr>
          <a:xfrm>
            <a:off x="0" y="431851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lumMod val="2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   </a:t>
            </a:r>
            <a:r>
              <a:rPr lang="it-IT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Il caso: redditi assoggettati all’imposta sostitutiva per  incrementi di   produttività</a:t>
            </a:r>
            <a:endParaRPr lang="it-IT" sz="2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57158" y="1428736"/>
            <a:ext cx="85011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/>
              <a:buChar char="à"/>
            </a:pPr>
            <a:r>
              <a:rPr lang="it-IT" dirty="0" smtClean="0">
                <a:solidFill>
                  <a:schemeClr val="accent1">
                    <a:lumMod val="25000"/>
                  </a:schemeClr>
                </a:solidFill>
                <a:sym typeface="Wingdings" pitchFamily="2" charset="2"/>
              </a:rPr>
              <a:t> Non </a:t>
            </a:r>
            <a:r>
              <a:rPr lang="it-IT" i="1" dirty="0" smtClean="0">
                <a:solidFill>
                  <a:schemeClr val="accent1">
                    <a:lumMod val="25000"/>
                  </a:schemeClr>
                </a:solidFill>
                <a:sym typeface="Wingdings" pitchFamily="2" charset="2"/>
              </a:rPr>
              <a:t>computati nel reddito complessivo</a:t>
            </a:r>
          </a:p>
          <a:p>
            <a:pPr algn="just"/>
            <a:r>
              <a:rPr lang="it-IT" i="1" dirty="0" smtClean="0">
                <a:solidFill>
                  <a:schemeClr val="accent1">
                    <a:lumMod val="25000"/>
                  </a:schemeClr>
                </a:solidFill>
                <a:sym typeface="Wingdings" pitchFamily="2" charset="2"/>
              </a:rPr>
              <a:t>     ai fini della verifica della </a:t>
            </a:r>
            <a:r>
              <a:rPr lang="it-IT" b="1" dirty="0" smtClean="0">
                <a:solidFill>
                  <a:schemeClr val="accent1">
                    <a:lumMod val="25000"/>
                  </a:schemeClr>
                </a:solidFill>
                <a:sym typeface="Wingdings" pitchFamily="2" charset="2"/>
              </a:rPr>
              <a:t>soglia reddituale (&lt; € 26.000,00)</a:t>
            </a:r>
          </a:p>
          <a:p>
            <a:pPr algn="just"/>
            <a:endParaRPr lang="it-IT" dirty="0" smtClean="0">
              <a:solidFill>
                <a:schemeClr val="accent1">
                  <a:lumMod val="25000"/>
                </a:schemeClr>
              </a:solidFill>
            </a:endParaRPr>
          </a:p>
          <a:p>
            <a:pPr algn="just">
              <a:buFont typeface="Wingdings"/>
              <a:buChar char="à"/>
            </a:pPr>
            <a:r>
              <a:rPr lang="it-IT" i="1" dirty="0" smtClean="0">
                <a:solidFill>
                  <a:schemeClr val="accent1">
                    <a:lumMod val="25000"/>
                  </a:schemeClr>
                </a:solidFill>
                <a:sym typeface="Wingdings" pitchFamily="2" charset="2"/>
              </a:rPr>
              <a:t> Computati nel reddito complessivo ai  fini della verifica della </a:t>
            </a:r>
            <a:r>
              <a:rPr lang="it-IT" b="1" i="1" dirty="0" smtClean="0">
                <a:solidFill>
                  <a:schemeClr val="accent1">
                    <a:lumMod val="25000"/>
                  </a:schemeClr>
                </a:solidFill>
                <a:sym typeface="Wingdings" pitchFamily="2" charset="2"/>
              </a:rPr>
              <a:t>“capienza”</a:t>
            </a:r>
            <a:endParaRPr lang="it-IT" b="1" dirty="0" smtClean="0">
              <a:solidFill>
                <a:schemeClr val="accent1">
                  <a:lumMod val="25000"/>
                </a:schemeClr>
              </a:solidFill>
              <a:sym typeface="Wingdings" pitchFamily="2" charset="2"/>
            </a:endParaRPr>
          </a:p>
          <a:p>
            <a:pPr algn="just"/>
            <a:r>
              <a:rPr lang="it-IT" b="1" dirty="0" smtClean="0">
                <a:solidFill>
                  <a:schemeClr val="accent1">
                    <a:lumMod val="25000"/>
                  </a:schemeClr>
                </a:solidFill>
                <a:sym typeface="Wingdings" pitchFamily="2" charset="2"/>
              </a:rPr>
              <a:t> </a:t>
            </a:r>
          </a:p>
        </p:txBody>
      </p:sp>
      <p:sp>
        <p:nvSpPr>
          <p:cNvPr id="7" name="Rettangolo 6"/>
          <p:cNvSpPr/>
          <p:nvPr/>
        </p:nvSpPr>
        <p:spPr>
          <a:xfrm>
            <a:off x="500002" y="2714620"/>
            <a:ext cx="8643998" cy="4842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711200">
              <a:lnSpc>
                <a:spcPct val="90000"/>
              </a:lnSpc>
              <a:spcAft>
                <a:spcPct val="35000"/>
              </a:spcAft>
            </a:pPr>
            <a:r>
              <a:rPr lang="it-IT" b="1" i="1" dirty="0" smtClean="0">
                <a:solidFill>
                  <a:srgbClr val="002060"/>
                </a:solidFill>
              </a:rPr>
              <a:t>Reddito da lavoro dipendente pari a: </a:t>
            </a:r>
          </a:p>
          <a:p>
            <a:pPr lvl="0" algn="ctr" defTabSz="711200">
              <a:lnSpc>
                <a:spcPct val="90000"/>
              </a:lnSpc>
              <a:spcAft>
                <a:spcPct val="35000"/>
              </a:spcAft>
            </a:pPr>
            <a:r>
              <a:rPr lang="it-IT" b="1" dirty="0" smtClean="0">
                <a:solidFill>
                  <a:schemeClr val="accent5">
                    <a:lumMod val="25000"/>
                  </a:schemeClr>
                </a:solidFill>
              </a:rPr>
              <a:t>€ 27.000,00 (di cui € 3000,00 assoggettato ad imposta sostitutiva)</a:t>
            </a:r>
          </a:p>
          <a:p>
            <a:pPr lvl="0" defTabSz="711200">
              <a:lnSpc>
                <a:spcPct val="90000"/>
              </a:lnSpc>
              <a:spcAft>
                <a:spcPct val="35000"/>
              </a:spcAft>
            </a:pPr>
            <a:endParaRPr lang="it-IT" b="1" dirty="0" smtClean="0">
              <a:solidFill>
                <a:schemeClr val="accent5">
                  <a:lumMod val="25000"/>
                </a:schemeClr>
              </a:solidFill>
            </a:endParaRPr>
          </a:p>
          <a:p>
            <a:pPr defTabSz="711200">
              <a:lnSpc>
                <a:spcPct val="90000"/>
              </a:lnSpc>
              <a:spcAft>
                <a:spcPct val="35000"/>
              </a:spcAft>
            </a:pPr>
            <a:r>
              <a:rPr lang="it-IT" b="1" i="1" dirty="0" smtClean="0">
                <a:solidFill>
                  <a:schemeClr val="accent1">
                    <a:lumMod val="25000"/>
                  </a:schemeClr>
                </a:solidFill>
                <a:sym typeface="Wingdings" pitchFamily="2" charset="2"/>
              </a:rPr>
              <a:t> Determinazione  soglia reddituale </a:t>
            </a:r>
            <a:r>
              <a:rPr lang="it-IT" b="1" dirty="0">
                <a:solidFill>
                  <a:schemeClr val="accent5">
                    <a:lumMod val="25000"/>
                  </a:schemeClr>
                </a:solidFill>
              </a:rPr>
              <a:t>: </a:t>
            </a:r>
            <a:r>
              <a:rPr lang="it-IT" b="1" dirty="0">
                <a:solidFill>
                  <a:srgbClr val="00B050"/>
                </a:solidFill>
              </a:rPr>
              <a:t>€ </a:t>
            </a:r>
            <a:r>
              <a:rPr lang="it-IT" b="1" dirty="0" smtClean="0">
                <a:solidFill>
                  <a:srgbClr val="00B050"/>
                </a:solidFill>
              </a:rPr>
              <a:t>27.000,00 - € 3.000,00 </a:t>
            </a:r>
            <a:r>
              <a:rPr lang="it-IT" b="1" dirty="0" smtClean="0">
                <a:solidFill>
                  <a:schemeClr val="accent5">
                    <a:lumMod val="25000"/>
                  </a:schemeClr>
                </a:solidFill>
                <a:sym typeface="Wingdings" pitchFamily="2" charset="2"/>
              </a:rPr>
              <a:t>=  </a:t>
            </a:r>
            <a:r>
              <a:rPr lang="it-IT" b="1" dirty="0">
                <a:solidFill>
                  <a:schemeClr val="accent5">
                    <a:lumMod val="25000"/>
                  </a:schemeClr>
                </a:solidFill>
              </a:rPr>
              <a:t>€ </a:t>
            </a:r>
            <a:r>
              <a:rPr lang="it-IT" b="1" dirty="0" smtClean="0">
                <a:solidFill>
                  <a:schemeClr val="accent5">
                    <a:lumMod val="25000"/>
                  </a:schemeClr>
                </a:solidFill>
              </a:rPr>
              <a:t>24.000,00 </a:t>
            </a:r>
            <a:endParaRPr lang="it-IT" b="1" dirty="0" smtClean="0">
              <a:solidFill>
                <a:schemeClr val="accent5">
                  <a:lumMod val="25000"/>
                </a:schemeClr>
              </a:solidFill>
              <a:sym typeface="Wingdings" pitchFamily="2" charset="2"/>
            </a:endParaRPr>
          </a:p>
          <a:p>
            <a:pPr defTabSz="711200">
              <a:lnSpc>
                <a:spcPct val="90000"/>
              </a:lnSpc>
              <a:spcAft>
                <a:spcPct val="35000"/>
              </a:spcAft>
            </a:pPr>
            <a:r>
              <a:rPr lang="it-IT" b="1" dirty="0" smtClean="0">
                <a:solidFill>
                  <a:schemeClr val="accent5">
                    <a:lumMod val="25000"/>
                  </a:schemeClr>
                </a:solidFill>
                <a:sym typeface="Wingdings" pitchFamily="2" charset="2"/>
              </a:rPr>
              <a:t>     </a:t>
            </a:r>
            <a:r>
              <a:rPr lang="it-IT" b="1" dirty="0" smtClean="0">
                <a:solidFill>
                  <a:srgbClr val="00B050"/>
                </a:solidFill>
                <a:sym typeface="Wingdings" pitchFamily="2" charset="2"/>
              </a:rPr>
              <a:t>[rientrante nel tetto </a:t>
            </a:r>
            <a:r>
              <a:rPr lang="it-IT" b="1" dirty="0" err="1" smtClean="0">
                <a:solidFill>
                  <a:srgbClr val="00B050"/>
                </a:solidFill>
                <a:sym typeface="Wingdings" pitchFamily="2" charset="2"/>
              </a:rPr>
              <a:t>max</a:t>
            </a:r>
            <a:r>
              <a:rPr lang="it-IT" b="1" dirty="0" smtClean="0">
                <a:solidFill>
                  <a:srgbClr val="00B050"/>
                </a:solidFill>
                <a:sym typeface="Wingdings" pitchFamily="2" charset="2"/>
              </a:rPr>
              <a:t> di € 26.000,00]</a:t>
            </a:r>
          </a:p>
          <a:p>
            <a:pPr defTabSz="711200">
              <a:lnSpc>
                <a:spcPct val="90000"/>
              </a:lnSpc>
              <a:spcAft>
                <a:spcPct val="35000"/>
              </a:spcAft>
            </a:pPr>
            <a:r>
              <a:rPr lang="it-IT" b="1" dirty="0" smtClean="0">
                <a:solidFill>
                  <a:schemeClr val="accent5">
                    <a:lumMod val="25000"/>
                  </a:schemeClr>
                </a:solidFill>
                <a:sym typeface="Wingdings" pitchFamily="2" charset="2"/>
              </a:rPr>
              <a:t> </a:t>
            </a:r>
          </a:p>
          <a:p>
            <a:pPr defTabSz="711200">
              <a:lnSpc>
                <a:spcPct val="90000"/>
              </a:lnSpc>
              <a:spcAft>
                <a:spcPct val="35000"/>
              </a:spcAft>
            </a:pPr>
            <a:r>
              <a:rPr lang="it-IT" b="1" dirty="0" smtClean="0">
                <a:solidFill>
                  <a:schemeClr val="accent5">
                    <a:lumMod val="25000"/>
                  </a:schemeClr>
                </a:solidFill>
                <a:sym typeface="Wingdings" pitchFamily="2" charset="2"/>
              </a:rPr>
              <a:t>                                                      </a:t>
            </a:r>
            <a:endParaRPr lang="it-IT" b="1" u="sng" dirty="0" smtClean="0">
              <a:solidFill>
                <a:schemeClr val="accent5">
                  <a:lumMod val="25000"/>
                </a:schemeClr>
              </a:solidFill>
            </a:endParaRPr>
          </a:p>
          <a:p>
            <a:pPr lvl="0" defTabSz="711200">
              <a:lnSpc>
                <a:spcPct val="90000"/>
              </a:lnSpc>
              <a:spcAft>
                <a:spcPct val="35000"/>
              </a:spcAft>
            </a:pPr>
            <a:r>
              <a:rPr lang="it-IT" b="1" i="1" dirty="0" smtClean="0">
                <a:solidFill>
                  <a:schemeClr val="accent5">
                    <a:lumMod val="25000"/>
                  </a:schemeClr>
                </a:solidFill>
                <a:sym typeface="Wingdings" pitchFamily="2" charset="2"/>
              </a:rPr>
              <a:t> </a:t>
            </a:r>
            <a:r>
              <a:rPr lang="it-IT" b="1" i="1" dirty="0" smtClean="0">
                <a:solidFill>
                  <a:schemeClr val="accent5">
                    <a:lumMod val="25000"/>
                  </a:schemeClr>
                </a:solidFill>
              </a:rPr>
              <a:t>Verifica della capienza sulla base di  </a:t>
            </a:r>
            <a:r>
              <a:rPr lang="it-IT" b="1" dirty="0" smtClean="0">
                <a:solidFill>
                  <a:schemeClr val="accent5">
                    <a:lumMod val="25000"/>
                  </a:schemeClr>
                </a:solidFill>
              </a:rPr>
              <a:t>: € 27.000,00 </a:t>
            </a:r>
          </a:p>
          <a:p>
            <a:pPr lvl="8" defTabSz="711200">
              <a:lnSpc>
                <a:spcPct val="90000"/>
              </a:lnSpc>
              <a:spcAft>
                <a:spcPct val="35000"/>
              </a:spcAft>
            </a:pPr>
            <a:r>
              <a:rPr lang="it-IT" b="1" dirty="0" smtClean="0">
                <a:solidFill>
                  <a:schemeClr val="accent5">
                    <a:lumMod val="25000"/>
                  </a:schemeClr>
                </a:solidFill>
                <a:sym typeface="Wingdings" pitchFamily="2" charset="2"/>
              </a:rPr>
              <a:t> [Imposta Lorda] &gt; [</a:t>
            </a:r>
            <a:r>
              <a:rPr lang="it-IT" b="1" dirty="0" err="1" smtClean="0">
                <a:solidFill>
                  <a:schemeClr val="accent5">
                    <a:lumMod val="25000"/>
                  </a:schemeClr>
                </a:solidFill>
                <a:sym typeface="Wingdings" pitchFamily="2" charset="2"/>
              </a:rPr>
              <a:t>Detraz</a:t>
            </a:r>
            <a:r>
              <a:rPr lang="it-IT" b="1" dirty="0" smtClean="0">
                <a:solidFill>
                  <a:schemeClr val="accent5">
                    <a:lumMod val="25000"/>
                  </a:schemeClr>
                </a:solidFill>
                <a:sym typeface="Wingdings" pitchFamily="2" charset="2"/>
              </a:rPr>
              <a:t>. </a:t>
            </a:r>
            <a:r>
              <a:rPr lang="it-IT" b="1" dirty="0" err="1" smtClean="0">
                <a:solidFill>
                  <a:schemeClr val="accent5">
                    <a:lumMod val="25000"/>
                  </a:schemeClr>
                </a:solidFill>
                <a:sym typeface="Wingdings" pitchFamily="2" charset="2"/>
              </a:rPr>
              <a:t>Lav</a:t>
            </a:r>
            <a:r>
              <a:rPr lang="it-IT" b="1" dirty="0" smtClean="0">
                <a:solidFill>
                  <a:schemeClr val="accent5">
                    <a:lumMod val="25000"/>
                  </a:schemeClr>
                </a:solidFill>
                <a:sym typeface="Wingdings" pitchFamily="2" charset="2"/>
              </a:rPr>
              <a:t>. </a:t>
            </a:r>
            <a:r>
              <a:rPr lang="it-IT" b="1" dirty="0" err="1" smtClean="0">
                <a:solidFill>
                  <a:schemeClr val="accent5">
                    <a:lumMod val="25000"/>
                  </a:schemeClr>
                </a:solidFill>
                <a:sym typeface="Wingdings" pitchFamily="2" charset="2"/>
              </a:rPr>
              <a:t>Dip</a:t>
            </a:r>
            <a:r>
              <a:rPr lang="it-IT" b="1" dirty="0" smtClean="0">
                <a:solidFill>
                  <a:schemeClr val="accent5">
                    <a:lumMod val="25000"/>
                  </a:schemeClr>
                </a:solidFill>
                <a:sym typeface="Wingdings" pitchFamily="2" charset="2"/>
              </a:rPr>
              <a:t>.]  </a:t>
            </a:r>
            <a:endParaRPr lang="it-IT" b="1" dirty="0" smtClean="0">
              <a:solidFill>
                <a:schemeClr val="accent5">
                  <a:lumMod val="25000"/>
                </a:schemeClr>
              </a:solidFill>
            </a:endParaRPr>
          </a:p>
          <a:p>
            <a:pPr lvl="0" defTabSz="711200">
              <a:lnSpc>
                <a:spcPct val="90000"/>
              </a:lnSpc>
              <a:spcAft>
                <a:spcPct val="35000"/>
              </a:spcAft>
            </a:pPr>
            <a:r>
              <a:rPr lang="it-IT" b="1" dirty="0" smtClean="0">
                <a:solidFill>
                  <a:schemeClr val="accent5">
                    <a:lumMod val="25000"/>
                  </a:schemeClr>
                </a:solidFill>
                <a:sym typeface="Wingdings" pitchFamily="2" charset="2"/>
              </a:rPr>
              <a:t>                                               </a:t>
            </a:r>
            <a:endParaRPr lang="it-IT" b="1" dirty="0" smtClean="0">
              <a:solidFill>
                <a:schemeClr val="accent5">
                  <a:lumMod val="25000"/>
                </a:schemeClr>
              </a:solidFill>
            </a:endParaRPr>
          </a:p>
          <a:p>
            <a:pPr lvl="0" defTabSz="711200">
              <a:lnSpc>
                <a:spcPct val="90000"/>
              </a:lnSpc>
              <a:spcAft>
                <a:spcPct val="35000"/>
              </a:spcAft>
            </a:pPr>
            <a:endParaRPr lang="it-IT" b="1" dirty="0" smtClean="0">
              <a:solidFill>
                <a:schemeClr val="accent5">
                  <a:lumMod val="25000"/>
                </a:schemeClr>
              </a:solidFill>
            </a:endParaRPr>
          </a:p>
          <a:p>
            <a:pPr lvl="0" defTabSz="711200">
              <a:lnSpc>
                <a:spcPct val="90000"/>
              </a:lnSpc>
              <a:spcAft>
                <a:spcPct val="35000"/>
              </a:spcAft>
            </a:pPr>
            <a:endParaRPr lang="it-IT" b="1" dirty="0" smtClean="0">
              <a:solidFill>
                <a:schemeClr val="accent5">
                  <a:lumMod val="25000"/>
                </a:schemeClr>
              </a:solidFill>
            </a:endParaRPr>
          </a:p>
          <a:p>
            <a:pPr lvl="0" defTabSz="711200">
              <a:lnSpc>
                <a:spcPct val="90000"/>
              </a:lnSpc>
              <a:spcAft>
                <a:spcPct val="35000"/>
              </a:spcAft>
            </a:pPr>
            <a:endParaRPr lang="it-IT" b="1" dirty="0" smtClean="0">
              <a:solidFill>
                <a:schemeClr val="accent5">
                  <a:lumMod val="25000"/>
                </a:schemeClr>
              </a:solidFill>
            </a:endParaRPr>
          </a:p>
          <a:p>
            <a:pPr lvl="0" defTabSz="711200">
              <a:lnSpc>
                <a:spcPct val="90000"/>
              </a:lnSpc>
              <a:spcAft>
                <a:spcPct val="35000"/>
              </a:spcAft>
            </a:pPr>
            <a:endParaRPr lang="it-IT" b="1" dirty="0" smtClean="0">
              <a:solidFill>
                <a:schemeClr val="accent5">
                  <a:lumMod val="25000"/>
                </a:schemeClr>
              </a:solidFill>
            </a:endParaRPr>
          </a:p>
        </p:txBody>
      </p:sp>
      <p:cxnSp>
        <p:nvCxnSpPr>
          <p:cNvPr id="6" name="Straight Arrow Connector 10"/>
          <p:cNvCxnSpPr/>
          <p:nvPr/>
        </p:nvCxnSpPr>
        <p:spPr>
          <a:xfrm rot="10800000" flipV="1">
            <a:off x="7143768" y="4146658"/>
            <a:ext cx="618878" cy="425350"/>
          </a:xfrm>
          <a:prstGeom prst="straightConnector1">
            <a:avLst/>
          </a:prstGeom>
          <a:ln w="50800" cmpd="tri">
            <a:solidFill>
              <a:srgbClr val="C00000">
                <a:alpha val="65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1750167" y="4590644"/>
            <a:ext cx="61436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solidFill>
                  <a:srgbClr val="C00000"/>
                </a:solidFill>
              </a:rPr>
              <a:t>Soglia di riferimento per individuare la somma spettante </a:t>
            </a:r>
            <a:endParaRPr lang="it-IT" sz="1600" b="1" dirty="0">
              <a:solidFill>
                <a:srgbClr val="C00000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428596" y="2714620"/>
            <a:ext cx="8429684" cy="30718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arrotondato 8"/>
          <p:cNvSpPr/>
          <p:nvPr/>
        </p:nvSpPr>
        <p:spPr>
          <a:xfrm>
            <a:off x="7500958" y="3714752"/>
            <a:ext cx="1285884" cy="35719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0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allAtOnce"/>
      <p:bldP spid="10" grpId="0" build="allAtOnce"/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asellaDiTesto 16"/>
          <p:cNvSpPr txBox="1"/>
          <p:nvPr/>
        </p:nvSpPr>
        <p:spPr>
          <a:xfrm>
            <a:off x="5000628" y="3643314"/>
            <a:ext cx="3143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accent5">
                    <a:lumMod val="25000"/>
                  </a:schemeClr>
                </a:solidFill>
              </a:rPr>
              <a:t>Sarà onere del dipendente comunicare la contemporanea esistenza di due rapporti </a:t>
            </a:r>
            <a:endParaRPr lang="it-IT" b="1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13" name="TextBox 16"/>
          <p:cNvSpPr txBox="1"/>
          <p:nvPr/>
        </p:nvSpPr>
        <p:spPr>
          <a:xfrm>
            <a:off x="0" y="642918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   </a:t>
            </a:r>
            <a:r>
              <a:rPr lang="it-IT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Il caso: part-time</a:t>
            </a:r>
            <a:endParaRPr lang="it-IT" sz="2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428604"/>
            <a:ext cx="1778000" cy="177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" name="Rettangolo 17"/>
          <p:cNvSpPr/>
          <p:nvPr/>
        </p:nvSpPr>
        <p:spPr>
          <a:xfrm>
            <a:off x="785786" y="1500174"/>
            <a:ext cx="67151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>
                <a:solidFill>
                  <a:schemeClr val="accent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Riproporzionare alla % P.T. la somma spettante ? </a:t>
            </a:r>
            <a:r>
              <a:rPr lang="it-IT" b="1" dirty="0" smtClean="0">
                <a:solidFill>
                  <a:schemeClr val="accent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 </a:t>
            </a:r>
            <a:r>
              <a:rPr lang="it-IT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NO !</a:t>
            </a:r>
            <a:endParaRPr lang="it-IT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1285852" y="2357430"/>
            <a:ext cx="75724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i="1" dirty="0" smtClean="0">
                <a:solidFill>
                  <a:schemeClr val="accent1">
                    <a:lumMod val="25000"/>
                  </a:schemeClr>
                </a:solidFill>
              </a:rPr>
              <a:t>circolare 3/E 1998 </a:t>
            </a:r>
            <a:r>
              <a:rPr lang="it-IT" i="1" dirty="0" smtClean="0">
                <a:solidFill>
                  <a:schemeClr val="accent1">
                    <a:lumMod val="25000"/>
                  </a:schemeClr>
                </a:solidFill>
              </a:rPr>
              <a:t>“Nessuna riduzione delle detrazioni va effettuata in caso di particolari modalità di articolazione dell'orario di lavoro, quali il part-time verticale o orizzontale”</a:t>
            </a:r>
            <a:endParaRPr lang="it-IT" i="1" dirty="0">
              <a:solidFill>
                <a:schemeClr val="accent1">
                  <a:lumMod val="25000"/>
                </a:schemeClr>
              </a:solidFill>
            </a:endParaRP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2443160"/>
            <a:ext cx="619125" cy="6286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2" name="Rettangolo 21"/>
          <p:cNvSpPr/>
          <p:nvPr/>
        </p:nvSpPr>
        <p:spPr>
          <a:xfrm>
            <a:off x="428596" y="4000504"/>
            <a:ext cx="39036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 smtClean="0">
                <a:solidFill>
                  <a:schemeClr val="accent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caso di più rapporti part </a:t>
            </a:r>
            <a:r>
              <a:rPr lang="it-IT" b="1" dirty="0" err="1" smtClean="0">
                <a:solidFill>
                  <a:schemeClr val="accent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</a:t>
            </a:r>
            <a:r>
              <a:rPr lang="it-IT" b="1" dirty="0" smtClean="0">
                <a:solidFill>
                  <a:schemeClr val="accent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? </a:t>
            </a:r>
          </a:p>
        </p:txBody>
      </p:sp>
      <p:cxnSp>
        <p:nvCxnSpPr>
          <p:cNvPr id="23" name="Straight Arrow Connector 10"/>
          <p:cNvCxnSpPr/>
          <p:nvPr/>
        </p:nvCxnSpPr>
        <p:spPr>
          <a:xfrm>
            <a:off x="4286248" y="4213230"/>
            <a:ext cx="642942" cy="1588"/>
          </a:xfrm>
          <a:prstGeom prst="straightConnector1">
            <a:avLst/>
          </a:prstGeom>
          <a:ln w="50800" cmpd="tri">
            <a:solidFill>
              <a:schemeClr val="accent1">
                <a:lumMod val="25000"/>
                <a:alpha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asellaDiTesto 24"/>
          <p:cNvSpPr txBox="1"/>
          <p:nvPr/>
        </p:nvSpPr>
        <p:spPr>
          <a:xfrm>
            <a:off x="285720" y="335756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  </a:t>
            </a:r>
            <a:endParaRPr lang="it-IT" dirty="0"/>
          </a:p>
        </p:txBody>
      </p:sp>
    </p:spTree>
  </p:cSld>
  <p:clrMapOvr>
    <a:masterClrMapping/>
  </p:clrMapOvr>
  <p:transition spd="slow" advClick="0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4"/>
          <p:cNvSpPr/>
          <p:nvPr/>
        </p:nvSpPr>
        <p:spPr>
          <a:xfrm>
            <a:off x="2786050" y="3571876"/>
            <a:ext cx="3269464" cy="97379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1910" tIns="41910" rIns="41910" bIns="41910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it-IT" sz="1100" kern="1200" dirty="0"/>
          </a:p>
        </p:txBody>
      </p:sp>
      <p:sp>
        <p:nvSpPr>
          <p:cNvPr id="15" name="TextBox 16"/>
          <p:cNvSpPr txBox="1"/>
          <p:nvPr/>
        </p:nvSpPr>
        <p:spPr>
          <a:xfrm>
            <a:off x="285720" y="785794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Il sostituto d’imposta</a:t>
            </a:r>
            <a:endParaRPr lang="it-IT" sz="2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6" name="Parentesi graffa aperta 15"/>
          <p:cNvSpPr/>
          <p:nvPr/>
        </p:nvSpPr>
        <p:spPr>
          <a:xfrm>
            <a:off x="3214678" y="571480"/>
            <a:ext cx="214314" cy="92869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CasellaDiTesto 17"/>
          <p:cNvSpPr txBox="1"/>
          <p:nvPr/>
        </p:nvSpPr>
        <p:spPr>
          <a:xfrm>
            <a:off x="3286116" y="571480"/>
            <a:ext cx="20717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Datore di lavoro </a:t>
            </a:r>
          </a:p>
          <a:p>
            <a:pPr algn="ctr"/>
            <a:r>
              <a:rPr lang="it-IT" b="1" dirty="0" smtClean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</a:p>
          <a:p>
            <a:pPr algn="ctr"/>
            <a:r>
              <a:rPr lang="it-IT" b="1" dirty="0" smtClean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Committente</a:t>
            </a:r>
            <a:endParaRPr lang="it-IT" b="1" dirty="0">
              <a:solidFill>
                <a:schemeClr val="accent5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5786446" y="857232"/>
            <a:ext cx="328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 automaticamente</a:t>
            </a:r>
            <a:endParaRPr lang="it-IT" b="1" u="sng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2" name="Gruppo 21"/>
          <p:cNvGrpSpPr/>
          <p:nvPr/>
        </p:nvGrpSpPr>
        <p:grpSpPr>
          <a:xfrm>
            <a:off x="5214942" y="928670"/>
            <a:ext cx="545526" cy="285752"/>
            <a:chOff x="3423308" y="160029"/>
            <a:chExt cx="662424" cy="713433"/>
          </a:xfrm>
          <a:solidFill>
            <a:schemeClr val="accent5">
              <a:lumMod val="25000"/>
            </a:schemeClr>
          </a:solidFill>
        </p:grpSpPr>
        <p:sp>
          <p:nvSpPr>
            <p:cNvPr id="23" name="Freccia a destra 22"/>
            <p:cNvSpPr/>
            <p:nvPr/>
          </p:nvSpPr>
          <p:spPr>
            <a:xfrm rot="51659">
              <a:off x="3423308" y="160029"/>
              <a:ext cx="662424" cy="713433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Freccia a destra 4"/>
            <p:cNvSpPr/>
            <p:nvPr/>
          </p:nvSpPr>
          <p:spPr>
            <a:xfrm rot="51659">
              <a:off x="3423319" y="301223"/>
              <a:ext cx="463697" cy="42805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t-IT" sz="3200" kern="1200" dirty="0"/>
            </a:p>
          </p:txBody>
        </p:sp>
      </p:grpSp>
      <p:sp>
        <p:nvSpPr>
          <p:cNvPr id="25" name="TextBox 16"/>
          <p:cNvSpPr txBox="1"/>
          <p:nvPr/>
        </p:nvSpPr>
        <p:spPr>
          <a:xfrm>
            <a:off x="-32" y="1857364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L’Agenzia delle Entrate con circolare n. 8/E precisa che è onere del</a:t>
            </a:r>
          </a:p>
          <a:p>
            <a:pPr algn="ctr"/>
            <a:r>
              <a:rPr lang="it-IT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contribuente, non avente i requisiti per la maturazione del beneficio</a:t>
            </a:r>
          </a:p>
          <a:p>
            <a:pPr algn="ctr"/>
            <a:r>
              <a:rPr lang="it-IT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darne comunicazione al sostituto d’imposta.</a:t>
            </a:r>
          </a:p>
        </p:txBody>
      </p:sp>
      <p:sp>
        <p:nvSpPr>
          <p:cNvPr id="26" name="CasellaDiTesto 25"/>
          <p:cNvSpPr txBox="1"/>
          <p:nvPr/>
        </p:nvSpPr>
        <p:spPr>
          <a:xfrm>
            <a:off x="106208" y="3071810"/>
            <a:ext cx="8858280" cy="1754326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accent5">
                    <a:lumMod val="25000"/>
                  </a:schemeClr>
                </a:solidFill>
              </a:rPr>
              <a:t>In caso di trattamento economico sostitutivo (disoccupazione, mobilità o CIG) che assume la natura di reddito di lavoro dipendente</a:t>
            </a:r>
          </a:p>
          <a:p>
            <a:pPr algn="ctr"/>
            <a:r>
              <a:rPr lang="it-IT" b="1" dirty="0" smtClean="0">
                <a:solidFill>
                  <a:schemeClr val="accent5">
                    <a:lumMod val="25000"/>
                  </a:schemeClr>
                </a:solidFill>
              </a:rPr>
              <a:t>(art. 6, </a:t>
            </a:r>
            <a:r>
              <a:rPr lang="it-IT" b="1" dirty="0" err="1" smtClean="0">
                <a:solidFill>
                  <a:schemeClr val="accent5">
                    <a:lumMod val="25000"/>
                  </a:schemeClr>
                </a:solidFill>
              </a:rPr>
              <a:t>co</a:t>
            </a:r>
            <a:r>
              <a:rPr lang="it-IT" b="1" dirty="0" smtClean="0">
                <a:solidFill>
                  <a:schemeClr val="accent5">
                    <a:lumMod val="25000"/>
                  </a:schemeClr>
                </a:solidFill>
              </a:rPr>
              <a:t>. 2 del TUIR)</a:t>
            </a:r>
          </a:p>
          <a:p>
            <a:endParaRPr lang="it-IT" b="1" dirty="0" smtClean="0">
              <a:solidFill>
                <a:schemeClr val="accent5">
                  <a:lumMod val="25000"/>
                </a:schemeClr>
              </a:solidFill>
            </a:endParaRPr>
          </a:p>
          <a:p>
            <a:pPr algn="ctr"/>
            <a:endParaRPr lang="it-IT" b="1" dirty="0" smtClean="0">
              <a:solidFill>
                <a:schemeClr val="accent5">
                  <a:lumMod val="25000"/>
                </a:schemeClr>
              </a:solidFill>
            </a:endParaRPr>
          </a:p>
          <a:p>
            <a:endParaRPr lang="it-IT" dirty="0"/>
          </a:p>
        </p:txBody>
      </p:sp>
      <p:cxnSp>
        <p:nvCxnSpPr>
          <p:cNvPr id="27" name="Straight Arrow Connector 10"/>
          <p:cNvCxnSpPr/>
          <p:nvPr/>
        </p:nvCxnSpPr>
        <p:spPr>
          <a:xfrm rot="5400000">
            <a:off x="6037273" y="4035429"/>
            <a:ext cx="500066" cy="1588"/>
          </a:xfrm>
          <a:prstGeom prst="straightConnector1">
            <a:avLst/>
          </a:prstGeom>
          <a:ln w="50800" cmpd="tri">
            <a:solidFill>
              <a:schemeClr val="accent5">
                <a:lumMod val="25000"/>
                <a:alpha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4325149"/>
            <a:ext cx="1214446" cy="13898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0" name="CasellaDiTesto 19"/>
          <p:cNvSpPr txBox="1"/>
          <p:nvPr/>
        </p:nvSpPr>
        <p:spPr>
          <a:xfrm>
            <a:off x="1571604" y="4357694"/>
            <a:ext cx="60722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accent5">
                    <a:lumMod val="25000"/>
                  </a:schemeClr>
                </a:solidFill>
              </a:rPr>
              <a:t>L’ente previdenziale assumerà il ruolo di sostituto d’imposta tenuto a corrispondere il credito ? </a:t>
            </a:r>
            <a:endParaRPr lang="it-IT" b="1" dirty="0" smtClean="0">
              <a:solidFill>
                <a:srgbClr val="FF0000"/>
              </a:solidFill>
            </a:endParaRPr>
          </a:p>
          <a:p>
            <a:endParaRPr lang="it-IT" dirty="0"/>
          </a:p>
        </p:txBody>
      </p:sp>
    </p:spTree>
  </p:cSld>
  <p:clrMapOvr>
    <a:masterClrMapping/>
  </p:clrMapOvr>
  <p:transition spd="slow" advClick="0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6"/>
          <p:cNvSpPr txBox="1"/>
          <p:nvPr/>
        </p:nvSpPr>
        <p:spPr>
          <a:xfrm>
            <a:off x="0" y="785794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lumMod val="2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  </a:t>
            </a:r>
            <a:r>
              <a:rPr lang="it-IT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Chi sono i sostituti d’imposta? </a:t>
            </a:r>
            <a:r>
              <a:rPr lang="it-IT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sym typeface="Wingdings" pitchFamily="2" charset="2"/>
              </a:rPr>
              <a:t> </a:t>
            </a:r>
            <a:r>
              <a:rPr lang="it-IT" sz="2000" b="1" u="sng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sym typeface="Wingdings" pitchFamily="2" charset="2"/>
              </a:rPr>
              <a:t>art. 23 </a:t>
            </a:r>
            <a:r>
              <a:rPr lang="it-IT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sym typeface="Wingdings" pitchFamily="2" charset="2"/>
              </a:rPr>
              <a:t>e 29 del D.P.R. n. 600/1973</a:t>
            </a:r>
            <a:endParaRPr lang="it-IT" sz="2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714348" y="2102166"/>
          <a:ext cx="792961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961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</a:rPr>
                        <a:t>Enti e società</a:t>
                      </a:r>
                      <a:r>
                        <a:rPr lang="it-IT" b="1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</a:rPr>
                        <a:t> (art</a:t>
                      </a:r>
                      <a:r>
                        <a:rPr lang="it-IT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</a:rPr>
                        <a:t>. 3, </a:t>
                      </a:r>
                      <a:r>
                        <a:rPr lang="it-IT" b="1" dirty="0" err="1" smtClean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</a:rPr>
                        <a:t>co</a:t>
                      </a:r>
                      <a:r>
                        <a:rPr lang="it-IT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</a:rPr>
                        <a:t>. 1)</a:t>
                      </a:r>
                      <a:r>
                        <a:rPr lang="it-IT" b="1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</a:rPr>
                        <a:t> </a:t>
                      </a:r>
                      <a:endParaRPr lang="it-IT" b="1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</a:rPr>
                        <a:t>Società e associazioni indicate (art. 5)</a:t>
                      </a:r>
                      <a:endParaRPr lang="it-IT" b="1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</a:rPr>
                        <a:t>Persone fisiche che esercitano imprese commerciali (art. 55)</a:t>
                      </a:r>
                      <a:endParaRPr lang="it-IT" b="1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ella 9"/>
          <p:cNvGraphicFramePr>
            <a:graphicFrameLocks noGrp="1"/>
          </p:cNvGraphicFramePr>
          <p:nvPr/>
        </p:nvGraphicFramePr>
        <p:xfrm>
          <a:off x="714348" y="3365830"/>
          <a:ext cx="7929618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9618"/>
              </a:tblGrid>
              <a:tr h="334628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Imprese</a:t>
                      </a:r>
                      <a:r>
                        <a:rPr lang="it-IT" b="1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 agricole</a:t>
                      </a:r>
                      <a:endParaRPr lang="it-IT" b="1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Persone fisiche che esercitano arti e professioni</a:t>
                      </a:r>
                      <a:endParaRPr lang="it-IT" b="1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Curatore fallimentare</a:t>
                      </a:r>
                      <a:endParaRPr lang="it-IT" b="1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Commissario liquidatore</a:t>
                      </a:r>
                      <a:endParaRPr lang="it-IT" b="1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Condominio in qualità di sostituto di imposta</a:t>
                      </a:r>
                      <a:endParaRPr lang="it-IT" b="1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Straight Arrow Connector 10"/>
          <p:cNvCxnSpPr/>
          <p:nvPr/>
        </p:nvCxnSpPr>
        <p:spPr>
          <a:xfrm rot="5400000">
            <a:off x="4787108" y="1570818"/>
            <a:ext cx="428628" cy="1588"/>
          </a:xfrm>
          <a:prstGeom prst="straightConnector1">
            <a:avLst/>
          </a:prstGeom>
          <a:ln w="50800" cmpd="tri">
            <a:solidFill>
              <a:schemeClr val="accent5">
                <a:lumMod val="25000"/>
                <a:alpha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6"/>
          <p:cNvSpPr txBox="1"/>
          <p:nvPr/>
        </p:nvSpPr>
        <p:spPr>
          <a:xfrm>
            <a:off x="0" y="785794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lumMod val="2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  </a:t>
            </a:r>
            <a:r>
              <a:rPr lang="it-IT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Chi sono i sostituti d’imposta? </a:t>
            </a:r>
            <a:r>
              <a:rPr lang="it-IT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sym typeface="Wingdings" pitchFamily="2" charset="2"/>
              </a:rPr>
              <a:t> art. 23 e </a:t>
            </a:r>
            <a:r>
              <a:rPr lang="it-IT" sz="2000" b="1" u="sng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sym typeface="Wingdings" pitchFamily="2" charset="2"/>
              </a:rPr>
              <a:t>29</a:t>
            </a:r>
            <a:r>
              <a:rPr lang="it-IT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sym typeface="Wingdings" pitchFamily="2" charset="2"/>
              </a:rPr>
              <a:t> del D.P.R. n. 600/1973</a:t>
            </a:r>
            <a:endParaRPr lang="it-IT" sz="2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cxnSp>
        <p:nvCxnSpPr>
          <p:cNvPr id="5" name="Straight Arrow Connector 10"/>
          <p:cNvCxnSpPr/>
          <p:nvPr/>
        </p:nvCxnSpPr>
        <p:spPr>
          <a:xfrm rot="5400000">
            <a:off x="5642776" y="1427942"/>
            <a:ext cx="428628" cy="1588"/>
          </a:xfrm>
          <a:prstGeom prst="straightConnector1">
            <a:avLst/>
          </a:prstGeom>
          <a:ln w="50800" cmpd="tri">
            <a:solidFill>
              <a:schemeClr val="accent5">
                <a:lumMod val="25000"/>
                <a:alpha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714348" y="1785926"/>
          <a:ext cx="7929618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961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</a:rPr>
                        <a:t>Amministrazioni dello Stato,</a:t>
                      </a:r>
                      <a:r>
                        <a:rPr lang="it-IT" b="1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</a:rPr>
                        <a:t> comprese quelle con ordinamento autonomo</a:t>
                      </a:r>
                      <a:endParaRPr lang="it-IT" b="1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</a:rPr>
                        <a:t>Amministrazioni</a:t>
                      </a:r>
                      <a:r>
                        <a:rPr lang="it-IT" b="1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</a:rPr>
                        <a:t>  della Camera dei deputati, del Senato e della Corte costituzionale, nonché della Presidenza della Repubblica e degli organi legislativi delle regioni a statuto speciale </a:t>
                      </a:r>
                      <a:endParaRPr lang="it-IT" b="1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714348" y="3643314"/>
            <a:ext cx="8001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0070C0"/>
                </a:solidFill>
              </a:rPr>
              <a:t>I sostituti d’imposta dovranno riconoscere il credito spettante automaticamente a partire dalle retribuzioni erogate per il mese di maggio</a:t>
            </a:r>
            <a:endParaRPr lang="it-IT" sz="2000" b="1" dirty="0">
              <a:solidFill>
                <a:srgbClr val="0070C0"/>
              </a:solidFill>
            </a:endParaRPr>
          </a:p>
        </p:txBody>
      </p:sp>
      <p:cxnSp>
        <p:nvCxnSpPr>
          <p:cNvPr id="8" name="Straight Arrow Connector 10"/>
          <p:cNvCxnSpPr/>
          <p:nvPr/>
        </p:nvCxnSpPr>
        <p:spPr>
          <a:xfrm rot="16200000" flipH="1">
            <a:off x="2285984" y="4500570"/>
            <a:ext cx="500066" cy="35719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2143108" y="4925809"/>
            <a:ext cx="6643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C00000"/>
                </a:solidFill>
              </a:rPr>
              <a:t>Solo in caso di ragioni esclusivamente tecniche è possibile posticiparlo al mese di giugno</a:t>
            </a:r>
            <a:endParaRPr lang="it-IT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 advClick="0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allAtOnce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9"/>
          <p:cNvSpPr txBox="1"/>
          <p:nvPr/>
        </p:nvSpPr>
        <p:spPr>
          <a:xfrm>
            <a:off x="0" y="78579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it-IT" sz="2000" b="1" spc="150" dirty="0" smtClean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Eventuale</a:t>
            </a:r>
            <a:r>
              <a:rPr lang="it-IT" sz="2000" b="1" spc="150" dirty="0" smtClean="0">
                <a:ln w="11430"/>
                <a:solidFill>
                  <a:srgbClr val="00206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consegna di un’informativa sintetica al dipendente</a:t>
            </a:r>
          </a:p>
          <a:p>
            <a:pPr algn="ctr"/>
            <a:r>
              <a:rPr lang="it-IT" sz="2000" b="1" spc="150" dirty="0" smtClean="0">
                <a:ln w="11430"/>
                <a:solidFill>
                  <a:srgbClr val="00206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e di un format di comunicazione di situazioni particolari   </a:t>
            </a:r>
            <a:endParaRPr lang="it-IT" sz="2000" b="1" u="sng" spc="150" dirty="0">
              <a:ln w="11430"/>
              <a:solidFill>
                <a:srgbClr val="00206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642910" y="1643050"/>
            <a:ext cx="79296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1" dirty="0" smtClean="0">
                <a:solidFill>
                  <a:schemeClr val="accent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Obiettivo </a:t>
            </a:r>
            <a:r>
              <a:rPr lang="it-IT" b="1" dirty="0" smtClean="0">
                <a:solidFill>
                  <a:schemeClr val="accent1">
                    <a:lumMod val="25000"/>
                  </a:schemeClr>
                </a:solidFill>
                <a:sym typeface="Wingdings" pitchFamily="2" charset="2"/>
              </a:rPr>
              <a:t> eliminare o ridurre il rischio che i dipendenti si trovino a dover restituire, in sede di conguaglio ovvero di dichiarazione dei redditi, l’importo ricevuto e non spettante</a:t>
            </a:r>
            <a:endParaRPr lang="it-IT" b="1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642910" y="2643182"/>
            <a:ext cx="774324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1" dirty="0" smtClean="0">
                <a:solidFill>
                  <a:schemeClr val="accent1">
                    <a:lumMod val="25000"/>
                  </a:schemeClr>
                </a:solidFill>
                <a:sym typeface="Wingdings" pitchFamily="2" charset="2"/>
              </a:rPr>
              <a:t>Comunicazione facoltativa del dipendente contenente:</a:t>
            </a:r>
          </a:p>
          <a:p>
            <a:pPr algn="just"/>
            <a:endParaRPr lang="it-IT" b="1" dirty="0" smtClean="0">
              <a:solidFill>
                <a:schemeClr val="accent1">
                  <a:lumMod val="25000"/>
                </a:schemeClr>
              </a:solidFill>
              <a:sym typeface="Wingdings" pitchFamily="2" charset="2"/>
            </a:endParaRPr>
          </a:p>
          <a:p>
            <a:pPr algn="just">
              <a:buFont typeface="Wingdings" pitchFamily="2" charset="2"/>
              <a:buChar char="q"/>
            </a:pPr>
            <a:r>
              <a:rPr lang="it-IT" b="1" dirty="0" smtClean="0">
                <a:solidFill>
                  <a:schemeClr val="accent1">
                    <a:lumMod val="25000"/>
                  </a:schemeClr>
                </a:solidFill>
                <a:sym typeface="Wingdings" pitchFamily="2" charset="2"/>
              </a:rPr>
              <a:t> Richiesta di non applicazione del bonus;</a:t>
            </a:r>
          </a:p>
          <a:p>
            <a:pPr algn="just">
              <a:buFont typeface="Wingdings" pitchFamily="2" charset="2"/>
              <a:buChar char="q"/>
            </a:pPr>
            <a:endParaRPr lang="it-IT" b="1" dirty="0" smtClean="0">
              <a:solidFill>
                <a:schemeClr val="accent1">
                  <a:lumMod val="25000"/>
                </a:schemeClr>
              </a:solidFill>
              <a:sym typeface="Wingdings" pitchFamily="2" charset="2"/>
            </a:endParaRPr>
          </a:p>
          <a:p>
            <a:pPr algn="just">
              <a:buFont typeface="Wingdings" pitchFamily="2" charset="2"/>
              <a:buChar char="q"/>
            </a:pPr>
            <a:r>
              <a:rPr lang="it-IT" b="1" dirty="0" smtClean="0">
                <a:solidFill>
                  <a:schemeClr val="accent1">
                    <a:lumMod val="25000"/>
                  </a:schemeClr>
                </a:solidFill>
                <a:sym typeface="Wingdings" pitchFamily="2" charset="2"/>
              </a:rPr>
              <a:t>Comunicazione di percezione di ulteriori redditi.</a:t>
            </a:r>
          </a:p>
          <a:p>
            <a:pPr algn="just"/>
            <a:endParaRPr lang="it-IT" b="1" dirty="0" smtClean="0">
              <a:solidFill>
                <a:schemeClr val="accent1">
                  <a:lumMod val="25000"/>
                </a:schemeClr>
              </a:solidFill>
              <a:sym typeface="Wingdings" pitchFamily="2" charset="2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2428610"/>
            <a:ext cx="1314450" cy="1514475"/>
          </a:xfrm>
          <a:prstGeom prst="rect">
            <a:avLst/>
          </a:prstGeom>
          <a:ln>
            <a:noFill/>
          </a:ln>
          <a:effectLst>
            <a:reflection blurRad="6350" stA="52000" endA="300" endPos="35000" dir="5400000" sy="-100000" algn="bl" rotWithShape="0"/>
            <a:softEdge rad="112500"/>
          </a:effectLst>
        </p:spPr>
      </p:pic>
      <p:sp>
        <p:nvSpPr>
          <p:cNvPr id="2" name="Rettangolo 1"/>
          <p:cNvSpPr/>
          <p:nvPr/>
        </p:nvSpPr>
        <p:spPr>
          <a:xfrm>
            <a:off x="1769125" y="4397508"/>
            <a:ext cx="66170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b="1" dirty="0">
                <a:solidFill>
                  <a:schemeClr val="accent1">
                    <a:lumMod val="25000"/>
                  </a:schemeClr>
                </a:solidFill>
                <a:sym typeface="Wingdings" pitchFamily="2" charset="2"/>
              </a:rPr>
              <a:t>La comunicazione di quanto già </a:t>
            </a:r>
            <a:r>
              <a:rPr lang="it-IT" b="1" dirty="0" smtClean="0">
                <a:solidFill>
                  <a:schemeClr val="accent1">
                    <a:lumMod val="25000"/>
                  </a:schemeClr>
                </a:solidFill>
                <a:sym typeface="Wingdings" pitchFamily="2" charset="2"/>
              </a:rPr>
              <a:t>riconosciuto, a titolo di bonus, in </a:t>
            </a:r>
            <a:r>
              <a:rPr lang="it-IT" b="1" dirty="0">
                <a:solidFill>
                  <a:schemeClr val="accent1">
                    <a:lumMod val="25000"/>
                  </a:schemeClr>
                </a:solidFill>
                <a:sym typeface="Wingdings" pitchFamily="2" charset="2"/>
              </a:rPr>
              <a:t>precedenti rapporti </a:t>
            </a:r>
            <a:r>
              <a:rPr lang="it-IT" b="1" dirty="0" smtClean="0">
                <a:solidFill>
                  <a:schemeClr val="accent1">
                    <a:lumMod val="25000"/>
                  </a:schemeClr>
                </a:solidFill>
                <a:sym typeface="Wingdings" pitchFamily="2" charset="2"/>
              </a:rPr>
              <a:t>lavorativi, potrà avvenire unicamente mediante </a:t>
            </a:r>
            <a:r>
              <a:rPr lang="it-IT" b="1" dirty="0">
                <a:solidFill>
                  <a:schemeClr val="accent1">
                    <a:lumMod val="25000"/>
                  </a:schemeClr>
                </a:solidFill>
                <a:sym typeface="Wingdings" pitchFamily="2" charset="2"/>
              </a:rPr>
              <a:t>presentazione </a:t>
            </a:r>
            <a:r>
              <a:rPr lang="it-IT" b="1" dirty="0" smtClean="0">
                <a:solidFill>
                  <a:schemeClr val="accent1">
                    <a:lumMod val="25000"/>
                  </a:schemeClr>
                </a:solidFill>
                <a:sym typeface="Wingdings" pitchFamily="2" charset="2"/>
              </a:rPr>
              <a:t>CUD al nuovo sostituto d’imposta.  </a:t>
            </a:r>
            <a:endParaRPr lang="it-IT" b="1" dirty="0">
              <a:solidFill>
                <a:schemeClr val="accent1">
                  <a:lumMod val="25000"/>
                </a:schemeClr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4544848"/>
            <a:ext cx="619125" cy="6286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6"/>
          <p:cNvSpPr txBox="1"/>
          <p:nvPr/>
        </p:nvSpPr>
        <p:spPr>
          <a:xfrm>
            <a:off x="0" y="21429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     Come procedere 4: c</a:t>
            </a:r>
            <a:r>
              <a:rPr lang="it-IT" sz="2000" b="1" dirty="0" smtClean="0">
                <a:solidFill>
                  <a:srgbClr val="002060"/>
                </a:solidFill>
              </a:rPr>
              <a:t>ompensazione art. 17 del D.lgs. n. 241/1997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0" y="61440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L’ Agenzia delle Entrate ha istituito i</a:t>
            </a:r>
            <a:r>
              <a:rPr lang="it-IT" sz="2000" dirty="0" smtClean="0">
                <a:latin typeface="Calibri" panose="020F0502020204030204" pitchFamily="34" charset="0"/>
              </a:rPr>
              <a:t>l </a:t>
            </a:r>
            <a:r>
              <a:rPr lang="it-IT" sz="20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codice tributo 1655 </a:t>
            </a:r>
            <a:r>
              <a:rPr lang="it-IT" sz="2000" dirty="0" smtClean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denominato:</a:t>
            </a:r>
          </a:p>
          <a:p>
            <a:pPr algn="ctr"/>
            <a:r>
              <a:rPr lang="it-IT" sz="2000" dirty="0" smtClean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“</a:t>
            </a:r>
            <a:r>
              <a:rPr lang="it-IT" sz="2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Recupero da parte dei sostituti d’imposta delle somme erogate ai sensi dell’art. 1 del D.L. 66/2014</a:t>
            </a:r>
            <a:r>
              <a:rPr lang="it-IT" sz="2000" dirty="0" smtClean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”</a:t>
            </a:r>
            <a:endParaRPr lang="it-IT" sz="2000" dirty="0">
              <a:solidFill>
                <a:schemeClr val="accent1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8772052"/>
              </p:ext>
            </p:extLst>
          </p:nvPr>
        </p:nvGraphicFramePr>
        <p:xfrm>
          <a:off x="107504" y="1537730"/>
          <a:ext cx="8928992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4056"/>
                <a:gridCol w="3077468"/>
                <a:gridCol w="3077468"/>
              </a:tblGrid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</a:rPr>
                        <a:t>Circolare AE </a:t>
                      </a:r>
                      <a:r>
                        <a:rPr lang="it-IT" baseline="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</a:rPr>
                        <a:t>8/E </a:t>
                      </a:r>
                      <a:endParaRPr lang="it-IT" dirty="0">
                        <a:solidFill>
                          <a:schemeClr val="accent5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</a:rPr>
                        <a:t>Circolare</a:t>
                      </a:r>
                      <a:r>
                        <a:rPr lang="it-IT" baseline="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</a:rPr>
                        <a:t> Inps 60/2014</a:t>
                      </a: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Circolare AE </a:t>
                      </a:r>
                      <a:r>
                        <a:rPr lang="it-IT" baseline="0" dirty="0" smtClean="0">
                          <a:solidFill>
                            <a:srgbClr val="FF0000"/>
                          </a:solidFill>
                        </a:rPr>
                        <a:t>9/E </a:t>
                      </a:r>
                      <a:endParaRPr lang="it-IT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it-IT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</a:tr>
              <a:tr h="928694"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</a:rPr>
                        <a:t>Utilizzo </a:t>
                      </a:r>
                      <a:r>
                        <a:rPr lang="it-IT" sz="2000" b="1" u="sng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</a:rPr>
                        <a:t>fino a capienza </a:t>
                      </a:r>
                      <a:r>
                        <a:rPr lang="it-IT" sz="20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</a:rPr>
                        <a:t>del monte ritenute disponibile in ciascun</a:t>
                      </a:r>
                      <a:r>
                        <a:rPr lang="it-IT" sz="2000" b="1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</a:rPr>
                        <a:t> periodo di paga </a:t>
                      </a:r>
                      <a:endParaRPr lang="it-IT" sz="20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</a:rPr>
                        <a:t>Compensazione</a:t>
                      </a:r>
                      <a:r>
                        <a:rPr lang="it-IT" sz="2000" b="1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</a:rPr>
                        <a:t> “</a:t>
                      </a:r>
                      <a:r>
                        <a:rPr lang="it-IT" sz="2000" b="1" u="sng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</a:rPr>
                        <a:t>anche a valere sui contributi previdenziali</a:t>
                      </a:r>
                      <a:r>
                        <a:rPr lang="it-IT" sz="2000" b="1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</a:rPr>
                        <a:t>”</a:t>
                      </a:r>
                      <a:endParaRPr lang="it-IT" sz="20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Introduce codice tributo </a:t>
                      </a:r>
                      <a:r>
                        <a:rPr lang="it-IT" sz="2000" b="1" u="sng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1655</a:t>
                      </a:r>
                      <a:endParaRPr lang="it-IT" sz="2000" b="1" u="sng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1857388">
                <a:tc>
                  <a:txBody>
                    <a:bodyPr/>
                    <a:lstStyle/>
                    <a:p>
                      <a:pPr algn="ctr"/>
                      <a:r>
                        <a:rPr lang="it-IT" sz="2000" b="0" i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</a:rPr>
                        <a:t>Es. ritenute IRPEF (1001,1004,1012, ecc.),</a:t>
                      </a:r>
                      <a:r>
                        <a:rPr lang="it-IT" sz="2000" b="0" i="1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t-IT" sz="2000" b="0" i="1" baseline="0" dirty="0" err="1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</a:rPr>
                        <a:t>Add</a:t>
                      </a:r>
                      <a:r>
                        <a:rPr lang="it-IT" sz="2000" b="0" i="1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</a:rPr>
                        <a:t>. Comunali e regionali nonché le ritenute relative all’imposta sostitutiva sui premi di produttività o al contributo di solidarietà</a:t>
                      </a:r>
                      <a:endParaRPr lang="it-IT" sz="2000" b="0" i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</a:rPr>
                        <a:t>Nel caso in cui il monte ritenute non avesse capienza</a:t>
                      </a:r>
                      <a:endParaRPr lang="it-IT" sz="20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0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Compensazione orizzontale su F24. </a:t>
                      </a:r>
                    </a:p>
                    <a:p>
                      <a:r>
                        <a:rPr lang="it-IT" sz="2000" kern="1200" baseline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Esclusa applicazione del limite di euro 700k€ </a:t>
                      </a:r>
                      <a:r>
                        <a:rPr lang="it-IT" sz="2000" kern="1200" baseline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annui</a:t>
                      </a:r>
                      <a:endParaRPr lang="it-IT" sz="2000" kern="1200" baseline="0" dirty="0" smtClean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0" y="1500174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chemeClr val="accent1">
                    <a:lumMod val="25000"/>
                  </a:schemeClr>
                </a:solidFill>
              </a:rPr>
              <a:t> Ridurre il cuneo fiscale per lavoratori dipendenti e assimilati mediante un credito fiscale </a:t>
            </a:r>
            <a:r>
              <a:rPr lang="it-IT" sz="2000" b="1" dirty="0" smtClean="0">
                <a:solidFill>
                  <a:schemeClr val="accent1">
                    <a:lumMod val="25000"/>
                  </a:schemeClr>
                </a:solidFill>
                <a:sym typeface="Wingdings" pitchFamily="2" charset="2"/>
              </a:rPr>
              <a:t>rapportato al periodo di lavoro dell’anno</a:t>
            </a:r>
            <a:endParaRPr lang="it-IT" sz="2000" b="1" dirty="0" smtClean="0">
              <a:solidFill>
                <a:schemeClr val="accent1">
                  <a:lumMod val="25000"/>
                </a:schemeClr>
              </a:solidFill>
            </a:endParaRPr>
          </a:p>
          <a:p>
            <a:pPr algn="ctr"/>
            <a:endParaRPr lang="it-IT" sz="2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5">
                  <a:lumMod val="2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3212976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it-IT" sz="2000" b="1" dirty="0" smtClean="0">
                <a:solidFill>
                  <a:schemeClr val="accent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inserimento del comma 1 – bis del D.L. n. 66/2014  nell’art. 13, DPR n. 917/1986 (TUIR)  regolante le detrazioni per il  lavoro dipendente e assimilato</a:t>
            </a:r>
          </a:p>
          <a:p>
            <a:pPr algn="ctr"/>
            <a:r>
              <a:rPr lang="it-IT" sz="2000" dirty="0" smtClean="0"/>
              <a:t> </a:t>
            </a:r>
          </a:p>
          <a:p>
            <a:pPr algn="ctr"/>
            <a:endParaRPr lang="it-IT" sz="2000" b="1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sym typeface="Wingdings" pitchFamily="2" charset="2"/>
            </a:endParaRPr>
          </a:p>
        </p:txBody>
      </p:sp>
      <p:sp>
        <p:nvSpPr>
          <p:cNvPr id="25" name="Down Arrow 24"/>
          <p:cNvSpPr/>
          <p:nvPr/>
        </p:nvSpPr>
        <p:spPr>
          <a:xfrm>
            <a:off x="4429124" y="2420888"/>
            <a:ext cx="285752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TextBox 16"/>
          <p:cNvSpPr txBox="1"/>
          <p:nvPr/>
        </p:nvSpPr>
        <p:spPr>
          <a:xfrm>
            <a:off x="0" y="785794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Obiettivo</a:t>
            </a:r>
            <a:endParaRPr lang="it-IT" sz="2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slow" advClick="0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0" y="785794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lumMod val="2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  </a:t>
            </a:r>
            <a:r>
              <a:rPr lang="it-IT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Requisiti soggettivi</a:t>
            </a:r>
            <a:endParaRPr lang="it-IT" sz="2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42976" y="1748371"/>
            <a:ext cx="735808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it-IT" sz="2000" b="1" dirty="0" smtClean="0">
                <a:solidFill>
                  <a:schemeClr val="accent1">
                    <a:lumMod val="25000"/>
                  </a:schemeClr>
                </a:solidFill>
              </a:rPr>
              <a:t>Ricevere un reddito di lavoro dipendente o assimilato a quello di lavoro dipendente (secondo quanto disposto al c. 1-bis dell’art. 13 del TUIR)</a:t>
            </a:r>
          </a:p>
          <a:p>
            <a:pPr marL="457200" lvl="0" indent="-457200">
              <a:buFont typeface="+mj-lt"/>
              <a:buAutoNum type="arabicPeriod"/>
            </a:pPr>
            <a:endParaRPr lang="it-IT" sz="2000" b="1" dirty="0" smtClean="0">
              <a:solidFill>
                <a:schemeClr val="accent1">
                  <a:lumMod val="2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it-IT" sz="2000" b="1" dirty="0" smtClean="0">
                <a:solidFill>
                  <a:schemeClr val="accent1">
                    <a:lumMod val="25000"/>
                  </a:schemeClr>
                </a:solidFill>
              </a:rPr>
              <a:t>Avere un soglia di reddito tale da produrre un’imposta da versare al netto della detrazione per lavoro</a:t>
            </a:r>
          </a:p>
          <a:p>
            <a:pPr marL="457200" indent="-457200">
              <a:buFont typeface="+mj-lt"/>
              <a:buAutoNum type="arabicPeriod"/>
            </a:pPr>
            <a:endParaRPr lang="it-IT" sz="2000" b="1" dirty="0" smtClean="0">
              <a:solidFill>
                <a:schemeClr val="accent1">
                  <a:lumMod val="25000"/>
                </a:schemeClr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it-IT" sz="2000" b="1" dirty="0" smtClean="0">
                <a:solidFill>
                  <a:schemeClr val="accent1">
                    <a:lumMod val="25000"/>
                  </a:schemeClr>
                </a:solidFill>
              </a:rPr>
              <a:t>Essere nei limiti reddituali previsti dalla norma</a:t>
            </a:r>
          </a:p>
          <a:p>
            <a:endParaRPr lang="it-IT" sz="2000" b="1" dirty="0" smtClean="0">
              <a:solidFill>
                <a:schemeClr val="accent1">
                  <a:lumMod val="25000"/>
                </a:schemeClr>
              </a:solidFill>
            </a:endParaRPr>
          </a:p>
          <a:p>
            <a:pPr lvl="0"/>
            <a:endParaRPr lang="it-IT" sz="2000" b="1" dirty="0" smtClean="0">
              <a:solidFill>
                <a:schemeClr val="accent1">
                  <a:lumMod val="25000"/>
                </a:schemeClr>
              </a:solidFill>
            </a:endParaRPr>
          </a:p>
          <a:p>
            <a:endParaRPr lang="it-IT" sz="2000" dirty="0"/>
          </a:p>
        </p:txBody>
      </p:sp>
    </p:spTree>
  </p:cSld>
  <p:clrMapOvr>
    <a:masterClrMapping/>
  </p:clrMapOvr>
  <p:transition spd="slow" advClick="0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71472" y="428604"/>
            <a:ext cx="8572528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lvl="0"/>
            <a:r>
              <a:rPr lang="it-IT" sz="2000" b="1" dirty="0" smtClean="0">
                <a:solidFill>
                  <a:srgbClr val="002060"/>
                </a:solidFill>
              </a:rPr>
              <a:t>1) Tipologie di reddito riconosciute ai fini dell’ottenimento del credito fiscale</a:t>
            </a:r>
          </a:p>
        </p:txBody>
      </p:sp>
      <p:sp>
        <p:nvSpPr>
          <p:cNvPr id="5" name="Rettangolo 4"/>
          <p:cNvSpPr/>
          <p:nvPr/>
        </p:nvSpPr>
        <p:spPr>
          <a:xfrm>
            <a:off x="987188" y="1285860"/>
            <a:ext cx="19051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2000" b="1" dirty="0" smtClean="0">
                <a:solidFill>
                  <a:schemeClr val="accent1">
                    <a:lumMod val="25000"/>
                  </a:schemeClr>
                </a:solidFill>
              </a:rPr>
              <a:t>Art. 49 </a:t>
            </a:r>
            <a:r>
              <a:rPr lang="it-IT" sz="2000" b="1" dirty="0" err="1" smtClean="0">
                <a:solidFill>
                  <a:schemeClr val="accent1">
                    <a:lumMod val="25000"/>
                  </a:schemeClr>
                </a:solidFill>
              </a:rPr>
              <a:t>T.U.I.R.</a:t>
            </a:r>
            <a:endParaRPr lang="it-IT" sz="2000" b="1" dirty="0">
              <a:solidFill>
                <a:schemeClr val="accent1">
                  <a:lumMod val="25000"/>
                </a:schemeClr>
              </a:solidFill>
            </a:endParaRPr>
          </a:p>
        </p:txBody>
      </p:sp>
      <p:graphicFrame>
        <p:nvGraphicFramePr>
          <p:cNvPr id="9" name="Tabella 8"/>
          <p:cNvGraphicFramePr>
            <a:graphicFrameLocks noGrp="1"/>
          </p:cNvGraphicFramePr>
          <p:nvPr/>
        </p:nvGraphicFramePr>
        <p:xfrm>
          <a:off x="3643306" y="1357298"/>
          <a:ext cx="5000660" cy="477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60"/>
              </a:tblGrid>
              <a:tr h="47779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Reddito</a:t>
                      </a:r>
                      <a:r>
                        <a:rPr lang="it-IT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 da lavoro dipendente (co</a:t>
                      </a:r>
                      <a:r>
                        <a:rPr lang="it-IT" baseline="0" dirty="0" err="1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.1</a:t>
                      </a:r>
                      <a:r>
                        <a:rPr lang="it-IT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)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ella 10"/>
          <p:cNvGraphicFramePr>
            <a:graphicFrameLocks noGrp="1"/>
          </p:cNvGraphicFramePr>
          <p:nvPr/>
        </p:nvGraphicFramePr>
        <p:xfrm>
          <a:off x="3643306" y="2714620"/>
          <a:ext cx="464347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3470"/>
              </a:tblGrid>
              <a:tr h="2857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i="0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Pensioni di ogni genere e gli assegni ad esse equiparati (</a:t>
                      </a:r>
                      <a:r>
                        <a:rPr lang="it-IT" sz="1800" b="1" i="0" kern="1200" dirty="0" err="1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</a:t>
                      </a:r>
                      <a:r>
                        <a:rPr lang="it-IT" sz="1800" b="1" i="0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 2,</a:t>
                      </a:r>
                      <a:r>
                        <a:rPr lang="it-IT" sz="1800" b="1" i="0" kern="1200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lett. </a:t>
                      </a:r>
                      <a:r>
                        <a:rPr lang="it-IT" sz="1800" b="1" i="0" kern="1200" baseline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a)</a:t>
                      </a:r>
                      <a:endParaRPr lang="it-IT" b="1" dirty="0" smtClean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3" name="Connettore 1 12"/>
          <p:cNvCxnSpPr/>
          <p:nvPr/>
        </p:nvCxnSpPr>
        <p:spPr>
          <a:xfrm flipV="1">
            <a:off x="3714744" y="2714620"/>
            <a:ext cx="4000528" cy="114300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4" name="Parentesi graffa aperta 13"/>
          <p:cNvSpPr/>
          <p:nvPr/>
        </p:nvSpPr>
        <p:spPr>
          <a:xfrm>
            <a:off x="3500430" y="1285860"/>
            <a:ext cx="45719" cy="2643206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Freccia a destra con strisce 19"/>
          <p:cNvSpPr/>
          <p:nvPr/>
        </p:nvSpPr>
        <p:spPr>
          <a:xfrm rot="10800000">
            <a:off x="2928926" y="2928934"/>
            <a:ext cx="714380" cy="57150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Oval 32"/>
          <p:cNvSpPr/>
          <p:nvPr/>
        </p:nvSpPr>
        <p:spPr>
          <a:xfrm>
            <a:off x="642910" y="2285992"/>
            <a:ext cx="2143108" cy="1785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ln>
                  <a:prstDash val="solid"/>
                </a:ln>
                <a:solidFill>
                  <a:srgbClr val="0070C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sym typeface="Wingdings" pitchFamily="2" charset="2"/>
              </a:rPr>
              <a:t>Escluso per espressa volontà del legislatore </a:t>
            </a:r>
          </a:p>
          <a:p>
            <a:pPr algn="ctr"/>
            <a:endParaRPr lang="it-IT" dirty="0"/>
          </a:p>
        </p:txBody>
      </p:sp>
      <p:graphicFrame>
        <p:nvGraphicFramePr>
          <p:cNvPr id="18" name="Tabella 17"/>
          <p:cNvGraphicFramePr>
            <a:graphicFrameLocks noGrp="1"/>
          </p:cNvGraphicFramePr>
          <p:nvPr/>
        </p:nvGraphicFramePr>
        <p:xfrm>
          <a:off x="3643306" y="1928802"/>
          <a:ext cx="500066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60"/>
              </a:tblGrid>
              <a:tr h="477799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Somme di cui all'art. 429, ultimo comma, </a:t>
                      </a:r>
                      <a:r>
                        <a:rPr lang="it-IT" b="1" dirty="0" err="1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c.p.c.</a:t>
                      </a:r>
                      <a:r>
                        <a:rPr lang="it-IT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(co</a:t>
                      </a:r>
                      <a:r>
                        <a:rPr lang="it-IT" b="1" dirty="0" err="1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.2</a:t>
                      </a:r>
                      <a:r>
                        <a:rPr lang="it-IT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, lett. b)</a:t>
                      </a:r>
                      <a:endParaRPr lang="it-IT" b="1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8571600"/>
      </p:ext>
    </p:extLst>
  </p:cSld>
  <p:clrMapOvr>
    <a:masterClrMapping/>
  </p:clrMapOvr>
  <p:transition spd="slow" advClick="0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/>
          <p:nvPr/>
        </p:nvSpPr>
        <p:spPr>
          <a:xfrm>
            <a:off x="571472" y="1000108"/>
            <a:ext cx="190513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b="1" dirty="0" smtClean="0">
                <a:solidFill>
                  <a:schemeClr val="accent1">
                    <a:lumMod val="25000"/>
                  </a:schemeClr>
                </a:solidFill>
              </a:rPr>
              <a:t>Art. 50, co</a:t>
            </a:r>
            <a:r>
              <a:rPr lang="it-IT" sz="2000" b="1" dirty="0" err="1" smtClean="0">
                <a:solidFill>
                  <a:schemeClr val="accent1">
                    <a:lumMod val="25000"/>
                  </a:schemeClr>
                </a:solidFill>
              </a:rPr>
              <a:t>.1</a:t>
            </a:r>
            <a:r>
              <a:rPr lang="it-IT" sz="2000" b="1" dirty="0" smtClean="0">
                <a:solidFill>
                  <a:schemeClr val="accent1">
                    <a:lumMod val="25000"/>
                  </a:schemeClr>
                </a:solidFill>
              </a:rPr>
              <a:t>  </a:t>
            </a:r>
            <a:r>
              <a:rPr lang="it-IT" sz="2000" b="1" dirty="0" err="1" smtClean="0">
                <a:solidFill>
                  <a:schemeClr val="accent1">
                    <a:lumMod val="25000"/>
                  </a:schemeClr>
                </a:solidFill>
              </a:rPr>
              <a:t>T.U.I.R.</a:t>
            </a:r>
            <a:endParaRPr lang="it-IT" sz="2000" b="1" dirty="0" smtClean="0">
              <a:solidFill>
                <a:schemeClr val="accent1">
                  <a:lumMod val="25000"/>
                </a:schemeClr>
              </a:solidFill>
            </a:endParaRPr>
          </a:p>
          <a:p>
            <a:pPr algn="ctr"/>
            <a:endParaRPr lang="it-IT" sz="2000" b="1" dirty="0" smtClean="0">
              <a:solidFill>
                <a:schemeClr val="accent1">
                  <a:lumMod val="25000"/>
                </a:schemeClr>
              </a:solidFill>
            </a:endParaRPr>
          </a:p>
          <a:p>
            <a:pPr algn="ctr"/>
            <a:r>
              <a:rPr lang="it-IT" sz="2000" b="1" dirty="0" smtClean="0">
                <a:solidFill>
                  <a:schemeClr val="accent1">
                    <a:lumMod val="25000"/>
                  </a:schemeClr>
                </a:solidFill>
              </a:rPr>
              <a:t> Alcuni redditi assimilati  </a:t>
            </a:r>
          </a:p>
          <a:p>
            <a:pPr algn="ctr"/>
            <a:endParaRPr lang="it-IT" sz="2000" b="1" dirty="0">
              <a:solidFill>
                <a:schemeClr val="accent1">
                  <a:lumMod val="25000"/>
                </a:schemeClr>
              </a:solidFill>
            </a:endParaRPr>
          </a:p>
        </p:txBody>
      </p:sp>
      <p:graphicFrame>
        <p:nvGraphicFramePr>
          <p:cNvPr id="17" name="Tabella 16"/>
          <p:cNvGraphicFramePr>
            <a:graphicFrameLocks noGrp="1"/>
          </p:cNvGraphicFramePr>
          <p:nvPr/>
        </p:nvGraphicFramePr>
        <p:xfrm>
          <a:off x="3143240" y="357166"/>
          <a:ext cx="564360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3602"/>
              </a:tblGrid>
              <a:tr h="47779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kern="12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compensi percepiti dai lavoratori soci delle cooperative (lett. a)</a:t>
                      </a:r>
                      <a:endParaRPr lang="it-IT" sz="1600" baseline="0" dirty="0" smtClean="0">
                        <a:solidFill>
                          <a:schemeClr val="accent5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ella 17"/>
          <p:cNvGraphicFramePr>
            <a:graphicFrameLocks noGrp="1"/>
          </p:cNvGraphicFramePr>
          <p:nvPr/>
        </p:nvGraphicFramePr>
        <p:xfrm>
          <a:off x="3143240" y="1000108"/>
          <a:ext cx="5643602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3602"/>
              </a:tblGrid>
              <a:tr h="47779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kern="12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indennità e compensi percepiti a carico di terzi dai lavoratori dipendenti per incarichi svolti in relazione a tale qualità (lett. b)</a:t>
                      </a:r>
                      <a:endParaRPr lang="it-IT" sz="1600" baseline="0" dirty="0" smtClean="0">
                        <a:solidFill>
                          <a:schemeClr val="accent5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Tabella 20"/>
          <p:cNvGraphicFramePr>
            <a:graphicFrameLocks noGrp="1"/>
          </p:cNvGraphicFramePr>
          <p:nvPr/>
        </p:nvGraphicFramePr>
        <p:xfrm>
          <a:off x="3143240" y="1891660"/>
          <a:ext cx="5643602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3602"/>
              </a:tblGrid>
              <a:tr h="47779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kern="12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somme da chiunque corrisposte a titolo di borsa di studio, premio o sussidio per fini di studio o addestramento professionale (lett. c)</a:t>
                      </a:r>
                      <a:endParaRPr lang="it-IT" sz="1600" baseline="0" dirty="0" smtClean="0">
                        <a:solidFill>
                          <a:schemeClr val="accent5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Tabella 21"/>
          <p:cNvGraphicFramePr>
            <a:graphicFrameLocks noGrp="1"/>
          </p:cNvGraphicFramePr>
          <p:nvPr/>
        </p:nvGraphicFramePr>
        <p:xfrm>
          <a:off x="3143240" y="2786058"/>
          <a:ext cx="564360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3602"/>
              </a:tblGrid>
              <a:tr h="477799">
                <a:tc>
                  <a:txBody>
                    <a:bodyPr/>
                    <a:lstStyle/>
                    <a:p>
                      <a:pPr lvl="0" algn="ctr"/>
                      <a:r>
                        <a:rPr lang="it-IT" sz="1600" b="1" kern="12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redditi derivanti da rapporti di collaborazione coordinata e continuativa (lett. c-bis)</a:t>
                      </a:r>
                      <a:endParaRPr lang="it-IT" sz="1600" b="1" kern="1200" dirty="0">
                        <a:solidFill>
                          <a:schemeClr val="accent5">
                            <a:lumMod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4" name="Tabella 23"/>
          <p:cNvGraphicFramePr>
            <a:graphicFrameLocks noGrp="1"/>
          </p:cNvGraphicFramePr>
          <p:nvPr/>
        </p:nvGraphicFramePr>
        <p:xfrm>
          <a:off x="3143240" y="3429000"/>
          <a:ext cx="5643602" cy="357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3602"/>
              </a:tblGrid>
              <a:tr h="3571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</a:rPr>
                        <a:t>remunerazione dei sacerdoti (lett. d)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5" name="Tabella 24"/>
          <p:cNvGraphicFramePr>
            <a:graphicFrameLocks noGrp="1"/>
          </p:cNvGraphicFramePr>
          <p:nvPr/>
        </p:nvGraphicFramePr>
        <p:xfrm>
          <a:off x="3143240" y="3857628"/>
          <a:ext cx="5643602" cy="928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3602"/>
              </a:tblGrid>
              <a:tr h="9286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prestazioni pensionistiche comunque erogate dai fondi di previdenza complementare di cui al d. </a:t>
                      </a:r>
                      <a:r>
                        <a:rPr lang="it-IT" sz="1600" b="1" kern="1200" dirty="0" err="1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lgs</a:t>
                      </a:r>
                      <a:r>
                        <a:rPr lang="it-IT" sz="16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 n. 124 del 1993 (lett. h-bis)</a:t>
                      </a:r>
                      <a:endParaRPr lang="it-IT" sz="1600" baseline="0" dirty="0" smtClean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6" name="Tabella 25"/>
          <p:cNvGraphicFramePr>
            <a:graphicFrameLocks noGrp="1"/>
          </p:cNvGraphicFramePr>
          <p:nvPr/>
        </p:nvGraphicFramePr>
        <p:xfrm>
          <a:off x="3143240" y="4857760"/>
          <a:ext cx="5643602" cy="357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3602"/>
              </a:tblGrid>
              <a:tr h="3571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kern="12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compensi per lavori socialmente utili (lett. l)</a:t>
                      </a:r>
                      <a:endParaRPr lang="it-IT" sz="1600" dirty="0" smtClean="0">
                        <a:solidFill>
                          <a:schemeClr val="accent5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Oval 32"/>
          <p:cNvSpPr/>
          <p:nvPr/>
        </p:nvSpPr>
        <p:spPr>
          <a:xfrm>
            <a:off x="142844" y="3571876"/>
            <a:ext cx="2500330" cy="1643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it-IT" sz="1600" b="1" dirty="0" smtClean="0">
                <a:ln>
                  <a:prstDash val="solid"/>
                </a:ln>
                <a:solidFill>
                  <a:srgbClr val="0070C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sym typeface="Wingdings" pitchFamily="2" charset="2"/>
              </a:rPr>
              <a:t>Nonostante non vi sia un’effettiva prestazione di lavoro </a:t>
            </a:r>
          </a:p>
          <a:p>
            <a:pPr algn="ctr"/>
            <a:endParaRPr lang="it-IT" dirty="0"/>
          </a:p>
        </p:txBody>
      </p:sp>
      <p:cxnSp>
        <p:nvCxnSpPr>
          <p:cNvPr id="14" name="Straight Arrow Connector 10"/>
          <p:cNvCxnSpPr/>
          <p:nvPr/>
        </p:nvCxnSpPr>
        <p:spPr>
          <a:xfrm rot="10800000">
            <a:off x="2714612" y="4357694"/>
            <a:ext cx="428628" cy="1588"/>
          </a:xfrm>
          <a:prstGeom prst="straightConnector1">
            <a:avLst/>
          </a:prstGeom>
          <a:ln w="50800" cmpd="tri">
            <a:solidFill>
              <a:schemeClr val="accent1">
                <a:lumMod val="25000"/>
                <a:alpha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Tabel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5378415"/>
              </p:ext>
            </p:extLst>
          </p:nvPr>
        </p:nvGraphicFramePr>
        <p:xfrm>
          <a:off x="3143240" y="5373216"/>
          <a:ext cx="5643602" cy="357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3602"/>
              </a:tblGrid>
              <a:tr h="3571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kern="12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Integrazioni al reddito o indennità di disoccupazione </a:t>
                      </a:r>
                      <a:endParaRPr lang="it-IT" sz="1600" dirty="0" smtClean="0">
                        <a:solidFill>
                          <a:schemeClr val="accent5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88769">
            <a:off x="1739223" y="4832405"/>
            <a:ext cx="1422811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6"/>
          <p:cNvSpPr txBox="1"/>
          <p:nvPr/>
        </p:nvSpPr>
        <p:spPr>
          <a:xfrm>
            <a:off x="0" y="785794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lumMod val="2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  2) </a:t>
            </a:r>
            <a:r>
              <a:rPr lang="it-IT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Parametro di concessione</a:t>
            </a:r>
            <a:endParaRPr lang="it-IT" sz="2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6" name="Rettangolo arrotondato 15"/>
          <p:cNvSpPr/>
          <p:nvPr/>
        </p:nvSpPr>
        <p:spPr>
          <a:xfrm>
            <a:off x="714348" y="1643050"/>
            <a:ext cx="7786742" cy="1294813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7" name="Gruppo 16"/>
          <p:cNvGrpSpPr/>
          <p:nvPr/>
        </p:nvGrpSpPr>
        <p:grpSpPr>
          <a:xfrm>
            <a:off x="857224" y="1857364"/>
            <a:ext cx="7715304" cy="1294813"/>
            <a:chOff x="394609" y="285752"/>
            <a:chExt cx="2610578" cy="1294813"/>
          </a:xfrm>
        </p:grpSpPr>
        <p:sp>
          <p:nvSpPr>
            <p:cNvPr id="18" name="Rettangolo arrotondato 17"/>
            <p:cNvSpPr/>
            <p:nvPr/>
          </p:nvSpPr>
          <p:spPr>
            <a:xfrm>
              <a:off x="394609" y="285752"/>
              <a:ext cx="2610578" cy="129481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Rettangolo 18"/>
            <p:cNvSpPr/>
            <p:nvPr/>
          </p:nvSpPr>
          <p:spPr>
            <a:xfrm>
              <a:off x="432533" y="323676"/>
              <a:ext cx="2534730" cy="121896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</a:pPr>
              <a:endParaRPr lang="it-IT" sz="2000" dirty="0" smtClean="0"/>
            </a:p>
          </p:txBody>
        </p:sp>
      </p:grpSp>
      <p:sp>
        <p:nvSpPr>
          <p:cNvPr id="29" name="Rettangolo 28"/>
          <p:cNvSpPr/>
          <p:nvPr/>
        </p:nvSpPr>
        <p:spPr>
          <a:xfrm>
            <a:off x="928662" y="2214554"/>
            <a:ext cx="75724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b="1" u="sng" dirty="0" smtClean="0">
                <a:solidFill>
                  <a:schemeClr val="accent1">
                    <a:lumMod val="25000"/>
                  </a:schemeClr>
                </a:solidFill>
              </a:rPr>
              <a:t>Sussistenza di un residuo di imposta Irpef </a:t>
            </a:r>
            <a:r>
              <a:rPr lang="it-IT" sz="2000" b="1" dirty="0" smtClean="0">
                <a:solidFill>
                  <a:schemeClr val="accent1">
                    <a:lumMod val="25000"/>
                  </a:schemeClr>
                </a:solidFill>
              </a:rPr>
              <a:t>dopo aver scomputato le sole detrazioni  per lavoro</a:t>
            </a:r>
            <a:endParaRPr lang="it-IT" sz="2000" b="1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30" name="Gallone 29"/>
          <p:cNvSpPr/>
          <p:nvPr/>
        </p:nvSpPr>
        <p:spPr>
          <a:xfrm>
            <a:off x="785786" y="3929066"/>
            <a:ext cx="1000132" cy="357190"/>
          </a:xfrm>
          <a:prstGeom prst="chevron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31" name="Rettangolo 30"/>
          <p:cNvSpPr/>
          <p:nvPr/>
        </p:nvSpPr>
        <p:spPr>
          <a:xfrm>
            <a:off x="1857356" y="3571876"/>
            <a:ext cx="671517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000" b="1" dirty="0" smtClean="0">
                <a:solidFill>
                  <a:schemeClr val="accent1">
                    <a:lumMod val="50000"/>
                  </a:schemeClr>
                </a:solidFill>
              </a:rPr>
              <a:t>Indipendentemente dal fatto che al termine della liquidazione delle imposte il contribuente non sia tenuto al pagamento di un importo a titolo di Irpef per effetto di ulteriori detrazioni</a:t>
            </a:r>
            <a:endParaRPr lang="it-IT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6"/>
          <p:cNvSpPr txBox="1"/>
          <p:nvPr/>
        </p:nvSpPr>
        <p:spPr>
          <a:xfrm>
            <a:off x="0" y="785794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lumMod val="2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  3) </a:t>
            </a:r>
            <a:r>
              <a:rPr lang="it-IT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Parametro di misurazione</a:t>
            </a:r>
            <a:endParaRPr lang="it-IT" sz="2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522009"/>
              </p:ext>
            </p:extLst>
          </p:nvPr>
        </p:nvGraphicFramePr>
        <p:xfrm>
          <a:off x="539552" y="2132856"/>
          <a:ext cx="7715304" cy="29070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0462"/>
                <a:gridCol w="4214842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it-IT" sz="2000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Reddito</a:t>
                      </a:r>
                    </a:p>
                    <a:p>
                      <a:pPr algn="ctr"/>
                      <a:r>
                        <a:rPr lang="it-IT" sz="2000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 (</a:t>
                      </a:r>
                      <a:r>
                        <a:rPr lang="it-IT" sz="2000" b="1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</a:rPr>
                        <a:t>€</a:t>
                      </a:r>
                      <a:r>
                        <a:rPr lang="it-IT" sz="2000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)</a:t>
                      </a:r>
                      <a:endParaRPr lang="it-IT" sz="20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Importo del credito per l’anno 2014 (</a:t>
                      </a:r>
                      <a:r>
                        <a:rPr lang="it-IT" sz="2000" b="1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</a:rPr>
                        <a:t>€</a:t>
                      </a:r>
                      <a:r>
                        <a:rPr lang="it-IT" sz="2000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)</a:t>
                      </a:r>
                      <a:endParaRPr lang="it-IT" sz="20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7058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0" u="sng" baseline="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Fino</a:t>
                      </a:r>
                      <a:r>
                        <a:rPr lang="it-IT" sz="2000" b="0" baseline="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a 24.000</a:t>
                      </a:r>
                    </a:p>
                  </a:txBody>
                  <a:tcPr anchor="ctr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640</a:t>
                      </a:r>
                    </a:p>
                  </a:txBody>
                  <a:tcPr anchor="ctr"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it-IT" sz="2000" b="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Oltre 24.000 fino a 26.000</a:t>
                      </a:r>
                      <a:endParaRPr lang="it-IT" sz="2000" b="0" dirty="0">
                        <a:solidFill>
                          <a:schemeClr val="accent5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640* [(26.000 - RDT)/2.000]</a:t>
                      </a:r>
                      <a:endParaRPr lang="it-IT" sz="2000" dirty="0">
                        <a:solidFill>
                          <a:schemeClr val="accent1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it-IT" sz="2000" b="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Oltre 26.000</a:t>
                      </a:r>
                      <a:r>
                        <a:rPr lang="it-IT" sz="2000" b="0" baseline="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it-IT" sz="2000" b="0" dirty="0">
                        <a:solidFill>
                          <a:schemeClr val="accent5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0 </a:t>
                      </a:r>
                    </a:p>
                  </a:txBody>
                  <a:tcPr anchor="ctr"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6"/>
          <p:cNvSpPr txBox="1"/>
          <p:nvPr/>
        </p:nvSpPr>
        <p:spPr>
          <a:xfrm>
            <a:off x="0" y="785794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lumMod val="2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  3) </a:t>
            </a:r>
            <a:r>
              <a:rPr lang="it-IT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Parametro di misurazione</a:t>
            </a:r>
            <a:endParaRPr lang="it-IT" sz="2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714480" y="4509548"/>
            <a:ext cx="67866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dirty="0" smtClean="0">
                <a:solidFill>
                  <a:schemeClr val="accent5">
                    <a:lumMod val="25000"/>
                  </a:schemeClr>
                </a:solidFill>
              </a:rPr>
              <a:t>circolare 9/E 2014 ( rif. </a:t>
            </a:r>
            <a:r>
              <a:rPr lang="it-IT" b="1" i="1" dirty="0" err="1" smtClean="0">
                <a:solidFill>
                  <a:schemeClr val="accent5">
                    <a:lumMod val="25000"/>
                  </a:schemeClr>
                </a:solidFill>
              </a:rPr>
              <a:t>co</a:t>
            </a:r>
            <a:r>
              <a:rPr lang="it-IT" b="1" i="1" dirty="0" smtClean="0">
                <a:solidFill>
                  <a:schemeClr val="accent5">
                    <a:lumMod val="25000"/>
                  </a:schemeClr>
                </a:solidFill>
              </a:rPr>
              <a:t>. 7, art. 3 d.lgs. 23/2011) </a:t>
            </a:r>
            <a:r>
              <a:rPr lang="it-IT" dirty="0" smtClean="0">
                <a:solidFill>
                  <a:schemeClr val="accent5">
                    <a:lumMod val="25000"/>
                  </a:schemeClr>
                </a:solidFill>
                <a:sym typeface="Wingdings" pitchFamily="2" charset="2"/>
              </a:rPr>
              <a:t> </a:t>
            </a:r>
          </a:p>
          <a:p>
            <a:r>
              <a:rPr lang="it-IT" i="1" dirty="0" smtClean="0">
                <a:solidFill>
                  <a:schemeClr val="accent5">
                    <a:lumMod val="25000"/>
                  </a:schemeClr>
                </a:solidFill>
                <a:sym typeface="Wingdings" pitchFamily="2" charset="2"/>
              </a:rPr>
              <a:t>“ </a:t>
            </a:r>
            <a:r>
              <a:rPr lang="it-IT" b="1" i="1" dirty="0" smtClean="0">
                <a:solidFill>
                  <a:schemeClr val="accent5">
                    <a:lumMod val="25000"/>
                  </a:schemeClr>
                </a:solidFill>
                <a:sym typeface="Wingdings" pitchFamily="2" charset="2"/>
              </a:rPr>
              <a:t>anche </a:t>
            </a:r>
            <a:r>
              <a:rPr lang="it-IT" i="1" dirty="0" smtClean="0">
                <a:solidFill>
                  <a:schemeClr val="accent5">
                    <a:lumMod val="25000"/>
                  </a:schemeClr>
                </a:solidFill>
                <a:sym typeface="Wingdings" pitchFamily="2" charset="2"/>
              </a:rPr>
              <a:t>i redditi assoggettati a cedolare secca devono essere considerati nella determinazione del reddito complessivo rilevante ai fini della verifica della spettanza del credito”</a:t>
            </a:r>
            <a:endParaRPr lang="it-IT" i="1" dirty="0">
              <a:solidFill>
                <a:schemeClr val="accent5">
                  <a:lumMod val="2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4500570"/>
            <a:ext cx="619125" cy="6286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Rettangolo 2"/>
          <p:cNvSpPr/>
          <p:nvPr/>
        </p:nvSpPr>
        <p:spPr>
          <a:xfrm>
            <a:off x="449583" y="1196873"/>
            <a:ext cx="828092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dirty="0">
                <a:solidFill>
                  <a:schemeClr val="accent1">
                    <a:lumMod val="25000"/>
                  </a:schemeClr>
                </a:solidFill>
                <a:latin typeface="Calibri"/>
                <a:ea typeface="Times New Roman"/>
                <a:cs typeface="Calibri"/>
              </a:rPr>
              <a:t>Verifica del rispetto del limite di reddito complessivo </a:t>
            </a:r>
            <a:endParaRPr lang="it-IT" sz="2000" b="1" dirty="0" smtClean="0">
              <a:solidFill>
                <a:schemeClr val="accent1">
                  <a:lumMod val="25000"/>
                </a:schemeClr>
              </a:solidFill>
              <a:latin typeface="Calibri"/>
              <a:ea typeface="Times New Roman"/>
              <a:cs typeface="Calibri"/>
            </a:endParaRPr>
          </a:p>
          <a:p>
            <a:r>
              <a:rPr lang="it-IT" sz="2000" dirty="0" smtClean="0">
                <a:solidFill>
                  <a:schemeClr val="accent1">
                    <a:lumMod val="25000"/>
                  </a:schemeClr>
                </a:solidFill>
                <a:latin typeface="Calibri"/>
                <a:ea typeface="Times New Roman"/>
                <a:cs typeface="Calibri"/>
              </a:rPr>
              <a:t>bonus </a:t>
            </a:r>
            <a:r>
              <a:rPr lang="it-IT" sz="2000" dirty="0">
                <a:solidFill>
                  <a:schemeClr val="accent1">
                    <a:lumMod val="25000"/>
                  </a:schemeClr>
                </a:solidFill>
                <a:latin typeface="Calibri"/>
                <a:ea typeface="Times New Roman"/>
                <a:cs typeface="Calibri"/>
              </a:rPr>
              <a:t>è subordinato al rispetto di un limite di </a:t>
            </a:r>
            <a:r>
              <a:rPr lang="it-IT" sz="2000" b="1" dirty="0">
                <a:solidFill>
                  <a:schemeClr val="accent1">
                    <a:lumMod val="25000"/>
                  </a:schemeClr>
                </a:solidFill>
                <a:latin typeface="Calibri"/>
                <a:ea typeface="Times New Roman"/>
                <a:cs typeface="Calibri"/>
              </a:rPr>
              <a:t>reddito complessivo </a:t>
            </a:r>
            <a:r>
              <a:rPr lang="it-IT" sz="2000" dirty="0">
                <a:solidFill>
                  <a:schemeClr val="accent1">
                    <a:lumMod val="25000"/>
                  </a:schemeClr>
                </a:solidFill>
                <a:latin typeface="Calibri"/>
                <a:ea typeface="Times New Roman"/>
                <a:cs typeface="Calibri"/>
              </a:rPr>
              <a:t>(non superiore a 26.000 euro), al raggiungimento del quale concorre, non solo il reddito di lavoro dipendente e/o assimilato corrisposto dal sostituto d’imposta (datore di lavoro e/o committente</a:t>
            </a:r>
            <a:r>
              <a:rPr lang="it-IT" sz="2000" dirty="0" smtClean="0">
                <a:solidFill>
                  <a:schemeClr val="accent1">
                    <a:lumMod val="25000"/>
                  </a:schemeClr>
                </a:solidFill>
                <a:latin typeface="Calibri"/>
                <a:ea typeface="Times New Roman"/>
                <a:cs typeface="Calibri"/>
              </a:rPr>
              <a:t>) </a:t>
            </a:r>
            <a:r>
              <a:rPr lang="it-IT" sz="2000" dirty="0">
                <a:solidFill>
                  <a:schemeClr val="accent1">
                    <a:lumMod val="25000"/>
                  </a:schemeClr>
                </a:solidFill>
                <a:latin typeface="Calibri"/>
                <a:ea typeface="Times New Roman"/>
                <a:cs typeface="Calibri"/>
              </a:rPr>
              <a:t>ma </a:t>
            </a:r>
            <a:r>
              <a:rPr lang="it-IT" sz="2000" b="1" dirty="0">
                <a:solidFill>
                  <a:schemeClr val="accent1">
                    <a:lumMod val="25000"/>
                  </a:schemeClr>
                </a:solidFill>
                <a:latin typeface="Calibri"/>
                <a:ea typeface="Times New Roman"/>
                <a:cs typeface="Calibri"/>
              </a:rPr>
              <a:t>anche eventuali altri redditi posseduti dal lavoratore </a:t>
            </a:r>
            <a:r>
              <a:rPr lang="it-IT" sz="2000" dirty="0">
                <a:solidFill>
                  <a:schemeClr val="accent1">
                    <a:lumMod val="25000"/>
                  </a:schemeClr>
                </a:solidFill>
                <a:latin typeface="Calibri"/>
                <a:ea typeface="Times New Roman"/>
                <a:cs typeface="Calibri"/>
              </a:rPr>
              <a:t>derivanti, ad esempio, </a:t>
            </a:r>
            <a:r>
              <a:rPr lang="it-IT" sz="2000" u="sng" dirty="0">
                <a:solidFill>
                  <a:schemeClr val="accent1">
                    <a:lumMod val="25000"/>
                  </a:schemeClr>
                </a:solidFill>
                <a:latin typeface="Calibri"/>
                <a:ea typeface="Times New Roman"/>
                <a:cs typeface="Calibri"/>
              </a:rPr>
              <a:t>da altri rapporti di lavoro intercorsi nel 2014 ovvero redditi di diversa natura rispetto a quelli indicati come, ad esempio, i redditi da terreni e da fabbricati escluso quello relativo all’abitazione principale, redditi di capitale, redditi da lavoro autonomo, d’impresa e redditi diversi. </a:t>
            </a:r>
            <a:endParaRPr lang="it-IT" sz="2000" u="sng" dirty="0">
              <a:solidFill>
                <a:schemeClr val="accent1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581899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1">
  <a:themeElements>
    <a:clrScheme name="nuovo layout pp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uovo layout pp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uovo layout 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uovo layout pp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uovo layout pp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uovo layout pp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uovo layout pp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uovo layout pp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uovo layout pp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uovo layout pp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uovo layout pp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uovo layout pp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uovo layout pp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uovo layout pp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10322</TotalTime>
  <Words>2612</Words>
  <Application>Microsoft Office PowerPoint</Application>
  <PresentationFormat>Presentazione su schermo (4:3)</PresentationFormat>
  <Paragraphs>224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27</vt:i4>
      </vt:variant>
    </vt:vector>
  </HeadingPairs>
  <TitlesOfParts>
    <vt:vector size="28" baseType="lpstr">
      <vt:lpstr>Tema1</vt:lpstr>
      <vt:lpstr>I famosi 80 euro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SM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Michela Ruffino</dc:creator>
  <cp:lastModifiedBy>PC1</cp:lastModifiedBy>
  <cp:revision>785</cp:revision>
  <dcterms:created xsi:type="dcterms:W3CDTF">2006-12-19T15:44:31Z</dcterms:created>
  <dcterms:modified xsi:type="dcterms:W3CDTF">2014-05-26T21:42:22Z</dcterms:modified>
</cp:coreProperties>
</file>