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75" r:id="rId11"/>
    <p:sldId id="280" r:id="rId12"/>
    <p:sldId id="281" r:id="rId13"/>
    <p:sldId id="265" r:id="rId14"/>
    <p:sldId id="266" r:id="rId15"/>
    <p:sldId id="267" r:id="rId16"/>
    <p:sldId id="27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54FDA-63DB-4523-ABC1-062762E8DC8E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9ADCB-EE00-4E2F-9736-99FC843912F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ADCB-EE00-4E2F-9736-99FC843912FF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688ED8-ACB8-475B-9FE1-8466A4C4920C}" type="datetimeFigureOut">
              <a:rPr lang="it-IT" smtClean="0"/>
              <a:pPr/>
              <a:t>27/03/2014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0A4E62-E6F1-4402-A542-015AD7D5F1D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> </a:t>
            </a:r>
            <a:r>
              <a:rPr lang="it-IT" b="1" dirty="0"/>
              <a:t>Jobs </a:t>
            </a:r>
            <a:r>
              <a:rPr lang="it-IT" b="1" dirty="0" err="1" smtClean="0"/>
              <a:t>Act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281238"/>
          </a:xfrm>
        </p:spPr>
        <p:txBody>
          <a:bodyPr>
            <a:normAutofit/>
          </a:bodyPr>
          <a:lstStyle/>
          <a:p>
            <a:r>
              <a:rPr lang="it-IT" b="1" dirty="0" smtClean="0"/>
              <a:t>le misure per favorire il rilancio dell’occupazione, riformare il mercato del lavoro ed il sistema delle tutele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sz="2800" dirty="0" smtClean="0"/>
              <a:t>   Il </a:t>
            </a:r>
            <a:r>
              <a:rPr lang="it-IT" sz="2800" dirty="0" err="1" smtClean="0"/>
              <a:t>DL</a:t>
            </a:r>
            <a:r>
              <a:rPr lang="it-IT" sz="2800" dirty="0" smtClean="0"/>
              <a:t> stabilisce che l'esito dell'interrogazione ha validità di </a:t>
            </a:r>
            <a:r>
              <a:rPr lang="it-IT" sz="2800" b="1" dirty="0" smtClean="0"/>
              <a:t>120 giorni </a:t>
            </a:r>
            <a:r>
              <a:rPr lang="it-IT" sz="2800" dirty="0" smtClean="0"/>
              <a:t>dalla data di acquisizione  e che sostituisce ad ogni effetto il Documento Unico di Regolarità Contributiva (</a:t>
            </a:r>
            <a:r>
              <a:rPr lang="it-IT" sz="2800" dirty="0" err="1" smtClean="0"/>
              <a:t>Durc</a:t>
            </a:r>
            <a:r>
              <a:rPr lang="it-IT" sz="2800" dirty="0" smtClean="0"/>
              <a:t>), ovunque previsto.</a:t>
            </a:r>
          </a:p>
          <a:p>
            <a:pPr algn="just">
              <a:buNone/>
            </a:pPr>
            <a:r>
              <a:rPr lang="it-IT" sz="2800" dirty="0" smtClean="0"/>
              <a:t>   Tale novità non sarà, però, immediatamente  operativa. Sarà necessario un provvedimento attuativo, che dovrà essere messo a punto dal ministero del Lavoro di concerto col ministero dell'Economia entro 60 giorni dall'entrata in vigore del decreto appena pubblicato: dunque entro il </a:t>
            </a:r>
            <a:r>
              <a:rPr lang="it-IT" sz="2800" b="1" dirty="0" smtClean="0"/>
              <a:t>20 maggio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bonus fiscale di </a:t>
            </a:r>
            <a:r>
              <a:rPr lang="it-IT" dirty="0" err="1" smtClean="0"/>
              <a:t>Renzi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sz="2800" dirty="0" smtClean="0"/>
              <a:t>Il bonus di € 1.000,00 netti paventati da </a:t>
            </a:r>
            <a:r>
              <a:rPr lang="it-IT" sz="2800" dirty="0" err="1" smtClean="0"/>
              <a:t>Renzi</a:t>
            </a:r>
            <a:r>
              <a:rPr lang="it-IT" sz="2800" dirty="0" smtClean="0"/>
              <a:t> per i redditi fino ad € 25.000 (lordi) è in realtà di difficile quantificazione.</a:t>
            </a:r>
          </a:p>
          <a:p>
            <a:pPr algn="just">
              <a:buNone/>
            </a:pPr>
            <a:r>
              <a:rPr lang="it-IT" sz="2800" dirty="0" smtClean="0"/>
              <a:t>   Tra i percettori del bonus rientrerebbero anche i  contribuenti cd. “</a:t>
            </a:r>
            <a:r>
              <a:rPr lang="it-IT" sz="2800" dirty="0" err="1" smtClean="0"/>
              <a:t>incapienti</a:t>
            </a:r>
            <a:r>
              <a:rPr lang="it-IT" sz="2800" dirty="0" smtClean="0"/>
              <a:t>” ovvero con un reddito fino ad 8 mila euro annuo. </a:t>
            </a:r>
          </a:p>
          <a:p>
            <a:pPr algn="just">
              <a:buNone/>
            </a:pPr>
            <a:r>
              <a:rPr lang="it-IT" sz="2800" dirty="0" smtClean="0"/>
              <a:t>    Ma i conti non tornano, vi è una significativa discrepanza tra i dati forniti dal MEF e quelli del Governo.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it-IT" dirty="0" smtClean="0"/>
              <a:t>        </a:t>
            </a:r>
            <a:r>
              <a:rPr lang="it-IT" sz="6700" dirty="0" smtClean="0"/>
              <a:t>La maggiore discrepanza riguarda proprio i contribuenti </a:t>
            </a:r>
            <a:r>
              <a:rPr lang="it-IT" sz="6700" b="1" dirty="0" err="1" smtClean="0"/>
              <a:t>incapienti</a:t>
            </a:r>
            <a:r>
              <a:rPr lang="it-IT" sz="6700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7000" dirty="0" smtClean="0"/>
          </a:p>
          <a:p>
            <a:pPr algn="just">
              <a:buNone/>
            </a:pPr>
            <a:r>
              <a:rPr lang="it-IT" sz="7000" dirty="0" smtClean="0"/>
              <a:t>   In questo caso, in relazione ai fondi stanziati dal Governo (10 miliardi di euro) la disponibilità media per soggetto non sarebbe più pari a 1.000 euro bensì a circa 666 euro</a:t>
            </a:r>
            <a:r>
              <a:rPr lang="it-IT" sz="5100" dirty="0" smtClean="0"/>
              <a:t>.</a:t>
            </a:r>
          </a:p>
          <a:p>
            <a:pPr algn="just"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57224" y="2214554"/>
          <a:ext cx="7286676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428892"/>
              </a:tblGrid>
              <a:tr h="428628"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Fascia di reddito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Dati Governo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Dati MEF</a:t>
                      </a:r>
                      <a:endParaRPr lang="it-IT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 – 8.000 euro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459.747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3.942.147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Il sussidio di disoccupazione universale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 smtClean="0"/>
              <a:t>   Si prevede l’estensione del sussidio di disoccupazione anche a coloro i quali </a:t>
            </a:r>
            <a:r>
              <a:rPr lang="it-IT" b="1" dirty="0" smtClean="0"/>
              <a:t>non godono </a:t>
            </a:r>
            <a:r>
              <a:rPr lang="it-IT" dirty="0" smtClean="0"/>
              <a:t>dei diritti di un </a:t>
            </a:r>
            <a:r>
              <a:rPr lang="it-IT" b="1" dirty="0" smtClean="0"/>
              <a:t>contratto regolare. </a:t>
            </a:r>
          </a:p>
          <a:p>
            <a:pPr algn="just">
              <a:buNone/>
            </a:pPr>
            <a:r>
              <a:rPr lang="it-IT" dirty="0" smtClean="0"/>
              <a:t>   Un sussidio che avrebbe la durata massima di </a:t>
            </a:r>
            <a:r>
              <a:rPr lang="it-IT" b="1" dirty="0" smtClean="0"/>
              <a:t>due anni</a:t>
            </a:r>
            <a:r>
              <a:rPr lang="it-IT" dirty="0" smtClean="0"/>
              <a:t>. Il problema, come sempre, sta nel costo: circa 9,5 miliardi di euro l’anno. </a:t>
            </a:r>
          </a:p>
          <a:p>
            <a:pPr algn="just">
              <a:buNone/>
            </a:pPr>
            <a:r>
              <a:rPr lang="it-IT" dirty="0" smtClean="0"/>
              <a:t>   Che si potrebbero però ricavare grazie alla cancellazione della cassa integrazione, Aspi e mini-Aspi (7 miliardi di costo l’anno) e i 2,4 miliardi spesi per la cassa integrazione in deroga. </a:t>
            </a:r>
          </a:p>
          <a:p>
            <a:pPr algn="just">
              <a:buNone/>
            </a:pPr>
            <a:r>
              <a:rPr lang="it-IT" dirty="0" smtClean="0"/>
              <a:t>   La </a:t>
            </a:r>
            <a:r>
              <a:rPr lang="it-IT" b="1" dirty="0" err="1" smtClean="0"/>
              <a:t>cig</a:t>
            </a:r>
            <a:r>
              <a:rPr lang="it-IT" b="1" dirty="0" smtClean="0"/>
              <a:t> ordinaria </a:t>
            </a:r>
            <a:r>
              <a:rPr lang="it-IT" dirty="0" smtClean="0"/>
              <a:t>verrà riportata all’obiettivo iniziale: quello di sostenere le aziende in difficoltà temporanee.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4000" b="1" dirty="0" smtClean="0"/>
              <a:t>Il contratto a tutela crescente e l’articolo 18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2800" i="1" dirty="0" smtClean="0"/>
              <a:t>    </a:t>
            </a:r>
            <a:r>
              <a:rPr lang="it-IT" sz="2800" dirty="0" smtClean="0"/>
              <a:t>Il contratto unico deve prevedere due fasi: l’inserimento e la stabilità. </a:t>
            </a:r>
          </a:p>
          <a:p>
            <a:pPr algn="just">
              <a:buNone/>
            </a:pPr>
            <a:r>
              <a:rPr lang="it-IT" sz="2800" dirty="0" smtClean="0"/>
              <a:t>   La fase di </a:t>
            </a:r>
            <a:r>
              <a:rPr lang="it-IT" sz="2800" b="1" dirty="0" smtClean="0"/>
              <a:t>inserimento</a:t>
            </a:r>
            <a:r>
              <a:rPr lang="it-IT" sz="2800" dirty="0" smtClean="0"/>
              <a:t> del contratto unico dura per i primi </a:t>
            </a:r>
            <a:r>
              <a:rPr lang="it-IT" sz="2800" b="1" dirty="0" smtClean="0"/>
              <a:t>tre anni </a:t>
            </a:r>
            <a:r>
              <a:rPr lang="it-IT" sz="2800" dirty="0" smtClean="0"/>
              <a:t>di vita del contratto. </a:t>
            </a:r>
          </a:p>
          <a:p>
            <a:pPr algn="just">
              <a:buNone/>
            </a:pPr>
            <a:r>
              <a:rPr lang="it-IT" sz="2800" dirty="0" smtClean="0"/>
              <a:t>   Superata la fase di inserimento, il contratto unico viene regolato dalla disciplina dei licenziamenti oggi prevista. </a:t>
            </a:r>
          </a:p>
          <a:p>
            <a:pPr algn="just">
              <a:buNone/>
            </a:pPr>
            <a:r>
              <a:rPr lang="it-IT" sz="2800" dirty="0" smtClean="0"/>
              <a:t>   </a:t>
            </a:r>
            <a:r>
              <a:rPr lang="it-IT" sz="2800" b="1" dirty="0" smtClean="0"/>
              <a:t>Cosa significa? </a:t>
            </a:r>
            <a:r>
              <a:rPr lang="it-IT" sz="2800" dirty="0" smtClean="0"/>
              <a:t>Semplicemente che nel contratto non vi è una scadenza.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sz="3200" dirty="0" smtClean="0"/>
              <a:t>I neo assunti verrebbero così </a:t>
            </a:r>
            <a:r>
              <a:rPr lang="it-IT" sz="3200" b="1" dirty="0" smtClean="0"/>
              <a:t>esclusi dall’applicazione dell’articolo 18</a:t>
            </a:r>
            <a:r>
              <a:rPr lang="it-IT" sz="3200" dirty="0" smtClean="0"/>
              <a:t> per i primi tre anni, durante il quale l’imprenditore </a:t>
            </a:r>
            <a:r>
              <a:rPr lang="it-IT" sz="3200" b="1" dirty="0" smtClean="0"/>
              <a:t>non pagherebbe i contributi </a:t>
            </a:r>
            <a:r>
              <a:rPr lang="it-IT" sz="3200" dirty="0" smtClean="0"/>
              <a:t>che sarebbero quindi a carico dello stato. </a:t>
            </a:r>
          </a:p>
          <a:p>
            <a:pPr algn="just">
              <a:buNone/>
            </a:pPr>
            <a:r>
              <a:rPr lang="it-IT" sz="3200" dirty="0" smtClean="0"/>
              <a:t>   Non troppo dissimile dal contratto di apprendistato, ma con maggiore libertà di licenziamento, in modo da favorire le assunzioni.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pPr algn="ctr">
              <a:buNone/>
            </a:pPr>
            <a:r>
              <a:rPr lang="it-IT" sz="4800" i="1" dirty="0" smtClean="0">
                <a:solidFill>
                  <a:srgbClr val="0070C0"/>
                </a:solidFill>
              </a:rPr>
              <a:t>Grazie per l’attenzione</a:t>
            </a:r>
            <a:endParaRPr lang="it-IT" sz="4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Il contratto di lavoro a termine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algn="just">
              <a:buNone/>
            </a:pPr>
            <a:r>
              <a:rPr lang="it-IT" sz="2400" dirty="0" smtClean="0"/>
              <a:t>   </a:t>
            </a:r>
            <a:r>
              <a:rPr lang="it-IT" sz="3600" dirty="0" smtClean="0"/>
              <a:t>Per il contratto a termine viene prevista l’elevazione da 12 a 36 mesi della durata del primo rapporto di lavoro a tempo determinato per il quale </a:t>
            </a:r>
            <a:r>
              <a:rPr lang="it-IT" sz="3600" b="1" dirty="0" smtClean="0"/>
              <a:t>non è richiesto il requisito della cosiddetta causalità</a:t>
            </a:r>
            <a:r>
              <a:rPr lang="it-IT" sz="3600" dirty="0" smtClean="0"/>
              <a:t>.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200" dirty="0" smtClean="0"/>
              <a:t>  </a:t>
            </a:r>
            <a:r>
              <a:rPr lang="it-IT" sz="3600" dirty="0" smtClean="0"/>
              <a:t>Viene inoltre prevista la possibilità di prorogare, nel limite massimo di 8 proroghe, il contratto a tempo determinato entro il limite dei tre anni, sempre che si faccia riferimento alla stessa attività lavorativa (art. 1, comma 3, lettera b </a:t>
            </a:r>
            <a:r>
              <a:rPr lang="it-IT" sz="3600" dirty="0" err="1" smtClean="0"/>
              <a:t>DL</a:t>
            </a:r>
            <a:r>
              <a:rPr lang="it-IT" sz="3600" dirty="0" smtClean="0"/>
              <a:t> 34/2014</a:t>
            </a:r>
            <a:r>
              <a:rPr lang="it-IT" sz="3600" dirty="0" smtClean="0"/>
              <a:t>).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7150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Viene, infine, fissato il limite massimo, per i contratti a tempo determinato, del 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20%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dell'organico complessivo del datore di lavoro. </a:t>
            </a:r>
          </a:p>
          <a:p>
            <a:pPr algn="just">
              <a:buNone/>
            </a:pPr>
            <a:r>
              <a:rPr lang="it-IT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Il decreto fa comunque salvo quanto disposto dall'art. 10, comma 7, del D.lgs. 368/2001, che da un lato lascia alla contrattazione collettiva la possibilità di modificare tale limite quantitativo e, dall'altro, tiene conto delle esigenze connesse alle sostituzioni e alla stagionalità. </a:t>
            </a:r>
            <a:endParaRPr lang="it-IT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sz="3200" dirty="0" smtClean="0"/>
              <a:t>Infine, per tenere conto delle realtà imprenditoriali più piccole, è previsto che le imprese che occupano </a:t>
            </a:r>
            <a:r>
              <a:rPr lang="it-IT" sz="3200" b="1" dirty="0" smtClean="0"/>
              <a:t>fino a 5 dipendenti </a:t>
            </a:r>
            <a:r>
              <a:rPr lang="it-IT" sz="3200" dirty="0" smtClean="0"/>
              <a:t>possono comunque stipulare un contratto a termine.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Contratto di apprendistato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just">
              <a:buNone/>
            </a:pPr>
            <a:r>
              <a:rPr lang="it-IT" dirty="0" smtClean="0"/>
              <a:t>   </a:t>
            </a:r>
            <a:r>
              <a:rPr lang="it-IT" sz="2800" dirty="0" smtClean="0"/>
              <a:t>Si prevede il ricorso alla forma scritta per il solo contratto e patto di prova (e non, come attualmente previsto, anche per il relativo piano formativo individuale) e l’</a:t>
            </a:r>
            <a:r>
              <a:rPr lang="it-IT" sz="2800" b="1" dirty="0" smtClean="0"/>
              <a:t>eliminazione</a:t>
            </a:r>
            <a:r>
              <a:rPr lang="it-IT" sz="2800" dirty="0" smtClean="0"/>
              <a:t> delle attuali previsioni secondo cui l’assunzione di nuovi apprendisti è necessariamente condizionata alla </a:t>
            </a:r>
            <a:r>
              <a:rPr lang="it-IT" sz="2800" b="1" dirty="0" smtClean="0"/>
              <a:t>conferma in servizio </a:t>
            </a:r>
            <a:r>
              <a:rPr lang="it-IT" sz="2800" dirty="0" smtClean="0"/>
              <a:t>di precedenti apprendisti al termine del percorso formativo.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pPr algn="just">
              <a:buNone/>
            </a:pPr>
            <a:r>
              <a:rPr lang="it-IT" dirty="0" smtClean="0"/>
              <a:t>   </a:t>
            </a:r>
            <a:r>
              <a:rPr lang="it-IT" sz="3200" dirty="0" smtClean="0"/>
              <a:t>È inoltre previsto che la retribuzione dell’apprendista, per la parte riferita alle ore di formazione, sia pari al </a:t>
            </a:r>
            <a:r>
              <a:rPr lang="it-IT" sz="3200" b="1" dirty="0" smtClean="0">
                <a:solidFill>
                  <a:srgbClr val="FF0000"/>
                </a:solidFill>
              </a:rPr>
              <a:t>35%</a:t>
            </a:r>
            <a:r>
              <a:rPr lang="it-IT" sz="3200" dirty="0" smtClean="0"/>
              <a:t> della retribuzione del livello contrattuale di inquadramento (art 2, comma 1, lettera b, </a:t>
            </a:r>
            <a:r>
              <a:rPr lang="it-IT" sz="3200" dirty="0" err="1" smtClean="0"/>
              <a:t>DL</a:t>
            </a:r>
            <a:r>
              <a:rPr lang="it-IT" sz="3200" dirty="0" smtClean="0"/>
              <a:t> 34/2014). Per il datore di lavoro viene </a:t>
            </a:r>
            <a:r>
              <a:rPr lang="it-IT" sz="3200" b="1" u="sng" dirty="0" smtClean="0"/>
              <a:t>eliminato l’obbligo di integrare la formazione di tipo professionalizzante</a:t>
            </a:r>
            <a:r>
              <a:rPr lang="it-IT" sz="3200" dirty="0" smtClean="0"/>
              <a:t> e di mestiere con l’offerta formativa pubblica, che diventa un elemento discrezionale ( art. 2, comma 1, lettera c, </a:t>
            </a:r>
            <a:r>
              <a:rPr lang="it-IT" sz="3200" dirty="0" err="1" smtClean="0"/>
              <a:t>DL</a:t>
            </a:r>
            <a:r>
              <a:rPr lang="it-IT" sz="3200" dirty="0" smtClean="0"/>
              <a:t> 34/2014)</a:t>
            </a:r>
            <a:r>
              <a:rPr lang="it-IT" sz="2800" dirty="0" smtClean="0"/>
              <a:t>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3200" dirty="0" smtClean="0"/>
              <a:t>   Infine, i contratti di apprendistato avranno meno vincoli. </a:t>
            </a:r>
          </a:p>
          <a:p>
            <a:pPr algn="just">
              <a:buNone/>
            </a:pPr>
            <a:r>
              <a:rPr lang="it-IT" sz="3200" dirty="0" smtClean="0"/>
              <a:t>   Per esempio, come precedentemente visto, per assumere nuovi apprendisti non sarà obbligatorio confermare i precedenti alla fine del percorso formativo.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4400" b="1" dirty="0" smtClean="0"/>
              <a:t>La smaterializzazione del DURC </a:t>
            </a:r>
            <a:br>
              <a:rPr lang="it-IT" sz="4400" b="1" dirty="0" smtClean="0"/>
            </a:br>
            <a:r>
              <a:rPr lang="it-IT" sz="4400" b="1" dirty="0" smtClean="0"/>
              <a:t>(art. 4 </a:t>
            </a:r>
            <a:r>
              <a:rPr lang="it-IT" sz="4400" b="1" dirty="0" err="1" smtClean="0"/>
              <a:t>DL</a:t>
            </a:r>
            <a:r>
              <a:rPr lang="it-IT" sz="4400" b="1" dirty="0" smtClean="0"/>
              <a:t> 34/2014)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lnSpcReduction="10000"/>
          </a:bodyPr>
          <a:lstStyle/>
          <a:p>
            <a:pPr algn="just"/>
            <a:endParaRPr lang="it-IT" sz="3200" dirty="0" smtClean="0"/>
          </a:p>
          <a:p>
            <a:pPr algn="just">
              <a:buNone/>
            </a:pPr>
            <a:r>
              <a:rPr lang="it-IT" sz="3200" dirty="0" smtClean="0"/>
              <a:t>   Un ulteriore intervento di semplificazione riguarda la smaterializzazione del DURC, superando l’attuale sistema che impone ripetuti adempimenti burocratici alle imprese. Chiunque vi abbia interesse potrà verificare, con modalità esclusivamente telematiche e in tempo reale, la regolarità contributiva delle imprese.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906</Words>
  <Application>Microsoft Office PowerPoint</Application>
  <PresentationFormat>Presentazione su schermo (4:3)</PresentationFormat>
  <Paragraphs>62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  Jobs Act</vt:lpstr>
      <vt:lpstr>  Il contratto di lavoro a termine</vt:lpstr>
      <vt:lpstr>Diapositiva 3</vt:lpstr>
      <vt:lpstr>Diapositiva 4</vt:lpstr>
      <vt:lpstr>Diapositiva 5</vt:lpstr>
      <vt:lpstr>  Contratto di apprendistato </vt:lpstr>
      <vt:lpstr>Diapositiva 7</vt:lpstr>
      <vt:lpstr>Diapositiva 8</vt:lpstr>
      <vt:lpstr>  La smaterializzazione del DURC  (art. 4 DL 34/2014)</vt:lpstr>
      <vt:lpstr>Diapositiva 10</vt:lpstr>
      <vt:lpstr>Il bonus fiscale di Renzi</vt:lpstr>
      <vt:lpstr>Diapositiva 12</vt:lpstr>
      <vt:lpstr>Il sussidio di disoccupazione universale</vt:lpstr>
      <vt:lpstr>Il contratto a tutela crescente e l’articolo 18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 Act</dc:title>
  <dc:creator>Enrica Vernuccio</dc:creator>
  <cp:lastModifiedBy>Enrica Vernuccio</cp:lastModifiedBy>
  <cp:revision>35</cp:revision>
  <dcterms:created xsi:type="dcterms:W3CDTF">2014-03-19T16:38:39Z</dcterms:created>
  <dcterms:modified xsi:type="dcterms:W3CDTF">2014-03-27T18:37:09Z</dcterms:modified>
</cp:coreProperties>
</file>